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theme/theme12.xml" ContentType="application/vnd.openxmlformats-officedocument.theme+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theme/theme14.xml" ContentType="application/vnd.openxmlformats-officedocument.theme+xml"/>
  <Override PartName="/ppt/slideLayouts/slideLayout28.xml" ContentType="application/vnd.openxmlformats-officedocument.presentationml.slideLayout+xml"/>
  <Override PartName="/ppt/theme/theme15.xml" ContentType="application/vnd.openxmlformats-officedocument.theme+xml"/>
  <Override PartName="/ppt/slideLayouts/slideLayout29.xml" ContentType="application/vnd.openxmlformats-officedocument.presentationml.slideLayout+xml"/>
  <Override PartName="/ppt/theme/theme16.xml" ContentType="application/vnd.openxmlformats-officedocument.theme+xml"/>
  <Override PartName="/ppt/slideLayouts/slideLayout30.xml" ContentType="application/vnd.openxmlformats-officedocument.presentationml.slideLayout+xml"/>
  <Override PartName="/ppt/theme/theme17.xml" ContentType="application/vnd.openxmlformats-officedocument.theme+xml"/>
  <Override PartName="/ppt/slideLayouts/slideLayout31.xml" ContentType="application/vnd.openxmlformats-officedocument.presentationml.slideLayout+xml"/>
  <Override PartName="/ppt/theme/theme18.xml" ContentType="application/vnd.openxmlformats-officedocument.theme+xml"/>
  <Override PartName="/ppt/slideLayouts/slideLayout32.xml" ContentType="application/vnd.openxmlformats-officedocument.presentationml.slideLayout+xml"/>
  <Override PartName="/ppt/theme/theme19.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 id="2147483692" r:id="rId2"/>
    <p:sldMasterId id="2147483774" r:id="rId3"/>
    <p:sldMasterId id="2147483776" r:id="rId4"/>
    <p:sldMasterId id="2147483778" r:id="rId5"/>
    <p:sldMasterId id="2147483780" r:id="rId6"/>
    <p:sldMasterId id="2147483782" r:id="rId7"/>
    <p:sldMasterId id="2147483784" r:id="rId8"/>
    <p:sldMasterId id="2147483786" r:id="rId9"/>
    <p:sldMasterId id="2147483788" r:id="rId10"/>
    <p:sldMasterId id="2147483790" r:id="rId11"/>
    <p:sldMasterId id="2147483792" r:id="rId12"/>
    <p:sldMasterId id="2147483794" r:id="rId13"/>
    <p:sldMasterId id="2147483796" r:id="rId14"/>
    <p:sldMasterId id="2147483798" r:id="rId15"/>
    <p:sldMasterId id="2147483800" r:id="rId16"/>
    <p:sldMasterId id="2147483802" r:id="rId17"/>
    <p:sldMasterId id="2147483804" r:id="rId18"/>
    <p:sldMasterId id="2147483806" r:id="rId19"/>
    <p:sldMasterId id="2147483810" r:id="rId20"/>
  </p:sldMasterIdLst>
  <p:notesMasterIdLst>
    <p:notesMasterId r:id="rId58"/>
  </p:notesMasterIdLst>
  <p:handoutMasterIdLst>
    <p:handoutMasterId r:id="rId59"/>
  </p:handoutMasterIdLst>
  <p:sldIdLst>
    <p:sldId id="330" r:id="rId21"/>
    <p:sldId id="274" r:id="rId22"/>
    <p:sldId id="382" r:id="rId23"/>
    <p:sldId id="333" r:id="rId24"/>
    <p:sldId id="383" r:id="rId25"/>
    <p:sldId id="384" r:id="rId26"/>
    <p:sldId id="353" r:id="rId27"/>
    <p:sldId id="332" r:id="rId28"/>
    <p:sldId id="394" r:id="rId29"/>
    <p:sldId id="336" r:id="rId30"/>
    <p:sldId id="347" r:id="rId31"/>
    <p:sldId id="337" r:id="rId32"/>
    <p:sldId id="339" r:id="rId33"/>
    <p:sldId id="376" r:id="rId34"/>
    <p:sldId id="348" r:id="rId35"/>
    <p:sldId id="340" r:id="rId36"/>
    <p:sldId id="342" r:id="rId37"/>
    <p:sldId id="343" r:id="rId38"/>
    <p:sldId id="357" r:id="rId39"/>
    <p:sldId id="378" r:id="rId40"/>
    <p:sldId id="345" r:id="rId41"/>
    <p:sldId id="346" r:id="rId42"/>
    <p:sldId id="350" r:id="rId43"/>
    <p:sldId id="344" r:id="rId44"/>
    <p:sldId id="379" r:id="rId45"/>
    <p:sldId id="381" r:id="rId46"/>
    <p:sldId id="364" r:id="rId47"/>
    <p:sldId id="380" r:id="rId48"/>
    <p:sldId id="355" r:id="rId49"/>
    <p:sldId id="359" r:id="rId50"/>
    <p:sldId id="360" r:id="rId51"/>
    <p:sldId id="375" r:id="rId52"/>
    <p:sldId id="387" r:id="rId53"/>
    <p:sldId id="388" r:id="rId54"/>
    <p:sldId id="390" r:id="rId55"/>
    <p:sldId id="349" r:id="rId56"/>
    <p:sldId id="392" r:id="rId57"/>
  </p:sldIdLst>
  <p:sldSz cx="12192000" cy="6858000"/>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F2223"/>
    <a:srgbClr val="EB2341"/>
    <a:srgbClr val="50B398"/>
    <a:srgbClr val="0000CC"/>
    <a:srgbClr val="9933FF"/>
    <a:srgbClr val="FEB723"/>
    <a:srgbClr val="2A3A45"/>
    <a:srgbClr val="6CBCD1"/>
    <a:srgbClr val="CDA4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5" autoAdjust="0"/>
    <p:restoredTop sz="96370" autoAdjust="0"/>
  </p:normalViewPr>
  <p:slideViewPr>
    <p:cSldViewPr snapToGrid="0" showGuides="1">
      <p:cViewPr varScale="1">
        <p:scale>
          <a:sx n="111" d="100"/>
          <a:sy n="111" d="100"/>
        </p:scale>
        <p:origin x="324"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6552-440B-8A83-75AACCE161F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6552-440B-8A83-75AACCE161F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6552-440B-8A83-75AACCE161F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6552-440B-8A83-75AACCE161F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C89A-49CA-9C87-89D736287C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1E286-1754-4040-940B-B6714059DBBE}"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ru-RU"/>
        </a:p>
      </dgm:t>
    </dgm:pt>
    <dgm:pt modelId="{1C8CB4E6-61E3-4E69-8E11-390027CDB2BC}">
      <dgm:prSet phldrT="[Текст]" custT="1"/>
      <dgm:spPr/>
      <dgm:t>
        <a:bodyPr/>
        <a:lstStyle/>
        <a:p>
          <a:r>
            <a:rPr lang="uz-Cyrl-UZ" sz="2800" b="1" dirty="0">
              <a:latin typeface="Times New Roman" panose="02020603050405020304" pitchFamily="18" charset="0"/>
              <a:cs typeface="Times New Roman" panose="02020603050405020304" pitchFamily="18" charset="0"/>
            </a:rPr>
            <a:t>Кириш</a:t>
          </a:r>
          <a:endParaRPr lang="ru-RU" sz="2800" dirty="0">
            <a:latin typeface="Times New Roman" panose="02020603050405020304" pitchFamily="18" charset="0"/>
            <a:cs typeface="Times New Roman" panose="02020603050405020304" pitchFamily="18" charset="0"/>
          </a:endParaRPr>
        </a:p>
      </dgm:t>
    </dgm:pt>
    <dgm:pt modelId="{D1DFACFA-DD54-446E-8E7D-1727E7B40F2E}" type="parTrans" cxnId="{758AAB25-9D98-4E4A-9BCF-9EBFFA2835A6}">
      <dgm:prSet/>
      <dgm:spPr/>
      <dgm:t>
        <a:bodyPr/>
        <a:lstStyle/>
        <a:p>
          <a:endParaRPr lang="ru-RU"/>
        </a:p>
      </dgm:t>
    </dgm:pt>
    <dgm:pt modelId="{AD7E96EB-DF8A-4F07-AB4A-83C5A8D0787A}" type="sibTrans" cxnId="{758AAB25-9D98-4E4A-9BCF-9EBFFA2835A6}">
      <dgm:prSet/>
      <dgm:spPr/>
      <dgm:t>
        <a:bodyPr/>
        <a:lstStyle/>
        <a:p>
          <a:endParaRPr lang="ru-RU"/>
        </a:p>
      </dgm:t>
    </dgm:pt>
    <dgm:pt modelId="{3438A993-F335-4C71-B97E-409235B78931}">
      <dgm:prSet phldrT="[Текст]" custT="1"/>
      <dgm:spPr/>
      <dgm:t>
        <a:bodyPr/>
        <a:lstStyle/>
        <a:p>
          <a:r>
            <a:rPr lang="uz-Cyrl-UZ" sz="2800" b="1" dirty="0">
              <a:latin typeface="Times New Roman" panose="02020603050405020304" pitchFamily="18" charset="0"/>
              <a:cs typeface="Times New Roman" panose="02020603050405020304" pitchFamily="18" charset="0"/>
            </a:rPr>
            <a:t>2.</a:t>
          </a:r>
          <a:r>
            <a:rPr lang="ru-RU" sz="2800" b="1" dirty="0">
              <a:latin typeface="Times New Roman" panose="02020603050405020304" pitchFamily="18" charset="0"/>
              <a:cs typeface="Times New Roman" panose="02020603050405020304" pitchFamily="18" charset="0"/>
            </a:rPr>
            <a:t> Ўзбекистон Республикаси “Коррупцияга қарши курашиш </a:t>
          </a:r>
          <a:r>
            <a:rPr lang="ru-RU" sz="2800" b="1" dirty="0" err="1">
              <a:latin typeface="Times New Roman" panose="02020603050405020304" pitchFamily="18" charset="0"/>
              <a:cs typeface="Times New Roman" panose="02020603050405020304" pitchFamily="18" charset="0"/>
            </a:rPr>
            <a:t>тўғрисида”ги</a:t>
          </a:r>
          <a:r>
            <a:rPr lang="ru-RU" sz="2800" b="1" dirty="0">
              <a:latin typeface="Times New Roman" panose="02020603050405020304" pitchFamily="18" charset="0"/>
              <a:cs typeface="Times New Roman" panose="02020603050405020304" pitchFamily="18" charset="0"/>
            </a:rPr>
            <a:t> </a:t>
          </a:r>
          <a:r>
            <a:rPr lang="uz-Cyrl-UZ" sz="2800" b="1" dirty="0">
              <a:latin typeface="Times New Roman" panose="02020603050405020304" pitchFamily="18" charset="0"/>
              <a:cs typeface="Times New Roman" panose="02020603050405020304" pitchFamily="18" charset="0"/>
            </a:rPr>
            <a:t>қ</a:t>
          </a:r>
          <a:r>
            <a:rPr lang="ru-RU" sz="2800" b="1" dirty="0" err="1">
              <a:latin typeface="Times New Roman" panose="02020603050405020304" pitchFamily="18" charset="0"/>
              <a:cs typeface="Times New Roman" panose="02020603050405020304" pitchFamily="18" charset="0"/>
            </a:rPr>
            <a:t>онунининг</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мазмуни</a:t>
          </a:r>
          <a:r>
            <a:rPr lang="ru-RU" sz="2800" b="1" dirty="0">
              <a:latin typeface="Times New Roman" panose="02020603050405020304" pitchFamily="18" charset="0"/>
              <a:cs typeface="Times New Roman" panose="02020603050405020304" pitchFamily="18" charset="0"/>
            </a:rPr>
            <a:t> ва </a:t>
          </a:r>
          <a:r>
            <a:rPr lang="ru-RU" sz="2800" b="1" dirty="0" err="1">
              <a:latin typeface="Times New Roman" panose="02020603050405020304" pitchFamily="18" charset="0"/>
              <a:cs typeface="Times New Roman" panose="02020603050405020304" pitchFamily="18" charset="0"/>
            </a:rPr>
            <a:t>моҳияти</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dgm:t>
    </dgm:pt>
    <dgm:pt modelId="{10A83CD0-E1BB-43E9-A683-FBBFBD2E3969}" type="parTrans" cxnId="{0CA9932B-16CA-4549-A0A6-2122B5C0CD22}">
      <dgm:prSet/>
      <dgm:spPr/>
      <dgm:t>
        <a:bodyPr/>
        <a:lstStyle/>
        <a:p>
          <a:endParaRPr lang="ru-RU"/>
        </a:p>
      </dgm:t>
    </dgm:pt>
    <dgm:pt modelId="{F1F683E4-C914-4E9D-9CD7-D9A70610CD43}" type="sibTrans" cxnId="{0CA9932B-16CA-4549-A0A6-2122B5C0CD22}">
      <dgm:prSet/>
      <dgm:spPr/>
      <dgm:t>
        <a:bodyPr/>
        <a:lstStyle/>
        <a:p>
          <a:endParaRPr lang="ru-RU"/>
        </a:p>
      </dgm:t>
    </dgm:pt>
    <dgm:pt modelId="{D38B447E-FF10-4533-9C35-48C2E17DD6B4}">
      <dgm:prSet phldrT="[Текст]" custT="1"/>
      <dgm:spPr/>
      <dgm:t>
        <a:bodyPr/>
        <a:lstStyle/>
        <a:p>
          <a:r>
            <a:rPr lang="uz-Cyrl-UZ" sz="2800" b="1" dirty="0">
              <a:latin typeface="Times New Roman" panose="02020603050405020304" pitchFamily="18" charset="0"/>
              <a:cs typeface="Times New Roman" panose="02020603050405020304" pitchFamily="18" charset="0"/>
            </a:rPr>
            <a:t>3. Ўзбекистонда коррупция қарши курашишга оид давлат давлат сиёсатининг асосий йўналишлари ва “Коррупциясиз соҳа” лойиҳасининг жорий этилиши жараёнлари.</a:t>
          </a:r>
          <a:endParaRPr lang="ru-RU" sz="2800" b="1" dirty="0">
            <a:latin typeface="Times New Roman" panose="02020603050405020304" pitchFamily="18" charset="0"/>
            <a:cs typeface="Times New Roman" panose="02020603050405020304" pitchFamily="18" charset="0"/>
          </a:endParaRPr>
        </a:p>
      </dgm:t>
    </dgm:pt>
    <dgm:pt modelId="{FF528395-70DD-40A4-BCAC-F6E503991B11}" type="parTrans" cxnId="{08301A9C-3D09-4087-8276-B7FADD195C1B}">
      <dgm:prSet/>
      <dgm:spPr/>
      <dgm:t>
        <a:bodyPr/>
        <a:lstStyle/>
        <a:p>
          <a:endParaRPr lang="ru-RU"/>
        </a:p>
      </dgm:t>
    </dgm:pt>
    <dgm:pt modelId="{0836FDF9-2158-40BA-93E7-7F9FBE5FD6C1}" type="sibTrans" cxnId="{08301A9C-3D09-4087-8276-B7FADD195C1B}">
      <dgm:prSet/>
      <dgm:spPr/>
      <dgm:t>
        <a:bodyPr/>
        <a:lstStyle/>
        <a:p>
          <a:endParaRPr lang="ru-RU"/>
        </a:p>
      </dgm:t>
    </dgm:pt>
    <dgm:pt modelId="{68D8AD08-5DC8-4F10-8D7F-26D934C27632}">
      <dgm:prSet phldrT="[Текст]" custT="1"/>
      <dgm:spPr/>
      <dgm:t>
        <a:bodyPr/>
        <a:lstStyle/>
        <a:p>
          <a:r>
            <a:rPr lang="ru-RU" sz="2800" b="1"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uz-Cyrl-UZ" sz="2800" b="1" dirty="0">
              <a:latin typeface="Times New Roman" panose="02020603050405020304" pitchFamily="18" charset="0"/>
              <a:cs typeface="Times New Roman" panose="02020603050405020304" pitchFamily="18" charset="0"/>
            </a:rPr>
            <a:t>Коррупцияга қарши курашишга оид миллий қонунчилик базасининг тавсифи.</a:t>
          </a:r>
          <a:endParaRPr lang="ru-RU" sz="2800" b="1" dirty="0">
            <a:latin typeface="Times New Roman" panose="02020603050405020304" pitchFamily="18" charset="0"/>
            <a:cs typeface="Times New Roman" panose="02020603050405020304" pitchFamily="18" charset="0"/>
          </a:endParaRPr>
        </a:p>
      </dgm:t>
    </dgm:pt>
    <dgm:pt modelId="{CA0DFC43-3E9F-4964-A8B1-6462C7DBDE84}" type="parTrans" cxnId="{C639F90C-293C-442F-AD5D-A868A20CCF46}">
      <dgm:prSet/>
      <dgm:spPr/>
      <dgm:t>
        <a:bodyPr/>
        <a:lstStyle/>
        <a:p>
          <a:endParaRPr lang="ru-RU"/>
        </a:p>
      </dgm:t>
    </dgm:pt>
    <dgm:pt modelId="{1A0FD35B-2E43-41B1-A656-0C023611458F}" type="sibTrans" cxnId="{C639F90C-293C-442F-AD5D-A868A20CCF46}">
      <dgm:prSet/>
      <dgm:spPr/>
      <dgm:t>
        <a:bodyPr/>
        <a:lstStyle/>
        <a:p>
          <a:endParaRPr lang="ru-RU"/>
        </a:p>
      </dgm:t>
    </dgm:pt>
    <dgm:pt modelId="{AE96F323-4EE1-4EA3-BD83-26A71878D965}">
      <dgm:prSet phldrT="[Текст]" custT="1"/>
      <dgm:spPr/>
      <dgm:t>
        <a:bodyPr/>
        <a:lstStyle/>
        <a:p>
          <a:r>
            <a:rPr lang="ru-RU" sz="2800" b="1" dirty="0" err="1">
              <a:latin typeface="Times New Roman" panose="02020603050405020304" pitchFamily="18" charset="0"/>
              <a:cs typeface="Times New Roman" panose="02020603050405020304" pitchFamily="18" charset="0"/>
            </a:rPr>
            <a:t>Хулоса</a:t>
          </a:r>
          <a:endParaRPr lang="ru-RU" sz="2800" dirty="0">
            <a:latin typeface="Times New Roman" panose="02020603050405020304" pitchFamily="18" charset="0"/>
            <a:cs typeface="Times New Roman" panose="02020603050405020304" pitchFamily="18" charset="0"/>
          </a:endParaRPr>
        </a:p>
      </dgm:t>
    </dgm:pt>
    <dgm:pt modelId="{E5A60517-78FD-46C1-B8B0-60D3FC8933C9}" type="parTrans" cxnId="{028C87B5-7DA6-4323-8FFA-A31340C153B1}">
      <dgm:prSet/>
      <dgm:spPr/>
      <dgm:t>
        <a:bodyPr/>
        <a:lstStyle/>
        <a:p>
          <a:endParaRPr lang="ru-RU"/>
        </a:p>
      </dgm:t>
    </dgm:pt>
    <dgm:pt modelId="{5FF40B64-8D6E-4C81-A9E1-1B205CD391A1}" type="sibTrans" cxnId="{028C87B5-7DA6-4323-8FFA-A31340C153B1}">
      <dgm:prSet/>
      <dgm:spPr/>
      <dgm:t>
        <a:bodyPr/>
        <a:lstStyle/>
        <a:p>
          <a:endParaRPr lang="ru-RU"/>
        </a:p>
      </dgm:t>
    </dgm:pt>
    <dgm:pt modelId="{106594E4-0B35-47A3-BA75-96A7FD4A8438}" type="pres">
      <dgm:prSet presAssocID="{0A91E286-1754-4040-940B-B6714059DBBE}" presName="linear" presStyleCnt="0">
        <dgm:presLayoutVars>
          <dgm:dir/>
          <dgm:animLvl val="lvl"/>
          <dgm:resizeHandles val="exact"/>
        </dgm:presLayoutVars>
      </dgm:prSet>
      <dgm:spPr/>
      <dgm:t>
        <a:bodyPr/>
        <a:lstStyle/>
        <a:p>
          <a:endParaRPr lang="ru-RU"/>
        </a:p>
      </dgm:t>
    </dgm:pt>
    <dgm:pt modelId="{7883EFC1-D39D-4E89-94C0-0BBB3DA54AEE}" type="pres">
      <dgm:prSet presAssocID="{1C8CB4E6-61E3-4E69-8E11-390027CDB2BC}" presName="parentLin" presStyleCnt="0"/>
      <dgm:spPr/>
    </dgm:pt>
    <dgm:pt modelId="{5D267D74-08E3-4B2F-9E93-D3B53C6214BA}" type="pres">
      <dgm:prSet presAssocID="{1C8CB4E6-61E3-4E69-8E11-390027CDB2BC}" presName="parentLeftMargin" presStyleLbl="node1" presStyleIdx="0" presStyleCnt="5"/>
      <dgm:spPr/>
      <dgm:t>
        <a:bodyPr/>
        <a:lstStyle/>
        <a:p>
          <a:endParaRPr lang="ru-RU"/>
        </a:p>
      </dgm:t>
    </dgm:pt>
    <dgm:pt modelId="{C22FF8C1-DC66-4A5D-B1CF-696408967515}" type="pres">
      <dgm:prSet presAssocID="{1C8CB4E6-61E3-4E69-8E11-390027CDB2BC}" presName="parentText" presStyleLbl="node1" presStyleIdx="0" presStyleCnt="5" custScaleY="114634">
        <dgm:presLayoutVars>
          <dgm:chMax val="0"/>
          <dgm:bulletEnabled val="1"/>
        </dgm:presLayoutVars>
      </dgm:prSet>
      <dgm:spPr/>
      <dgm:t>
        <a:bodyPr/>
        <a:lstStyle/>
        <a:p>
          <a:endParaRPr lang="ru-RU"/>
        </a:p>
      </dgm:t>
    </dgm:pt>
    <dgm:pt modelId="{5D9DABFE-2756-4D29-99A3-DDA4521F793B}" type="pres">
      <dgm:prSet presAssocID="{1C8CB4E6-61E3-4E69-8E11-390027CDB2BC}" presName="negativeSpace" presStyleCnt="0"/>
      <dgm:spPr/>
    </dgm:pt>
    <dgm:pt modelId="{74DDDACA-42B4-43EA-B174-D3D8CDBCB2A6}" type="pres">
      <dgm:prSet presAssocID="{1C8CB4E6-61E3-4E69-8E11-390027CDB2BC}" presName="childText" presStyleLbl="conFgAcc1" presStyleIdx="0" presStyleCnt="5">
        <dgm:presLayoutVars>
          <dgm:bulletEnabled val="1"/>
        </dgm:presLayoutVars>
      </dgm:prSet>
      <dgm:spPr/>
    </dgm:pt>
    <dgm:pt modelId="{C772B34B-BFAE-4576-985D-29D2D9479061}" type="pres">
      <dgm:prSet presAssocID="{AD7E96EB-DF8A-4F07-AB4A-83C5A8D0787A}" presName="spaceBetweenRectangles" presStyleCnt="0"/>
      <dgm:spPr/>
    </dgm:pt>
    <dgm:pt modelId="{4CACC161-5BC2-48ED-B51F-BECFEE2F4CCE}" type="pres">
      <dgm:prSet presAssocID="{68D8AD08-5DC8-4F10-8D7F-26D934C27632}" presName="parentLin" presStyleCnt="0"/>
      <dgm:spPr/>
    </dgm:pt>
    <dgm:pt modelId="{F30326C2-264B-4B63-99BC-2EF73059A74C}" type="pres">
      <dgm:prSet presAssocID="{68D8AD08-5DC8-4F10-8D7F-26D934C27632}" presName="parentLeftMargin" presStyleLbl="node1" presStyleIdx="0" presStyleCnt="5"/>
      <dgm:spPr/>
      <dgm:t>
        <a:bodyPr/>
        <a:lstStyle/>
        <a:p>
          <a:endParaRPr lang="ru-RU"/>
        </a:p>
      </dgm:t>
    </dgm:pt>
    <dgm:pt modelId="{DA525638-8075-4702-9979-56BEE6FB1005}" type="pres">
      <dgm:prSet presAssocID="{68D8AD08-5DC8-4F10-8D7F-26D934C27632}" presName="parentText" presStyleLbl="node1" presStyleIdx="1" presStyleCnt="5" custScaleX="139447" custScaleY="167446">
        <dgm:presLayoutVars>
          <dgm:chMax val="0"/>
          <dgm:bulletEnabled val="1"/>
        </dgm:presLayoutVars>
      </dgm:prSet>
      <dgm:spPr/>
      <dgm:t>
        <a:bodyPr/>
        <a:lstStyle/>
        <a:p>
          <a:endParaRPr lang="ru-RU"/>
        </a:p>
      </dgm:t>
    </dgm:pt>
    <dgm:pt modelId="{1C31E149-E0B9-4640-A080-9442E47C6458}" type="pres">
      <dgm:prSet presAssocID="{68D8AD08-5DC8-4F10-8D7F-26D934C27632}" presName="negativeSpace" presStyleCnt="0"/>
      <dgm:spPr/>
    </dgm:pt>
    <dgm:pt modelId="{CC9EE925-9083-4BA9-B187-A06167679FEA}" type="pres">
      <dgm:prSet presAssocID="{68D8AD08-5DC8-4F10-8D7F-26D934C27632}" presName="childText" presStyleLbl="conFgAcc1" presStyleIdx="1" presStyleCnt="5">
        <dgm:presLayoutVars>
          <dgm:bulletEnabled val="1"/>
        </dgm:presLayoutVars>
      </dgm:prSet>
      <dgm:spPr/>
    </dgm:pt>
    <dgm:pt modelId="{626FAD21-6C97-4BEE-B9BB-1E60F4B2E038}" type="pres">
      <dgm:prSet presAssocID="{1A0FD35B-2E43-41B1-A656-0C023611458F}" presName="spaceBetweenRectangles" presStyleCnt="0"/>
      <dgm:spPr/>
    </dgm:pt>
    <dgm:pt modelId="{04A82945-03B5-4C0A-9D69-4E844548598E}" type="pres">
      <dgm:prSet presAssocID="{3438A993-F335-4C71-B97E-409235B78931}" presName="parentLin" presStyleCnt="0"/>
      <dgm:spPr/>
    </dgm:pt>
    <dgm:pt modelId="{874927FF-70E9-40DF-96FF-66E09C80C62E}" type="pres">
      <dgm:prSet presAssocID="{3438A993-F335-4C71-B97E-409235B78931}" presName="parentLeftMargin" presStyleLbl="node1" presStyleIdx="1" presStyleCnt="5"/>
      <dgm:spPr/>
      <dgm:t>
        <a:bodyPr/>
        <a:lstStyle/>
        <a:p>
          <a:endParaRPr lang="ru-RU"/>
        </a:p>
      </dgm:t>
    </dgm:pt>
    <dgm:pt modelId="{5BB252B1-0657-4181-B56A-826D0832E3DB}" type="pres">
      <dgm:prSet presAssocID="{3438A993-F335-4C71-B97E-409235B78931}" presName="parentText" presStyleLbl="node1" presStyleIdx="2" presStyleCnt="5" custScaleX="142857" custScaleY="252123">
        <dgm:presLayoutVars>
          <dgm:chMax val="0"/>
          <dgm:bulletEnabled val="1"/>
        </dgm:presLayoutVars>
      </dgm:prSet>
      <dgm:spPr/>
      <dgm:t>
        <a:bodyPr/>
        <a:lstStyle/>
        <a:p>
          <a:endParaRPr lang="ru-RU"/>
        </a:p>
      </dgm:t>
    </dgm:pt>
    <dgm:pt modelId="{2061B0AF-AEFE-429B-8F28-9ED37060C4AE}" type="pres">
      <dgm:prSet presAssocID="{3438A993-F335-4C71-B97E-409235B78931}" presName="negativeSpace" presStyleCnt="0"/>
      <dgm:spPr/>
    </dgm:pt>
    <dgm:pt modelId="{4F868A78-FEA5-40DB-B0B9-A750B32191CA}" type="pres">
      <dgm:prSet presAssocID="{3438A993-F335-4C71-B97E-409235B78931}" presName="childText" presStyleLbl="conFgAcc1" presStyleIdx="2" presStyleCnt="5" custLinFactNeighborY="-32440">
        <dgm:presLayoutVars>
          <dgm:bulletEnabled val="1"/>
        </dgm:presLayoutVars>
      </dgm:prSet>
      <dgm:spPr/>
    </dgm:pt>
    <dgm:pt modelId="{A7B56C27-C868-4FDC-A984-B5C847EA927B}" type="pres">
      <dgm:prSet presAssocID="{F1F683E4-C914-4E9D-9CD7-D9A70610CD43}" presName="spaceBetweenRectangles" presStyleCnt="0"/>
      <dgm:spPr/>
    </dgm:pt>
    <dgm:pt modelId="{3194EFBD-8F53-49DE-A134-F382CFAADD9B}" type="pres">
      <dgm:prSet presAssocID="{D38B447E-FF10-4533-9C35-48C2E17DD6B4}" presName="parentLin" presStyleCnt="0"/>
      <dgm:spPr/>
    </dgm:pt>
    <dgm:pt modelId="{33AD172D-399B-478C-890E-16B084EFDF28}" type="pres">
      <dgm:prSet presAssocID="{D38B447E-FF10-4533-9C35-48C2E17DD6B4}" presName="parentLeftMargin" presStyleLbl="node1" presStyleIdx="2" presStyleCnt="5"/>
      <dgm:spPr/>
      <dgm:t>
        <a:bodyPr/>
        <a:lstStyle/>
        <a:p>
          <a:endParaRPr lang="ru-RU"/>
        </a:p>
      </dgm:t>
    </dgm:pt>
    <dgm:pt modelId="{98D2D35F-BA50-4691-B686-BB5556A1EF0B}" type="pres">
      <dgm:prSet presAssocID="{D38B447E-FF10-4533-9C35-48C2E17DD6B4}" presName="parentText" presStyleLbl="node1" presStyleIdx="3" presStyleCnt="5" custScaleX="134800" custScaleY="236842">
        <dgm:presLayoutVars>
          <dgm:chMax val="0"/>
          <dgm:bulletEnabled val="1"/>
        </dgm:presLayoutVars>
      </dgm:prSet>
      <dgm:spPr/>
      <dgm:t>
        <a:bodyPr/>
        <a:lstStyle/>
        <a:p>
          <a:endParaRPr lang="ru-RU"/>
        </a:p>
      </dgm:t>
    </dgm:pt>
    <dgm:pt modelId="{3C6B88F5-F3B1-4BB5-B442-397CC50E8740}" type="pres">
      <dgm:prSet presAssocID="{D38B447E-FF10-4533-9C35-48C2E17DD6B4}" presName="negativeSpace" presStyleCnt="0"/>
      <dgm:spPr/>
    </dgm:pt>
    <dgm:pt modelId="{CB8B5426-0457-43AC-8C95-6B48F182B21F}" type="pres">
      <dgm:prSet presAssocID="{D38B447E-FF10-4533-9C35-48C2E17DD6B4}" presName="childText" presStyleLbl="conFgAcc1" presStyleIdx="3" presStyleCnt="5">
        <dgm:presLayoutVars>
          <dgm:bulletEnabled val="1"/>
        </dgm:presLayoutVars>
      </dgm:prSet>
      <dgm:spPr/>
    </dgm:pt>
    <dgm:pt modelId="{11799A19-FF1D-413B-AA3F-2ED10444D5DD}" type="pres">
      <dgm:prSet presAssocID="{0836FDF9-2158-40BA-93E7-7F9FBE5FD6C1}" presName="spaceBetweenRectangles" presStyleCnt="0"/>
      <dgm:spPr/>
    </dgm:pt>
    <dgm:pt modelId="{50AA752F-566C-4355-82B3-1D0022FD165C}" type="pres">
      <dgm:prSet presAssocID="{AE96F323-4EE1-4EA3-BD83-26A71878D965}" presName="parentLin" presStyleCnt="0"/>
      <dgm:spPr/>
    </dgm:pt>
    <dgm:pt modelId="{1BCB92E6-3C5C-4696-8891-882306B1A2E0}" type="pres">
      <dgm:prSet presAssocID="{AE96F323-4EE1-4EA3-BD83-26A71878D965}" presName="parentLeftMargin" presStyleLbl="node1" presStyleIdx="3" presStyleCnt="5"/>
      <dgm:spPr/>
      <dgm:t>
        <a:bodyPr/>
        <a:lstStyle/>
        <a:p>
          <a:endParaRPr lang="ru-RU"/>
        </a:p>
      </dgm:t>
    </dgm:pt>
    <dgm:pt modelId="{E23A5720-80D8-4E75-926E-DDC041D3B392}" type="pres">
      <dgm:prSet presAssocID="{AE96F323-4EE1-4EA3-BD83-26A71878D965}" presName="parentText" presStyleLbl="node1" presStyleIdx="4" presStyleCnt="5" custScaleX="139060" custScaleY="138225" custLinFactNeighborX="1160" custLinFactNeighborY="-8901">
        <dgm:presLayoutVars>
          <dgm:chMax val="0"/>
          <dgm:bulletEnabled val="1"/>
        </dgm:presLayoutVars>
      </dgm:prSet>
      <dgm:spPr/>
      <dgm:t>
        <a:bodyPr/>
        <a:lstStyle/>
        <a:p>
          <a:endParaRPr lang="ru-RU"/>
        </a:p>
      </dgm:t>
    </dgm:pt>
    <dgm:pt modelId="{A3B86958-9C6F-49FB-AE4C-95AB7B6886F2}" type="pres">
      <dgm:prSet presAssocID="{AE96F323-4EE1-4EA3-BD83-26A71878D965}" presName="negativeSpace" presStyleCnt="0"/>
      <dgm:spPr/>
    </dgm:pt>
    <dgm:pt modelId="{F1642C2F-9B66-4304-B3C8-06C47D44E6AF}" type="pres">
      <dgm:prSet presAssocID="{AE96F323-4EE1-4EA3-BD83-26A71878D965}" presName="childText" presStyleLbl="conFgAcc1" presStyleIdx="4" presStyleCnt="5">
        <dgm:presLayoutVars>
          <dgm:bulletEnabled val="1"/>
        </dgm:presLayoutVars>
      </dgm:prSet>
      <dgm:spPr/>
    </dgm:pt>
  </dgm:ptLst>
  <dgm:cxnLst>
    <dgm:cxn modelId="{E41FD7C3-DDF5-48BF-96CA-436EE6789A26}" type="presOf" srcId="{3438A993-F335-4C71-B97E-409235B78931}" destId="{874927FF-70E9-40DF-96FF-66E09C80C62E}" srcOrd="0" destOrd="0" presId="urn:microsoft.com/office/officeart/2005/8/layout/list1"/>
    <dgm:cxn modelId="{8189CDA4-7A34-40C5-AC30-D8C0A7BFF93C}" type="presOf" srcId="{D38B447E-FF10-4533-9C35-48C2E17DD6B4}" destId="{98D2D35F-BA50-4691-B686-BB5556A1EF0B}" srcOrd="1" destOrd="0" presId="urn:microsoft.com/office/officeart/2005/8/layout/list1"/>
    <dgm:cxn modelId="{DFB8E990-B854-4704-A554-3DF9D9EAA23B}" type="presOf" srcId="{68D8AD08-5DC8-4F10-8D7F-26D934C27632}" destId="{F30326C2-264B-4B63-99BC-2EF73059A74C}" srcOrd="0" destOrd="0" presId="urn:microsoft.com/office/officeart/2005/8/layout/list1"/>
    <dgm:cxn modelId="{038A1E0B-8F9E-4038-98D0-6DD0171C159C}" type="presOf" srcId="{D38B447E-FF10-4533-9C35-48C2E17DD6B4}" destId="{33AD172D-399B-478C-890E-16B084EFDF28}" srcOrd="0" destOrd="0" presId="urn:microsoft.com/office/officeart/2005/8/layout/list1"/>
    <dgm:cxn modelId="{C639F90C-293C-442F-AD5D-A868A20CCF46}" srcId="{0A91E286-1754-4040-940B-B6714059DBBE}" destId="{68D8AD08-5DC8-4F10-8D7F-26D934C27632}" srcOrd="1" destOrd="0" parTransId="{CA0DFC43-3E9F-4964-A8B1-6462C7DBDE84}" sibTransId="{1A0FD35B-2E43-41B1-A656-0C023611458F}"/>
    <dgm:cxn modelId="{801AE918-C764-4D7C-82BB-432CD52CF395}" type="presOf" srcId="{1C8CB4E6-61E3-4E69-8E11-390027CDB2BC}" destId="{C22FF8C1-DC66-4A5D-B1CF-696408967515}" srcOrd="1" destOrd="0" presId="urn:microsoft.com/office/officeart/2005/8/layout/list1"/>
    <dgm:cxn modelId="{08301A9C-3D09-4087-8276-B7FADD195C1B}" srcId="{0A91E286-1754-4040-940B-B6714059DBBE}" destId="{D38B447E-FF10-4533-9C35-48C2E17DD6B4}" srcOrd="3" destOrd="0" parTransId="{FF528395-70DD-40A4-BCAC-F6E503991B11}" sibTransId="{0836FDF9-2158-40BA-93E7-7F9FBE5FD6C1}"/>
    <dgm:cxn modelId="{A0DE704C-9E4C-492E-8EC6-543E6628E984}" type="presOf" srcId="{1C8CB4E6-61E3-4E69-8E11-390027CDB2BC}" destId="{5D267D74-08E3-4B2F-9E93-D3B53C6214BA}" srcOrd="0" destOrd="0" presId="urn:microsoft.com/office/officeart/2005/8/layout/list1"/>
    <dgm:cxn modelId="{E2463D23-E62C-4F5F-AD7E-401D5CFFCE6A}" type="presOf" srcId="{3438A993-F335-4C71-B97E-409235B78931}" destId="{5BB252B1-0657-4181-B56A-826D0832E3DB}" srcOrd="1" destOrd="0" presId="urn:microsoft.com/office/officeart/2005/8/layout/list1"/>
    <dgm:cxn modelId="{028C87B5-7DA6-4323-8FFA-A31340C153B1}" srcId="{0A91E286-1754-4040-940B-B6714059DBBE}" destId="{AE96F323-4EE1-4EA3-BD83-26A71878D965}" srcOrd="4" destOrd="0" parTransId="{E5A60517-78FD-46C1-B8B0-60D3FC8933C9}" sibTransId="{5FF40B64-8D6E-4C81-A9E1-1B205CD391A1}"/>
    <dgm:cxn modelId="{9F330DAD-BCB4-4860-A18E-998854B9F950}" type="presOf" srcId="{AE96F323-4EE1-4EA3-BD83-26A71878D965}" destId="{E23A5720-80D8-4E75-926E-DDC041D3B392}" srcOrd="1" destOrd="0" presId="urn:microsoft.com/office/officeart/2005/8/layout/list1"/>
    <dgm:cxn modelId="{0CA9932B-16CA-4549-A0A6-2122B5C0CD22}" srcId="{0A91E286-1754-4040-940B-B6714059DBBE}" destId="{3438A993-F335-4C71-B97E-409235B78931}" srcOrd="2" destOrd="0" parTransId="{10A83CD0-E1BB-43E9-A683-FBBFBD2E3969}" sibTransId="{F1F683E4-C914-4E9D-9CD7-D9A70610CD43}"/>
    <dgm:cxn modelId="{5D156EB1-CEA9-4ACC-AC9F-19421D616C1B}" type="presOf" srcId="{68D8AD08-5DC8-4F10-8D7F-26D934C27632}" destId="{DA525638-8075-4702-9979-56BEE6FB1005}" srcOrd="1" destOrd="0" presId="urn:microsoft.com/office/officeart/2005/8/layout/list1"/>
    <dgm:cxn modelId="{50795E52-2108-40BE-97F2-E00EAEF0C304}" type="presOf" srcId="{AE96F323-4EE1-4EA3-BD83-26A71878D965}" destId="{1BCB92E6-3C5C-4696-8891-882306B1A2E0}" srcOrd="0" destOrd="0" presId="urn:microsoft.com/office/officeart/2005/8/layout/list1"/>
    <dgm:cxn modelId="{BA36189C-A11C-46F7-8ABA-EA8EB7D294A1}" type="presOf" srcId="{0A91E286-1754-4040-940B-B6714059DBBE}" destId="{106594E4-0B35-47A3-BA75-96A7FD4A8438}" srcOrd="0" destOrd="0" presId="urn:microsoft.com/office/officeart/2005/8/layout/list1"/>
    <dgm:cxn modelId="{758AAB25-9D98-4E4A-9BCF-9EBFFA2835A6}" srcId="{0A91E286-1754-4040-940B-B6714059DBBE}" destId="{1C8CB4E6-61E3-4E69-8E11-390027CDB2BC}" srcOrd="0" destOrd="0" parTransId="{D1DFACFA-DD54-446E-8E7D-1727E7B40F2E}" sibTransId="{AD7E96EB-DF8A-4F07-AB4A-83C5A8D0787A}"/>
    <dgm:cxn modelId="{FFE3ECE3-A716-4D73-B751-500AAAF69FB3}" type="presParOf" srcId="{106594E4-0B35-47A3-BA75-96A7FD4A8438}" destId="{7883EFC1-D39D-4E89-94C0-0BBB3DA54AEE}" srcOrd="0" destOrd="0" presId="urn:microsoft.com/office/officeart/2005/8/layout/list1"/>
    <dgm:cxn modelId="{E1CB2719-3C1D-4F03-AAF8-C085521569A9}" type="presParOf" srcId="{7883EFC1-D39D-4E89-94C0-0BBB3DA54AEE}" destId="{5D267D74-08E3-4B2F-9E93-D3B53C6214BA}" srcOrd="0" destOrd="0" presId="urn:microsoft.com/office/officeart/2005/8/layout/list1"/>
    <dgm:cxn modelId="{E74973C8-8E7F-49C7-A7B1-5B24604D76CC}" type="presParOf" srcId="{7883EFC1-D39D-4E89-94C0-0BBB3DA54AEE}" destId="{C22FF8C1-DC66-4A5D-B1CF-696408967515}" srcOrd="1" destOrd="0" presId="urn:microsoft.com/office/officeart/2005/8/layout/list1"/>
    <dgm:cxn modelId="{330AC88A-21C8-446B-9558-AC6C3AD81B7F}" type="presParOf" srcId="{106594E4-0B35-47A3-BA75-96A7FD4A8438}" destId="{5D9DABFE-2756-4D29-99A3-DDA4521F793B}" srcOrd="1" destOrd="0" presId="urn:microsoft.com/office/officeart/2005/8/layout/list1"/>
    <dgm:cxn modelId="{36C0FAF1-08B9-456F-BB3B-716B8815F219}" type="presParOf" srcId="{106594E4-0B35-47A3-BA75-96A7FD4A8438}" destId="{74DDDACA-42B4-43EA-B174-D3D8CDBCB2A6}" srcOrd="2" destOrd="0" presId="urn:microsoft.com/office/officeart/2005/8/layout/list1"/>
    <dgm:cxn modelId="{8ACF9B63-8002-4B23-9F16-341C3A273C53}" type="presParOf" srcId="{106594E4-0B35-47A3-BA75-96A7FD4A8438}" destId="{C772B34B-BFAE-4576-985D-29D2D9479061}" srcOrd="3" destOrd="0" presId="urn:microsoft.com/office/officeart/2005/8/layout/list1"/>
    <dgm:cxn modelId="{90F0B71F-C908-4FA7-A83A-849154F2891F}" type="presParOf" srcId="{106594E4-0B35-47A3-BA75-96A7FD4A8438}" destId="{4CACC161-5BC2-48ED-B51F-BECFEE2F4CCE}" srcOrd="4" destOrd="0" presId="urn:microsoft.com/office/officeart/2005/8/layout/list1"/>
    <dgm:cxn modelId="{F266B773-7C53-408A-BC7F-26A926E89258}" type="presParOf" srcId="{4CACC161-5BC2-48ED-B51F-BECFEE2F4CCE}" destId="{F30326C2-264B-4B63-99BC-2EF73059A74C}" srcOrd="0" destOrd="0" presId="urn:microsoft.com/office/officeart/2005/8/layout/list1"/>
    <dgm:cxn modelId="{7D7E3036-DB82-45D4-B1A9-CFABE1BE06A3}" type="presParOf" srcId="{4CACC161-5BC2-48ED-B51F-BECFEE2F4CCE}" destId="{DA525638-8075-4702-9979-56BEE6FB1005}" srcOrd="1" destOrd="0" presId="urn:microsoft.com/office/officeart/2005/8/layout/list1"/>
    <dgm:cxn modelId="{73E5C13E-E934-425A-B21F-DDA284A22AEE}" type="presParOf" srcId="{106594E4-0B35-47A3-BA75-96A7FD4A8438}" destId="{1C31E149-E0B9-4640-A080-9442E47C6458}" srcOrd="5" destOrd="0" presId="urn:microsoft.com/office/officeart/2005/8/layout/list1"/>
    <dgm:cxn modelId="{686E5FE6-2D34-454E-AA0A-760725292FAD}" type="presParOf" srcId="{106594E4-0B35-47A3-BA75-96A7FD4A8438}" destId="{CC9EE925-9083-4BA9-B187-A06167679FEA}" srcOrd="6" destOrd="0" presId="urn:microsoft.com/office/officeart/2005/8/layout/list1"/>
    <dgm:cxn modelId="{471503D1-B238-49FE-A97D-FA424A91D123}" type="presParOf" srcId="{106594E4-0B35-47A3-BA75-96A7FD4A8438}" destId="{626FAD21-6C97-4BEE-B9BB-1E60F4B2E038}" srcOrd="7" destOrd="0" presId="urn:microsoft.com/office/officeart/2005/8/layout/list1"/>
    <dgm:cxn modelId="{9480A9D2-911C-4962-B683-7BCD82C0096E}" type="presParOf" srcId="{106594E4-0B35-47A3-BA75-96A7FD4A8438}" destId="{04A82945-03B5-4C0A-9D69-4E844548598E}" srcOrd="8" destOrd="0" presId="urn:microsoft.com/office/officeart/2005/8/layout/list1"/>
    <dgm:cxn modelId="{24C22D53-54AE-4753-BA4F-D36AB3F6A881}" type="presParOf" srcId="{04A82945-03B5-4C0A-9D69-4E844548598E}" destId="{874927FF-70E9-40DF-96FF-66E09C80C62E}" srcOrd="0" destOrd="0" presId="urn:microsoft.com/office/officeart/2005/8/layout/list1"/>
    <dgm:cxn modelId="{A954F1C1-7770-48FB-B990-6092BD05C122}" type="presParOf" srcId="{04A82945-03B5-4C0A-9D69-4E844548598E}" destId="{5BB252B1-0657-4181-B56A-826D0832E3DB}" srcOrd="1" destOrd="0" presId="urn:microsoft.com/office/officeart/2005/8/layout/list1"/>
    <dgm:cxn modelId="{1FBF8269-68D5-496E-B37A-D6BFC5F45729}" type="presParOf" srcId="{106594E4-0B35-47A3-BA75-96A7FD4A8438}" destId="{2061B0AF-AEFE-429B-8F28-9ED37060C4AE}" srcOrd="9" destOrd="0" presId="urn:microsoft.com/office/officeart/2005/8/layout/list1"/>
    <dgm:cxn modelId="{D615676C-4BDC-4826-954E-7767EA27F76D}" type="presParOf" srcId="{106594E4-0B35-47A3-BA75-96A7FD4A8438}" destId="{4F868A78-FEA5-40DB-B0B9-A750B32191CA}" srcOrd="10" destOrd="0" presId="urn:microsoft.com/office/officeart/2005/8/layout/list1"/>
    <dgm:cxn modelId="{CB246DCC-FD7D-413B-B319-69C4F1B15AE9}" type="presParOf" srcId="{106594E4-0B35-47A3-BA75-96A7FD4A8438}" destId="{A7B56C27-C868-4FDC-A984-B5C847EA927B}" srcOrd="11" destOrd="0" presId="urn:microsoft.com/office/officeart/2005/8/layout/list1"/>
    <dgm:cxn modelId="{61E0B87A-7EEB-4A86-8F53-8BD7D49CDBB9}" type="presParOf" srcId="{106594E4-0B35-47A3-BA75-96A7FD4A8438}" destId="{3194EFBD-8F53-49DE-A134-F382CFAADD9B}" srcOrd="12" destOrd="0" presId="urn:microsoft.com/office/officeart/2005/8/layout/list1"/>
    <dgm:cxn modelId="{6DC171C9-9D5A-4E4F-8DA1-3D755989F34B}" type="presParOf" srcId="{3194EFBD-8F53-49DE-A134-F382CFAADD9B}" destId="{33AD172D-399B-478C-890E-16B084EFDF28}" srcOrd="0" destOrd="0" presId="urn:microsoft.com/office/officeart/2005/8/layout/list1"/>
    <dgm:cxn modelId="{41AA097C-663E-42D3-B6A1-2ED9F82FD52C}" type="presParOf" srcId="{3194EFBD-8F53-49DE-A134-F382CFAADD9B}" destId="{98D2D35F-BA50-4691-B686-BB5556A1EF0B}" srcOrd="1" destOrd="0" presId="urn:microsoft.com/office/officeart/2005/8/layout/list1"/>
    <dgm:cxn modelId="{9ABB942A-8D46-442C-A77D-8240B8D8509B}" type="presParOf" srcId="{106594E4-0B35-47A3-BA75-96A7FD4A8438}" destId="{3C6B88F5-F3B1-4BB5-B442-397CC50E8740}" srcOrd="13" destOrd="0" presId="urn:microsoft.com/office/officeart/2005/8/layout/list1"/>
    <dgm:cxn modelId="{1D63D44B-EDA4-435F-A451-893F1855038A}" type="presParOf" srcId="{106594E4-0B35-47A3-BA75-96A7FD4A8438}" destId="{CB8B5426-0457-43AC-8C95-6B48F182B21F}" srcOrd="14" destOrd="0" presId="urn:microsoft.com/office/officeart/2005/8/layout/list1"/>
    <dgm:cxn modelId="{F80057E2-B95C-4FC5-8619-3837B609A455}" type="presParOf" srcId="{106594E4-0B35-47A3-BA75-96A7FD4A8438}" destId="{11799A19-FF1D-413B-AA3F-2ED10444D5DD}" srcOrd="15" destOrd="0" presId="urn:microsoft.com/office/officeart/2005/8/layout/list1"/>
    <dgm:cxn modelId="{8B3BCFC5-F3CA-40EB-818B-2D22B7556F6F}" type="presParOf" srcId="{106594E4-0B35-47A3-BA75-96A7FD4A8438}" destId="{50AA752F-566C-4355-82B3-1D0022FD165C}" srcOrd="16" destOrd="0" presId="urn:microsoft.com/office/officeart/2005/8/layout/list1"/>
    <dgm:cxn modelId="{53869C4F-2F51-4E30-8271-DA0DC6CE64FD}" type="presParOf" srcId="{50AA752F-566C-4355-82B3-1D0022FD165C}" destId="{1BCB92E6-3C5C-4696-8891-882306B1A2E0}" srcOrd="0" destOrd="0" presId="urn:microsoft.com/office/officeart/2005/8/layout/list1"/>
    <dgm:cxn modelId="{434D6490-8919-4F49-8B01-CD0FBE0F7E40}" type="presParOf" srcId="{50AA752F-566C-4355-82B3-1D0022FD165C}" destId="{E23A5720-80D8-4E75-926E-DDC041D3B392}" srcOrd="1" destOrd="0" presId="urn:microsoft.com/office/officeart/2005/8/layout/list1"/>
    <dgm:cxn modelId="{881F8F71-0203-4B4C-BB42-873CF51D1DB8}" type="presParOf" srcId="{106594E4-0B35-47A3-BA75-96A7FD4A8438}" destId="{A3B86958-9C6F-49FB-AE4C-95AB7B6886F2}" srcOrd="17" destOrd="0" presId="urn:microsoft.com/office/officeart/2005/8/layout/list1"/>
    <dgm:cxn modelId="{3DD84C13-8CCE-4085-B6E6-586DD4AAB74B}" type="presParOf" srcId="{106594E4-0B35-47A3-BA75-96A7FD4A8438}" destId="{F1642C2F-9B66-4304-B3C8-06C47D44E6A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3058D8-B1E9-4256-AF4F-4F51B79F19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49B373C-5116-4A19-9502-423155188FFF}">
      <dgm:prSet custT="1"/>
      <dgm:spPr/>
      <dgm:t>
        <a:bodyPr/>
        <a:lstStyle/>
        <a:p>
          <a:pPr algn="ctr"/>
          <a:r>
            <a:rPr lang="ru-RU" sz="2000" b="1" dirty="0">
              <a:latin typeface="Times New Roman" panose="02020603050405020304" pitchFamily="18" charset="0"/>
              <a:cs typeface="Times New Roman" panose="02020603050405020304" pitchFamily="18" charset="0"/>
            </a:rPr>
            <a:t>“Коррупцияга </a:t>
          </a:r>
          <a:r>
            <a:rPr lang="ru-RU" sz="2000" b="1" dirty="0" err="1">
              <a:latin typeface="Times New Roman" panose="02020603050405020304" pitchFamily="18" charset="0"/>
              <a:cs typeface="Times New Roman" panose="02020603050405020304" pitchFamily="18" charset="0"/>
            </a:rPr>
            <a:t>қарши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курашиш</a:t>
          </a:r>
          <a:r>
            <a:rPr lang="ru-RU" sz="2000" b="1" dirty="0">
              <a:latin typeface="Times New Roman" panose="02020603050405020304" pitchFamily="18" charset="0"/>
              <a:cs typeface="Times New Roman" panose="02020603050405020304" pitchFamily="18" charset="0"/>
            </a:rPr>
            <a:t> тўғрисида”ги </a:t>
          </a:r>
          <a:r>
            <a:rPr lang="ru-RU" sz="2000" b="1" dirty="0" err="1">
              <a:latin typeface="Times New Roman" panose="02020603050405020304" pitchFamily="18" charset="0"/>
              <a:cs typeface="Times New Roman" panose="02020603050405020304" pitchFamily="18" charset="0"/>
            </a:rPr>
            <a:t>Қонуннинг</a:t>
          </a:r>
          <a:r>
            <a:rPr lang="ru-RU" sz="2000" b="1" dirty="0">
              <a:latin typeface="Times New Roman" panose="02020603050405020304" pitchFamily="18" charset="0"/>
              <a:cs typeface="Times New Roman" panose="02020603050405020304" pitchFamily="18" charset="0"/>
            </a:rPr>
            <a:t> </a:t>
          </a:r>
          <a:r>
            <a:rPr lang="uz-Cyrl-UZ" sz="2000" b="1" dirty="0">
              <a:latin typeface="Times New Roman" panose="02020603050405020304" pitchFamily="18" charset="0"/>
              <a:cs typeface="Times New Roman" panose="02020603050405020304" pitchFamily="18" charset="0"/>
            </a:rPr>
            <a:t>5-боби Коррупцияга оид ҳуқуқбузарликларни аниқлаш, уларга чек қўйиш, жавобгарликнинг муқаррарлигини таъминлаш</a:t>
          </a:r>
          <a:r>
            <a:rPr lang="uz-Cyrl-UZ" sz="2000" dirty="0">
              <a:latin typeface="Times New Roman" panose="02020603050405020304" pitchFamily="18" charset="0"/>
              <a:cs typeface="Times New Roman" panose="02020603050405020304" pitchFamily="18" charset="0"/>
            </a:rPr>
            <a:t> масалаларига қаратилган.</a:t>
          </a:r>
          <a:endParaRPr lang="ru-RU" sz="2000" dirty="0">
            <a:latin typeface="Times New Roman" panose="02020603050405020304" pitchFamily="18" charset="0"/>
            <a:cs typeface="Times New Roman" panose="02020603050405020304" pitchFamily="18" charset="0"/>
          </a:endParaRPr>
        </a:p>
      </dgm:t>
    </dgm:pt>
    <dgm:pt modelId="{9F135D6A-63E1-49C5-832D-62FA0EC6D1B3}" type="parTrans" cxnId="{EAE8B8BF-9F52-4848-94F5-E3C5246A969F}">
      <dgm:prSet/>
      <dgm:spPr/>
      <dgm:t>
        <a:bodyPr/>
        <a:lstStyle/>
        <a:p>
          <a:endParaRPr lang="ru-RU"/>
        </a:p>
      </dgm:t>
    </dgm:pt>
    <dgm:pt modelId="{1DCD9CCF-CDC1-43FD-87C9-491B4724334C}" type="sibTrans" cxnId="{EAE8B8BF-9F52-4848-94F5-E3C5246A969F}">
      <dgm:prSet/>
      <dgm:spPr/>
      <dgm:t>
        <a:bodyPr/>
        <a:lstStyle/>
        <a:p>
          <a:endParaRPr lang="ru-RU"/>
        </a:p>
      </dgm:t>
    </dgm:pt>
    <dgm:pt modelId="{D48156DD-2698-42A6-91A5-E4F37400E7E7}">
      <dgm:prSet custT="1"/>
      <dgm:spPr/>
      <dgm:t>
        <a:bodyPr/>
        <a:lstStyle/>
        <a:p>
          <a:r>
            <a:rPr lang="uz-Cyrl-UZ" sz="2000" dirty="0">
              <a:latin typeface="Times New Roman" panose="02020603050405020304" pitchFamily="18" charset="0"/>
              <a:cs typeface="Times New Roman" panose="02020603050405020304" pitchFamily="18" charset="0"/>
            </a:rPr>
            <a:t>Қонуннинг 28-моддаси Коррупцияга оид ҳуқуқбузарликлар тўғрисида ахборот бераётган шахсларни ҳимоя қилиш масалаларига қаратилган. Унга асосан Коррупцияга оид ҳуқуқбузарликлар тўғрисида ахборот бераётган шахслар давлат ҳимоясида бўлади, қонунда белгиланган ҳоллар бундан мустасно. </a:t>
          </a:r>
          <a:endParaRPr lang="ru-RU" sz="2000" dirty="0">
            <a:latin typeface="Times New Roman" panose="02020603050405020304" pitchFamily="18" charset="0"/>
            <a:cs typeface="Times New Roman" panose="02020603050405020304" pitchFamily="18" charset="0"/>
          </a:endParaRPr>
        </a:p>
      </dgm:t>
    </dgm:pt>
    <dgm:pt modelId="{CB5FA28B-6B35-46F1-9543-A307CA530C86}" type="parTrans" cxnId="{FFBAAF92-A9D0-49E6-BFBB-B0749057860A}">
      <dgm:prSet/>
      <dgm:spPr/>
      <dgm:t>
        <a:bodyPr/>
        <a:lstStyle/>
        <a:p>
          <a:endParaRPr lang="ru-RU"/>
        </a:p>
      </dgm:t>
    </dgm:pt>
    <dgm:pt modelId="{C75C3F33-73D3-41D9-900A-5B417A605A19}" type="sibTrans" cxnId="{FFBAAF92-A9D0-49E6-BFBB-B0749057860A}">
      <dgm:prSet/>
      <dgm:spPr/>
      <dgm:t>
        <a:bodyPr/>
        <a:lstStyle/>
        <a:p>
          <a:endParaRPr lang="ru-RU"/>
        </a:p>
      </dgm:t>
    </dgm:pt>
    <dgm:pt modelId="{5D77E315-79BE-4500-BDF5-04E9F5F55C88}">
      <dgm:prSet custT="1"/>
      <dgm:spPr/>
      <dgm:t>
        <a:bodyPr/>
        <a:lstStyle/>
        <a:p>
          <a:r>
            <a:rPr lang="uz-Cyrl-UZ" sz="2000">
              <a:latin typeface="Times New Roman" panose="02020603050405020304" pitchFamily="18" charset="0"/>
              <a:cs typeface="Times New Roman" panose="02020603050405020304" pitchFamily="18" charset="0"/>
            </a:rPr>
            <a:t>Коррупцияга оид ҳуқуқбузарликлар тўғрисида ахборот бераётган шахсларни таъқиб этиш қонунга мувофиқ жавобгарликка сабаб бўлади. </a:t>
          </a:r>
          <a:endParaRPr lang="ru-RU" sz="2000">
            <a:latin typeface="Times New Roman" panose="02020603050405020304" pitchFamily="18" charset="0"/>
            <a:cs typeface="Times New Roman" panose="02020603050405020304" pitchFamily="18" charset="0"/>
          </a:endParaRPr>
        </a:p>
      </dgm:t>
    </dgm:pt>
    <dgm:pt modelId="{9D7D13D3-40ED-4463-9D17-C7E5A7139564}" type="parTrans" cxnId="{7ACE0715-F692-43DA-9119-FE91E66F1F8D}">
      <dgm:prSet/>
      <dgm:spPr/>
      <dgm:t>
        <a:bodyPr/>
        <a:lstStyle/>
        <a:p>
          <a:endParaRPr lang="ru-RU"/>
        </a:p>
      </dgm:t>
    </dgm:pt>
    <dgm:pt modelId="{A75726A0-E41E-47B7-A7EB-2431CF924BFE}" type="sibTrans" cxnId="{7ACE0715-F692-43DA-9119-FE91E66F1F8D}">
      <dgm:prSet/>
      <dgm:spPr/>
      <dgm:t>
        <a:bodyPr/>
        <a:lstStyle/>
        <a:p>
          <a:endParaRPr lang="ru-RU"/>
        </a:p>
      </dgm:t>
    </dgm:pt>
    <dgm:pt modelId="{0EAC5765-BDD5-495D-B479-AC7134BB6573}">
      <dgm:prSet custT="1"/>
      <dgm:spPr/>
      <dgm:t>
        <a:bodyPr/>
        <a:lstStyle/>
        <a:p>
          <a:r>
            <a:rPr lang="uz-Cyrl-UZ" sz="2000">
              <a:latin typeface="Times New Roman" panose="02020603050405020304" pitchFamily="18" charset="0"/>
              <a:cs typeface="Times New Roman" panose="02020603050405020304" pitchFamily="18" charset="0"/>
            </a:rPr>
            <a:t>Ушбу модданинг қоидалари коррупцияга оид ҳуқуқбузарликлар тўғрисида била туриб ёлғон ахборот берган шахсларга нисбатан татбиқ этилмайди, улар қонунга мувофиқ жавобгар бўлади. </a:t>
          </a:r>
          <a:endParaRPr lang="ru-RU" sz="2000">
            <a:latin typeface="Times New Roman" panose="02020603050405020304" pitchFamily="18" charset="0"/>
            <a:cs typeface="Times New Roman" panose="02020603050405020304" pitchFamily="18" charset="0"/>
          </a:endParaRPr>
        </a:p>
      </dgm:t>
    </dgm:pt>
    <dgm:pt modelId="{A368DEDB-082B-481F-9238-863708F6D5F5}" type="parTrans" cxnId="{9F96B519-D432-49DA-8A06-B87141DC0449}">
      <dgm:prSet/>
      <dgm:spPr/>
      <dgm:t>
        <a:bodyPr/>
        <a:lstStyle/>
        <a:p>
          <a:endParaRPr lang="ru-RU"/>
        </a:p>
      </dgm:t>
    </dgm:pt>
    <dgm:pt modelId="{6A37ED82-7CCD-4A49-B382-BEDF505360CE}" type="sibTrans" cxnId="{9F96B519-D432-49DA-8A06-B87141DC0449}">
      <dgm:prSet/>
      <dgm:spPr/>
      <dgm:t>
        <a:bodyPr/>
        <a:lstStyle/>
        <a:p>
          <a:endParaRPr lang="ru-RU"/>
        </a:p>
      </dgm:t>
    </dgm:pt>
    <dgm:pt modelId="{DE2A67C6-39AA-46F5-B3BC-49E6BA9021AE}">
      <dgm:prSet custT="1"/>
      <dgm:spPr/>
      <dgm:t>
        <a:bodyPr/>
        <a:lstStyle/>
        <a:p>
          <a:r>
            <a:rPr lang="uz-Cyrl-UZ" sz="2000">
              <a:latin typeface="Times New Roman" panose="02020603050405020304" pitchFamily="18" charset="0"/>
              <a:cs typeface="Times New Roman" panose="02020603050405020304" pitchFamily="18" charset="0"/>
            </a:rPr>
            <a:t>Қонуннинг ушбу нормасини амалга ошириш мақсадида </a:t>
          </a:r>
          <a:r>
            <a:rPr lang="uz-Cyrl-UZ" sz="2000" b="1">
              <a:latin typeface="Times New Roman" panose="02020603050405020304" pitchFamily="18" charset="0"/>
              <a:cs typeface="Times New Roman" panose="02020603050405020304" pitchFamily="18" charset="0"/>
            </a:rPr>
            <a:t>2017 йил 8 январда Вазирлар Маҳкамасининг “Фуқаролар ва жамоат ташкилотларини ҳуқуқбузарликлар профилактикаси ва жиноятчиликка қарши курашишдаги фаол иштироки учун рағбатлантириш тартиби тўғрисида” низомни тасдиқлаш ҳақида 15-сон қарори</a:t>
          </a:r>
          <a:r>
            <a:rPr lang="uz-Cyrl-UZ" sz="2000">
              <a:latin typeface="Times New Roman" panose="02020603050405020304" pitchFamily="18" charset="0"/>
              <a:cs typeface="Times New Roman" panose="02020603050405020304" pitchFamily="18" charset="0"/>
            </a:rPr>
            <a:t> қабул қилинди.</a:t>
          </a:r>
          <a:endParaRPr lang="ru-RU" sz="2000">
            <a:latin typeface="Times New Roman" panose="02020603050405020304" pitchFamily="18" charset="0"/>
            <a:cs typeface="Times New Roman" panose="02020603050405020304" pitchFamily="18" charset="0"/>
          </a:endParaRPr>
        </a:p>
      </dgm:t>
    </dgm:pt>
    <dgm:pt modelId="{6E7181F8-F480-4770-9B78-9FE03E5A5AC7}" type="parTrans" cxnId="{8CD73C37-AE44-404F-AC79-3BA5DF84B595}">
      <dgm:prSet/>
      <dgm:spPr/>
      <dgm:t>
        <a:bodyPr/>
        <a:lstStyle/>
        <a:p>
          <a:endParaRPr lang="ru-RU"/>
        </a:p>
      </dgm:t>
    </dgm:pt>
    <dgm:pt modelId="{C4165587-A829-472B-9A4D-B50EEB8224AA}" type="sibTrans" cxnId="{8CD73C37-AE44-404F-AC79-3BA5DF84B595}">
      <dgm:prSet/>
      <dgm:spPr/>
      <dgm:t>
        <a:bodyPr/>
        <a:lstStyle/>
        <a:p>
          <a:endParaRPr lang="ru-RU"/>
        </a:p>
      </dgm:t>
    </dgm:pt>
    <dgm:pt modelId="{0315DE5A-8E46-417F-A859-201F6080CD09}" type="pres">
      <dgm:prSet presAssocID="{CD3058D8-B1E9-4256-AF4F-4F51B79F1932}" presName="linear" presStyleCnt="0">
        <dgm:presLayoutVars>
          <dgm:animLvl val="lvl"/>
          <dgm:resizeHandles val="exact"/>
        </dgm:presLayoutVars>
      </dgm:prSet>
      <dgm:spPr/>
      <dgm:t>
        <a:bodyPr/>
        <a:lstStyle/>
        <a:p>
          <a:endParaRPr lang="ru-RU"/>
        </a:p>
      </dgm:t>
    </dgm:pt>
    <dgm:pt modelId="{9DA9B115-A247-465D-BEE2-17F704598B03}" type="pres">
      <dgm:prSet presAssocID="{C49B373C-5116-4A19-9502-423155188FFF}" presName="parentText" presStyleLbl="node1" presStyleIdx="0" presStyleCnt="5" custLinFactY="-70761" custLinFactNeighborX="-667" custLinFactNeighborY="-100000">
        <dgm:presLayoutVars>
          <dgm:chMax val="0"/>
          <dgm:bulletEnabled val="1"/>
        </dgm:presLayoutVars>
      </dgm:prSet>
      <dgm:spPr/>
      <dgm:t>
        <a:bodyPr/>
        <a:lstStyle/>
        <a:p>
          <a:endParaRPr lang="ru-RU"/>
        </a:p>
      </dgm:t>
    </dgm:pt>
    <dgm:pt modelId="{FE545431-4371-416F-BEE5-BDD68726C49D}" type="pres">
      <dgm:prSet presAssocID="{1DCD9CCF-CDC1-43FD-87C9-491B4724334C}" presName="spacer" presStyleCnt="0"/>
      <dgm:spPr/>
    </dgm:pt>
    <dgm:pt modelId="{D3A3D934-12E2-43E6-9487-E554CE17B48F}" type="pres">
      <dgm:prSet presAssocID="{D48156DD-2698-42A6-91A5-E4F37400E7E7}" presName="parentText" presStyleLbl="node1" presStyleIdx="1" presStyleCnt="5">
        <dgm:presLayoutVars>
          <dgm:chMax val="0"/>
          <dgm:bulletEnabled val="1"/>
        </dgm:presLayoutVars>
      </dgm:prSet>
      <dgm:spPr/>
      <dgm:t>
        <a:bodyPr/>
        <a:lstStyle/>
        <a:p>
          <a:endParaRPr lang="ru-RU"/>
        </a:p>
      </dgm:t>
    </dgm:pt>
    <dgm:pt modelId="{184D70CE-C36C-4C1E-A644-E6A473E39885}" type="pres">
      <dgm:prSet presAssocID="{C75C3F33-73D3-41D9-900A-5B417A605A19}" presName="spacer" presStyleCnt="0"/>
      <dgm:spPr/>
    </dgm:pt>
    <dgm:pt modelId="{F3565C78-5DEA-4474-AF7A-A3B7B18F40BF}" type="pres">
      <dgm:prSet presAssocID="{5D77E315-79BE-4500-BDF5-04E9F5F55C88}" presName="parentText" presStyleLbl="node1" presStyleIdx="2" presStyleCnt="5">
        <dgm:presLayoutVars>
          <dgm:chMax val="0"/>
          <dgm:bulletEnabled val="1"/>
        </dgm:presLayoutVars>
      </dgm:prSet>
      <dgm:spPr/>
      <dgm:t>
        <a:bodyPr/>
        <a:lstStyle/>
        <a:p>
          <a:endParaRPr lang="ru-RU"/>
        </a:p>
      </dgm:t>
    </dgm:pt>
    <dgm:pt modelId="{9E2AD819-0968-4BD0-91CE-40F515020656}" type="pres">
      <dgm:prSet presAssocID="{A75726A0-E41E-47B7-A7EB-2431CF924BFE}" presName="spacer" presStyleCnt="0"/>
      <dgm:spPr/>
    </dgm:pt>
    <dgm:pt modelId="{371E0084-861D-4638-8F41-FBAE758597FE}" type="pres">
      <dgm:prSet presAssocID="{0EAC5765-BDD5-495D-B479-AC7134BB6573}" presName="parentText" presStyleLbl="node1" presStyleIdx="3" presStyleCnt="5">
        <dgm:presLayoutVars>
          <dgm:chMax val="0"/>
          <dgm:bulletEnabled val="1"/>
        </dgm:presLayoutVars>
      </dgm:prSet>
      <dgm:spPr/>
      <dgm:t>
        <a:bodyPr/>
        <a:lstStyle/>
        <a:p>
          <a:endParaRPr lang="ru-RU"/>
        </a:p>
      </dgm:t>
    </dgm:pt>
    <dgm:pt modelId="{9C098682-07EC-4C89-90B0-4F79FDB55326}" type="pres">
      <dgm:prSet presAssocID="{6A37ED82-7CCD-4A49-B382-BEDF505360CE}" presName="spacer" presStyleCnt="0"/>
      <dgm:spPr/>
    </dgm:pt>
    <dgm:pt modelId="{483E55DF-AC98-4A13-9160-14CE8B1C49B9}" type="pres">
      <dgm:prSet presAssocID="{DE2A67C6-39AA-46F5-B3BC-49E6BA9021AE}" presName="parentText" presStyleLbl="node1" presStyleIdx="4" presStyleCnt="5">
        <dgm:presLayoutVars>
          <dgm:chMax val="0"/>
          <dgm:bulletEnabled val="1"/>
        </dgm:presLayoutVars>
      </dgm:prSet>
      <dgm:spPr/>
      <dgm:t>
        <a:bodyPr/>
        <a:lstStyle/>
        <a:p>
          <a:endParaRPr lang="ru-RU"/>
        </a:p>
      </dgm:t>
    </dgm:pt>
  </dgm:ptLst>
  <dgm:cxnLst>
    <dgm:cxn modelId="{AE736B1D-9B54-42B7-9C88-2F9145E8C70E}" type="presOf" srcId="{C49B373C-5116-4A19-9502-423155188FFF}" destId="{9DA9B115-A247-465D-BEE2-17F704598B03}" srcOrd="0" destOrd="0" presId="urn:microsoft.com/office/officeart/2005/8/layout/vList2"/>
    <dgm:cxn modelId="{FFBAAF92-A9D0-49E6-BFBB-B0749057860A}" srcId="{CD3058D8-B1E9-4256-AF4F-4F51B79F1932}" destId="{D48156DD-2698-42A6-91A5-E4F37400E7E7}" srcOrd="1" destOrd="0" parTransId="{CB5FA28B-6B35-46F1-9543-A307CA530C86}" sibTransId="{C75C3F33-73D3-41D9-900A-5B417A605A19}"/>
    <dgm:cxn modelId="{2CD0162B-9ABD-418E-9A89-006F1CE998F1}" type="presOf" srcId="{5D77E315-79BE-4500-BDF5-04E9F5F55C88}" destId="{F3565C78-5DEA-4474-AF7A-A3B7B18F40BF}" srcOrd="0" destOrd="0" presId="urn:microsoft.com/office/officeart/2005/8/layout/vList2"/>
    <dgm:cxn modelId="{157458C0-3318-49CE-9C58-50EEB4881C17}" type="presOf" srcId="{0EAC5765-BDD5-495D-B479-AC7134BB6573}" destId="{371E0084-861D-4638-8F41-FBAE758597FE}" srcOrd="0" destOrd="0" presId="urn:microsoft.com/office/officeart/2005/8/layout/vList2"/>
    <dgm:cxn modelId="{05746128-F109-4400-8DDD-2572DF56CCB3}" type="presOf" srcId="{CD3058D8-B1E9-4256-AF4F-4F51B79F1932}" destId="{0315DE5A-8E46-417F-A859-201F6080CD09}" srcOrd="0" destOrd="0" presId="urn:microsoft.com/office/officeart/2005/8/layout/vList2"/>
    <dgm:cxn modelId="{C7EC1163-DE59-493C-A96B-EB323EDFFA5F}" type="presOf" srcId="{DE2A67C6-39AA-46F5-B3BC-49E6BA9021AE}" destId="{483E55DF-AC98-4A13-9160-14CE8B1C49B9}" srcOrd="0" destOrd="0" presId="urn:microsoft.com/office/officeart/2005/8/layout/vList2"/>
    <dgm:cxn modelId="{8CD73C37-AE44-404F-AC79-3BA5DF84B595}" srcId="{CD3058D8-B1E9-4256-AF4F-4F51B79F1932}" destId="{DE2A67C6-39AA-46F5-B3BC-49E6BA9021AE}" srcOrd="4" destOrd="0" parTransId="{6E7181F8-F480-4770-9B78-9FE03E5A5AC7}" sibTransId="{C4165587-A829-472B-9A4D-B50EEB8224AA}"/>
    <dgm:cxn modelId="{9F96B519-D432-49DA-8A06-B87141DC0449}" srcId="{CD3058D8-B1E9-4256-AF4F-4F51B79F1932}" destId="{0EAC5765-BDD5-495D-B479-AC7134BB6573}" srcOrd="3" destOrd="0" parTransId="{A368DEDB-082B-481F-9238-863708F6D5F5}" sibTransId="{6A37ED82-7CCD-4A49-B382-BEDF505360CE}"/>
    <dgm:cxn modelId="{7ACE0715-F692-43DA-9119-FE91E66F1F8D}" srcId="{CD3058D8-B1E9-4256-AF4F-4F51B79F1932}" destId="{5D77E315-79BE-4500-BDF5-04E9F5F55C88}" srcOrd="2" destOrd="0" parTransId="{9D7D13D3-40ED-4463-9D17-C7E5A7139564}" sibTransId="{A75726A0-E41E-47B7-A7EB-2431CF924BFE}"/>
    <dgm:cxn modelId="{2B3A1D6F-CDA9-4CEE-A818-76B71FF41F26}" type="presOf" srcId="{D48156DD-2698-42A6-91A5-E4F37400E7E7}" destId="{D3A3D934-12E2-43E6-9487-E554CE17B48F}" srcOrd="0" destOrd="0" presId="urn:microsoft.com/office/officeart/2005/8/layout/vList2"/>
    <dgm:cxn modelId="{EAE8B8BF-9F52-4848-94F5-E3C5246A969F}" srcId="{CD3058D8-B1E9-4256-AF4F-4F51B79F1932}" destId="{C49B373C-5116-4A19-9502-423155188FFF}" srcOrd="0" destOrd="0" parTransId="{9F135D6A-63E1-49C5-832D-62FA0EC6D1B3}" sibTransId="{1DCD9CCF-CDC1-43FD-87C9-491B4724334C}"/>
    <dgm:cxn modelId="{31759F20-90CE-4CE0-95F7-C668F78D6C05}" type="presParOf" srcId="{0315DE5A-8E46-417F-A859-201F6080CD09}" destId="{9DA9B115-A247-465D-BEE2-17F704598B03}" srcOrd="0" destOrd="0" presId="urn:microsoft.com/office/officeart/2005/8/layout/vList2"/>
    <dgm:cxn modelId="{E5E50E0E-AE89-4AE9-B961-A066DC1F1CBA}" type="presParOf" srcId="{0315DE5A-8E46-417F-A859-201F6080CD09}" destId="{FE545431-4371-416F-BEE5-BDD68726C49D}" srcOrd="1" destOrd="0" presId="urn:microsoft.com/office/officeart/2005/8/layout/vList2"/>
    <dgm:cxn modelId="{1F7F8AFC-94C5-4439-AC8D-478BDE3348F6}" type="presParOf" srcId="{0315DE5A-8E46-417F-A859-201F6080CD09}" destId="{D3A3D934-12E2-43E6-9487-E554CE17B48F}" srcOrd="2" destOrd="0" presId="urn:microsoft.com/office/officeart/2005/8/layout/vList2"/>
    <dgm:cxn modelId="{C4B0B44D-D40A-49C4-84BE-2D9BB59CCC2C}" type="presParOf" srcId="{0315DE5A-8E46-417F-A859-201F6080CD09}" destId="{184D70CE-C36C-4C1E-A644-E6A473E39885}" srcOrd="3" destOrd="0" presId="urn:microsoft.com/office/officeart/2005/8/layout/vList2"/>
    <dgm:cxn modelId="{57B77799-D495-45DD-BB5C-B0446850E549}" type="presParOf" srcId="{0315DE5A-8E46-417F-A859-201F6080CD09}" destId="{F3565C78-5DEA-4474-AF7A-A3B7B18F40BF}" srcOrd="4" destOrd="0" presId="urn:microsoft.com/office/officeart/2005/8/layout/vList2"/>
    <dgm:cxn modelId="{AB2DEC3B-E884-4140-AF82-7D575E2422BF}" type="presParOf" srcId="{0315DE5A-8E46-417F-A859-201F6080CD09}" destId="{9E2AD819-0968-4BD0-91CE-40F515020656}" srcOrd="5" destOrd="0" presId="urn:microsoft.com/office/officeart/2005/8/layout/vList2"/>
    <dgm:cxn modelId="{B10A3416-64CE-4F3D-A1A8-165ECD13C745}" type="presParOf" srcId="{0315DE5A-8E46-417F-A859-201F6080CD09}" destId="{371E0084-861D-4638-8F41-FBAE758597FE}" srcOrd="6" destOrd="0" presId="urn:microsoft.com/office/officeart/2005/8/layout/vList2"/>
    <dgm:cxn modelId="{658486E7-C108-4EB1-99A8-760CCD7E7AE7}" type="presParOf" srcId="{0315DE5A-8E46-417F-A859-201F6080CD09}" destId="{9C098682-07EC-4C89-90B0-4F79FDB55326}" srcOrd="7" destOrd="0" presId="urn:microsoft.com/office/officeart/2005/8/layout/vList2"/>
    <dgm:cxn modelId="{EF7FD46D-3512-4F34-B0B9-840AF06F5172}" type="presParOf" srcId="{0315DE5A-8E46-417F-A859-201F6080CD09}" destId="{483E55DF-AC98-4A13-9160-14CE8B1C49B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C1E847-C08C-4558-8C64-0ECDADC1FA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B5F8FE7-C23D-4DFB-BE9A-3D99DE781953}">
      <dgm:prSet custT="1"/>
      <dgm:spPr/>
      <dgm:t>
        <a:bodyPr/>
        <a:lstStyle/>
        <a:p>
          <a:pPr marL="0" indent="452438" algn="just"/>
          <a:r>
            <a:rPr lang="uz-Cyrl-UZ" sz="2000" dirty="0">
              <a:latin typeface="Times New Roman" panose="02020603050405020304" pitchFamily="18" charset="0"/>
              <a:cs typeface="Times New Roman" panose="02020603050405020304" pitchFamily="18" charset="0"/>
            </a:rPr>
            <a:t>Суд мустақиллигини таъминлаш ва судлар фаолиятида коррупцион холатларни олдини олиш мақсадида </a:t>
          </a:r>
          <a:r>
            <a:rPr lang="uz-Cyrl-UZ" sz="2000" b="0" dirty="0">
              <a:latin typeface="Times New Roman" panose="02020603050405020304" pitchFamily="18" charset="0"/>
              <a:cs typeface="Times New Roman" panose="02020603050405020304" pitchFamily="18" charset="0"/>
            </a:rPr>
            <a:t>Ўзбекистон Республикасининг 2017 йил 6 апрелдаги </a:t>
          </a:r>
          <a:r>
            <a:rPr lang="uz-Cyrl-UZ" sz="2000" b="1" dirty="0">
              <a:latin typeface="Times New Roman" panose="02020603050405020304" pitchFamily="18" charset="0"/>
              <a:cs typeface="Times New Roman" panose="02020603050405020304" pitchFamily="18" charset="0"/>
            </a:rPr>
            <a:t>“Ўзбекистон Республикаси Судьялар Олий Кенгаши тўғрисида”ги Қонуни қабул қилинди. </a:t>
          </a:r>
          <a:endParaRPr lang="ru-RU" sz="2000" b="1" dirty="0">
            <a:latin typeface="Times New Roman" panose="02020603050405020304" pitchFamily="18" charset="0"/>
            <a:cs typeface="Times New Roman" panose="02020603050405020304" pitchFamily="18" charset="0"/>
          </a:endParaRPr>
        </a:p>
        <a:p>
          <a:pPr marL="0" indent="452438" algn="just"/>
          <a:endParaRPr lang="ru-RU" sz="2000" dirty="0">
            <a:latin typeface="Times New Roman" panose="02020603050405020304" pitchFamily="18" charset="0"/>
            <a:cs typeface="Times New Roman" panose="02020603050405020304" pitchFamily="18" charset="0"/>
          </a:endParaRPr>
        </a:p>
        <a:p>
          <a:pPr marL="0" indent="452438" algn="just"/>
          <a:r>
            <a:rPr lang="ru-RU" sz="2000" dirty="0">
              <a:latin typeface="Times New Roman" panose="02020603050405020304" pitchFamily="18" charset="0"/>
              <a:cs typeface="Times New Roman" panose="02020603050405020304" pitchFamily="18" charset="0"/>
            </a:rPr>
            <a:t>Давлат </a:t>
          </a:r>
          <a:r>
            <a:rPr lang="ru-RU" sz="2000" dirty="0" err="1">
              <a:latin typeface="Times New Roman" panose="02020603050405020304" pitchFamily="18" charset="0"/>
              <a:cs typeface="Times New Roman" panose="02020603050405020304" pitchFamily="18" charset="0"/>
            </a:rPr>
            <a:t>органлари</a:t>
          </a:r>
          <a:r>
            <a:rPr lang="ru-RU" sz="2000" dirty="0">
              <a:latin typeface="Times New Roman" panose="02020603050405020304" pitchFamily="18" charset="0"/>
              <a:cs typeface="Times New Roman" panose="02020603050405020304" pitchFamily="18" charset="0"/>
            </a:rPr>
            <a:t> ва </a:t>
          </a:r>
          <a:r>
            <a:rPr lang="ru-RU" sz="2000" dirty="0" err="1">
              <a:latin typeface="Times New Roman" panose="02020603050405020304" pitchFamily="18" charset="0"/>
              <a:cs typeface="Times New Roman" panose="02020603050405020304" pitchFamily="18" charset="0"/>
            </a:rPr>
            <a:t>давлат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муассасаларига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шунингдек</a:t>
          </a:r>
          <a:r>
            <a:rPr lang="ru-RU" sz="2000" dirty="0">
              <a:latin typeface="Times New Roman" panose="02020603050405020304" pitchFamily="18" charset="0"/>
              <a:cs typeface="Times New Roman" panose="02020603050405020304" pitchFamily="18" charset="0"/>
            </a:rPr>
            <a:t> уларнинг </a:t>
          </a:r>
          <a:r>
            <a:rPr lang="ru-RU" sz="2000" dirty="0" err="1">
              <a:latin typeface="Times New Roman" panose="02020603050405020304" pitchFamily="18" charset="0"/>
              <a:cs typeface="Times New Roman" panose="02020603050405020304" pitchFamily="18" charset="0"/>
            </a:rPr>
            <a:t>мансабдор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шахсларига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жисмоний</a:t>
          </a:r>
          <a:r>
            <a:rPr lang="ru-RU" sz="2000" dirty="0">
              <a:latin typeface="Times New Roman" panose="02020603050405020304" pitchFamily="18" charset="0"/>
              <a:cs typeface="Times New Roman" panose="02020603050405020304" pitchFamily="18" charset="0"/>
            </a:rPr>
            <a:t> ва </a:t>
          </a:r>
          <a:r>
            <a:rPr lang="ru-RU" sz="2000" dirty="0" err="1">
              <a:latin typeface="Times New Roman" panose="02020603050405020304" pitchFamily="18" charset="0"/>
              <a:cs typeface="Times New Roman" panose="02020603050405020304" pitchFamily="18" charset="0"/>
            </a:rPr>
            <a:t>юридик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шахсларнинг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мурожаатлари</a:t>
          </a:r>
          <a:r>
            <a:rPr lang="ru-RU" sz="2000" dirty="0">
              <a:latin typeface="Times New Roman" panose="02020603050405020304" pitchFamily="18" charset="0"/>
              <a:cs typeface="Times New Roman" panose="02020603050405020304" pitchFamily="18" charset="0"/>
            </a:rPr>
            <a:t> соҳасидаги </a:t>
          </a:r>
          <a:r>
            <a:rPr lang="ru-RU" sz="2000" dirty="0" err="1">
              <a:latin typeface="Times New Roman" panose="02020603050405020304" pitchFamily="18" charset="0"/>
              <a:cs typeface="Times New Roman" panose="02020603050405020304" pitchFamily="18" charset="0"/>
            </a:rPr>
            <a:t>муносабатларни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тартибга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солиш</a:t>
          </a:r>
          <a:r>
            <a:rPr lang="ru-RU" sz="2000" dirty="0">
              <a:latin typeface="Times New Roman" panose="02020603050405020304" pitchFamily="18" charset="0"/>
              <a:cs typeface="Times New Roman" panose="02020603050405020304" pitchFamily="18" charset="0"/>
            </a:rPr>
            <a:t> т</a:t>
          </a:r>
          <a:r>
            <a:rPr lang="uz-Cyrl-UZ" sz="2000" dirty="0">
              <a:latin typeface="Times New Roman" panose="02020603050405020304" pitchFamily="18" charset="0"/>
              <a:cs typeface="Times New Roman" panose="02020603050405020304" pitchFamily="18" charset="0"/>
            </a:rPr>
            <a:t>изимини такомиллаштириш мақсадида </a:t>
          </a:r>
          <a:r>
            <a:rPr lang="ru-RU" sz="2000" b="1" dirty="0">
              <a:latin typeface="Times New Roman" panose="02020603050405020304" pitchFamily="18" charset="0"/>
              <a:cs typeface="Times New Roman" panose="02020603050405020304" pitchFamily="18" charset="0"/>
            </a:rPr>
            <a:t>2017 йил 11 </a:t>
          </a:r>
          <a:r>
            <a:rPr lang="ru-RU" sz="2000" b="1" dirty="0" err="1">
              <a:latin typeface="Times New Roman" panose="02020603050405020304" pitchFamily="18" charset="0"/>
              <a:cs typeface="Times New Roman" panose="02020603050405020304" pitchFamily="18" charset="0"/>
            </a:rPr>
            <a:t>сентябр</a:t>
          </a:r>
          <a:r>
            <a:rPr lang="uz-Cyrl-UZ" sz="2000" b="1" dirty="0">
              <a:latin typeface="Times New Roman" panose="02020603050405020304" pitchFamily="18" charset="0"/>
              <a:cs typeface="Times New Roman" panose="02020603050405020304" pitchFamily="18" charset="0"/>
            </a:rPr>
            <a:t>да </a:t>
          </a:r>
          <a:r>
            <a:rPr lang="ru-RU" sz="2000" b="1" dirty="0">
              <a:latin typeface="Times New Roman" panose="02020603050405020304" pitchFamily="18" charset="0"/>
              <a:cs typeface="Times New Roman" panose="02020603050405020304" pitchFamily="18" charset="0"/>
            </a:rPr>
            <a:t>Ўзбекистон Республикасининг </a:t>
          </a:r>
          <a:r>
            <a:rPr lang="uz-Cyrl-UZ" sz="2000" b="1" dirty="0">
              <a:latin typeface="Times New Roman" panose="02020603050405020304" pitchFamily="18" charset="0"/>
              <a:cs typeface="Times New Roman" panose="02020603050405020304" pitchFamily="18" charset="0"/>
            </a:rPr>
            <a:t>“</a:t>
          </a:r>
          <a:r>
            <a:rPr lang="ru-RU" sz="2000" b="1" dirty="0" err="1">
              <a:latin typeface="Times New Roman" panose="02020603050405020304" pitchFamily="18" charset="0"/>
              <a:cs typeface="Times New Roman" panose="02020603050405020304" pitchFamily="18" charset="0"/>
            </a:rPr>
            <a:t>Жисмоний</a:t>
          </a:r>
          <a:r>
            <a:rPr lang="ru-RU" sz="2000" b="1" dirty="0">
              <a:latin typeface="Times New Roman" panose="02020603050405020304" pitchFamily="18" charset="0"/>
              <a:cs typeface="Times New Roman" panose="02020603050405020304" pitchFamily="18" charset="0"/>
            </a:rPr>
            <a:t> ва </a:t>
          </a:r>
          <a:r>
            <a:rPr lang="ru-RU" sz="2000" b="1" dirty="0" err="1">
              <a:latin typeface="Times New Roman" panose="02020603050405020304" pitchFamily="18" charset="0"/>
              <a:cs typeface="Times New Roman" panose="02020603050405020304" pitchFamily="18" charset="0"/>
            </a:rPr>
            <a:t>юридик</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шахсларнинг</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мурожаатлари</a:t>
          </a:r>
          <a:r>
            <a:rPr lang="ru-RU" sz="2000" b="1" dirty="0">
              <a:latin typeface="Times New Roman" panose="02020603050405020304" pitchFamily="18" charset="0"/>
              <a:cs typeface="Times New Roman" panose="02020603050405020304" pitchFamily="18" charset="0"/>
            </a:rPr>
            <a:t> тўғрисида</a:t>
          </a:r>
          <a:r>
            <a:rPr lang="uz-Cyrl-UZ" sz="2000" b="1"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Қонуни</a:t>
          </a:r>
          <a:r>
            <a:rPr lang="uz-Cyrl-UZ" sz="2000" b="1" dirty="0">
              <a:latin typeface="Times New Roman" panose="02020603050405020304" pitchFamily="18" charset="0"/>
              <a:cs typeface="Times New Roman" panose="02020603050405020304" pitchFamily="18" charset="0"/>
            </a:rPr>
            <a:t>нинг </a:t>
          </a:r>
          <a:r>
            <a:rPr lang="ru-RU" sz="2000" b="1" dirty="0" err="1">
              <a:latin typeface="Times New Roman" panose="02020603050405020304" pitchFamily="18" charset="0"/>
              <a:cs typeface="Times New Roman" panose="02020603050405020304" pitchFamily="18" charset="0"/>
            </a:rPr>
            <a:t>янги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таҳрири</a:t>
          </a:r>
          <a:r>
            <a:rPr lang="uz-Cyrl-UZ" sz="2000" b="1" dirty="0">
              <a:latin typeface="Times New Roman" panose="02020603050405020304" pitchFamily="18" charset="0"/>
              <a:cs typeface="Times New Roman" panose="02020603050405020304" pitchFamily="18" charset="0"/>
            </a:rPr>
            <a:t> қабул қилинди.</a:t>
          </a:r>
          <a:endParaRPr lang="ru-RU" sz="2000" dirty="0">
            <a:latin typeface="Times New Roman" panose="02020603050405020304" pitchFamily="18" charset="0"/>
            <a:cs typeface="Times New Roman" panose="02020603050405020304" pitchFamily="18" charset="0"/>
          </a:endParaRPr>
        </a:p>
        <a:p>
          <a:pPr marL="0" indent="452438" algn="just"/>
          <a:endParaRPr lang="ru-RU" sz="2000" dirty="0">
            <a:latin typeface="Times New Roman" panose="02020603050405020304" pitchFamily="18" charset="0"/>
            <a:cs typeface="Times New Roman" panose="02020603050405020304" pitchFamily="18" charset="0"/>
          </a:endParaRPr>
        </a:p>
        <a:p>
          <a:pPr marL="0" indent="452438" algn="just"/>
          <a:r>
            <a:rPr lang="ru-RU" sz="2000" dirty="0" err="1">
              <a:latin typeface="Times New Roman" panose="02020603050405020304" pitchFamily="18" charset="0"/>
              <a:cs typeface="Times New Roman" panose="02020603050405020304" pitchFamily="18" charset="0"/>
            </a:rPr>
            <a:t>Маъмурий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тартиб-таомилларни</a:t>
          </a:r>
          <a:r>
            <a:rPr lang="ru-RU" sz="2000" dirty="0">
              <a:latin typeface="Times New Roman" panose="02020603050405020304" pitchFamily="18" charset="0"/>
              <a:cs typeface="Times New Roman" panose="02020603050405020304" pitchFamily="18" charset="0"/>
            </a:rPr>
            <a:t> амалга ошириш соҳасидаги </a:t>
          </a:r>
          <a:r>
            <a:rPr lang="ru-RU" sz="2000" dirty="0" err="1">
              <a:latin typeface="Times New Roman" panose="02020603050405020304" pitchFamily="18" charset="0"/>
              <a:cs typeface="Times New Roman" panose="02020603050405020304" pitchFamily="18" charset="0"/>
            </a:rPr>
            <a:t>муносабатларни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тартибга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солиш</a:t>
          </a:r>
          <a:r>
            <a:rPr lang="ru-RU" sz="2000" dirty="0">
              <a:latin typeface="Times New Roman" panose="02020603050405020304" pitchFamily="18" charset="0"/>
              <a:cs typeface="Times New Roman" panose="02020603050405020304" pitchFamily="18" charset="0"/>
            </a:rPr>
            <a:t> мақсадида. 2018 йил 8 </a:t>
          </a:r>
          <a:r>
            <a:rPr lang="ru-RU" sz="2000" dirty="0" err="1">
              <a:latin typeface="Times New Roman" panose="02020603050405020304" pitchFamily="18" charset="0"/>
              <a:cs typeface="Times New Roman" panose="02020603050405020304" pitchFamily="18" charset="0"/>
            </a:rPr>
            <a:t>январда</a:t>
          </a:r>
          <a:r>
            <a:rPr lang="ru-RU" sz="2000" dirty="0">
              <a:latin typeface="Times New Roman" panose="02020603050405020304" pitchFamily="18" charset="0"/>
              <a:cs typeface="Times New Roman" panose="02020603050405020304" pitchFamily="18" charset="0"/>
            </a:rPr>
            <a:t> Ўзбекистон Республикасининг </a:t>
          </a:r>
          <a:r>
            <a:rPr lang="ru-RU" sz="2000" b="1" dirty="0">
              <a:latin typeface="Times New Roman" panose="02020603050405020304" pitchFamily="18" charset="0"/>
              <a:cs typeface="Times New Roman" panose="02020603050405020304" pitchFamily="18" charset="0"/>
            </a:rPr>
            <a:t>“Маъмурий </a:t>
          </a:r>
          <a:r>
            <a:rPr lang="ru-RU" sz="2000" b="1" dirty="0" err="1">
              <a:latin typeface="Times New Roman" panose="02020603050405020304" pitchFamily="18" charset="0"/>
              <a:cs typeface="Times New Roman" panose="02020603050405020304" pitchFamily="18" charset="0"/>
            </a:rPr>
            <a:t>тартиб-таомиллар</a:t>
          </a:r>
          <a:r>
            <a:rPr lang="ru-RU" sz="2000" b="1" dirty="0">
              <a:latin typeface="Times New Roman" panose="02020603050405020304" pitchFamily="18" charset="0"/>
              <a:cs typeface="Times New Roman" panose="02020603050405020304" pitchFamily="18" charset="0"/>
            </a:rPr>
            <a:t> тўғрисида”ги Қонуни </a:t>
          </a:r>
          <a:r>
            <a:rPr lang="ru-RU" sz="2000" dirty="0" err="1">
              <a:latin typeface="Times New Roman" panose="02020603050405020304" pitchFamily="18" charset="0"/>
              <a:cs typeface="Times New Roman" panose="02020603050405020304" pitchFamily="18" charset="0"/>
            </a:rPr>
            <a:t>қабул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қилинди</a:t>
          </a:r>
          <a:r>
            <a:rPr lang="ru-RU" sz="2000" dirty="0">
              <a:latin typeface="Times New Roman" panose="02020603050405020304" pitchFamily="18" charset="0"/>
              <a:cs typeface="Times New Roman" panose="02020603050405020304" pitchFamily="18" charset="0"/>
            </a:rPr>
            <a:t>. </a:t>
          </a:r>
        </a:p>
        <a:p>
          <a:pPr marL="0" indent="452438" algn="just"/>
          <a:endParaRPr lang="ru-RU" sz="2000" dirty="0">
            <a:latin typeface="Times New Roman" panose="02020603050405020304" pitchFamily="18" charset="0"/>
            <a:cs typeface="Times New Roman" panose="02020603050405020304" pitchFamily="18" charset="0"/>
          </a:endParaRPr>
        </a:p>
        <a:p>
          <a:pPr marL="0" indent="452438" algn="just"/>
          <a:r>
            <a:rPr lang="ru-RU" sz="2000" b="0" dirty="0">
              <a:latin typeface="Times New Roman" panose="02020603050405020304" pitchFamily="18" charset="0"/>
              <a:cs typeface="Times New Roman" panose="02020603050405020304" pitchFamily="18" charset="0"/>
            </a:rPr>
            <a:t>Давлат </a:t>
          </a:r>
          <a:r>
            <a:rPr lang="ru-RU" sz="2000" b="0" dirty="0" err="1">
              <a:latin typeface="Times New Roman" panose="02020603050405020304" pitchFamily="18" charset="0"/>
              <a:cs typeface="Times New Roman" panose="02020603050405020304" pitchFamily="18" charset="0"/>
            </a:rPr>
            <a:t>харидлари</a:t>
          </a:r>
          <a:r>
            <a:rPr lang="ru-RU" sz="2000" b="0" dirty="0">
              <a:latin typeface="Times New Roman" panose="02020603050405020304" pitchFamily="18" charset="0"/>
              <a:cs typeface="Times New Roman" panose="02020603050405020304" pitchFamily="18" charset="0"/>
            </a:rPr>
            <a:t> </a:t>
          </a:r>
          <a:r>
            <a:rPr lang="ru-RU" sz="2000" b="0" dirty="0" err="1">
              <a:latin typeface="Times New Roman" panose="02020603050405020304" pitchFamily="18" charset="0"/>
              <a:cs typeface="Times New Roman" panose="02020603050405020304" pitchFamily="18" charset="0"/>
            </a:rPr>
            <a:t>борасидаги</a:t>
          </a:r>
          <a:r>
            <a:rPr lang="ru-RU" sz="2000" b="0" dirty="0">
              <a:latin typeface="Times New Roman" panose="02020603050405020304" pitchFamily="18" charset="0"/>
              <a:cs typeface="Times New Roman" panose="02020603050405020304" pitchFamily="18" charset="0"/>
            </a:rPr>
            <a:t> </a:t>
          </a:r>
          <a:r>
            <a:rPr lang="ru-RU" sz="2000" b="0" dirty="0" err="1">
              <a:latin typeface="Times New Roman" panose="02020603050405020304" pitchFamily="18" charset="0"/>
              <a:cs typeface="Times New Roman" panose="02020603050405020304" pitchFamily="18" charset="0"/>
            </a:rPr>
            <a:t>муносабатларни</a:t>
          </a:r>
          <a:r>
            <a:rPr lang="ru-RU" sz="2000" b="0" dirty="0">
              <a:latin typeface="Times New Roman" panose="02020603050405020304" pitchFamily="18" charset="0"/>
              <a:cs typeface="Times New Roman" panose="02020603050405020304" pitchFamily="18" charset="0"/>
            </a:rPr>
            <a:t> </a:t>
          </a:r>
          <a:r>
            <a:rPr lang="ru-RU" sz="2000" b="0" dirty="0" err="1">
              <a:latin typeface="Times New Roman" panose="02020603050405020304" pitchFamily="18" charset="0"/>
              <a:cs typeface="Times New Roman" panose="02020603050405020304" pitchFamily="18" charset="0"/>
            </a:rPr>
            <a:t>тартибга</a:t>
          </a:r>
          <a:r>
            <a:rPr lang="ru-RU" sz="2000" b="0" dirty="0">
              <a:latin typeface="Times New Roman" panose="02020603050405020304" pitchFamily="18" charset="0"/>
              <a:cs typeface="Times New Roman" panose="02020603050405020304" pitchFamily="18" charset="0"/>
            </a:rPr>
            <a:t> </a:t>
          </a:r>
          <a:r>
            <a:rPr lang="ru-RU" sz="2000" b="0" dirty="0" err="1">
              <a:latin typeface="Times New Roman" panose="02020603050405020304" pitchFamily="18" charset="0"/>
              <a:cs typeface="Times New Roman" panose="02020603050405020304" pitchFamily="18" charset="0"/>
            </a:rPr>
            <a:t>солиш</a:t>
          </a:r>
          <a:r>
            <a:rPr lang="ru-RU" sz="2000" b="0" dirty="0">
              <a:latin typeface="Times New Roman" panose="02020603050405020304" pitchFamily="18" charset="0"/>
              <a:cs typeface="Times New Roman" panose="02020603050405020304" pitchFamily="18" charset="0"/>
            </a:rPr>
            <a:t> мақсадида </a:t>
          </a:r>
          <a:r>
            <a:rPr lang="ru-RU" sz="2000" b="1" dirty="0">
              <a:latin typeface="Times New Roman" panose="02020603050405020304" pitchFamily="18" charset="0"/>
              <a:cs typeface="Times New Roman" panose="02020603050405020304" pitchFamily="18" charset="0"/>
            </a:rPr>
            <a:t>2018 йил 9 </a:t>
          </a:r>
          <a:r>
            <a:rPr lang="ru-RU" sz="2000" b="1" dirty="0" err="1">
              <a:latin typeface="Times New Roman" panose="02020603050405020304" pitchFamily="18" charset="0"/>
              <a:cs typeface="Times New Roman" panose="02020603050405020304" pitchFamily="18" charset="0"/>
            </a:rPr>
            <a:t>апрел</a:t>
          </a:r>
          <a:r>
            <a:rPr lang="uz-Cyrl-UZ" sz="2000" b="1" dirty="0">
              <a:latin typeface="Times New Roman" panose="02020603050405020304" pitchFamily="18" charset="0"/>
              <a:cs typeface="Times New Roman" panose="02020603050405020304" pitchFamily="18" charset="0"/>
            </a:rPr>
            <a:t>да </a:t>
          </a:r>
          <a:r>
            <a:rPr lang="ru-RU" sz="2000" b="1" dirty="0">
              <a:latin typeface="Times New Roman" panose="02020603050405020304" pitchFamily="18" charset="0"/>
              <a:cs typeface="Times New Roman" panose="02020603050405020304" pitchFamily="18" charset="0"/>
            </a:rPr>
            <a:t>“Давлат </a:t>
          </a:r>
          <a:r>
            <a:rPr lang="ru-RU" sz="2000" b="1" dirty="0" err="1">
              <a:latin typeface="Times New Roman" panose="02020603050405020304" pitchFamily="18" charset="0"/>
              <a:cs typeface="Times New Roman" panose="02020603050405020304" pitchFamily="18" charset="0"/>
            </a:rPr>
            <a:t>харидлари</a:t>
          </a:r>
          <a:r>
            <a:rPr lang="ru-RU" sz="2000" b="1" dirty="0">
              <a:latin typeface="Times New Roman" panose="02020603050405020304" pitchFamily="18" charset="0"/>
              <a:cs typeface="Times New Roman" panose="02020603050405020304" pitchFamily="18" charset="0"/>
            </a:rPr>
            <a:t> тўғрисида” </a:t>
          </a:r>
          <a:r>
            <a:rPr lang="ru-RU" sz="2000" b="1" dirty="0" err="1">
              <a:latin typeface="Times New Roman" panose="02020603050405020304" pitchFamily="18" charset="0"/>
              <a:cs typeface="Times New Roman" panose="02020603050405020304" pitchFamily="18" charset="0"/>
            </a:rPr>
            <a:t>ги</a:t>
          </a:r>
          <a:r>
            <a:rPr lang="ru-RU" sz="2000" b="1" dirty="0">
              <a:latin typeface="Times New Roman" panose="02020603050405020304" pitchFamily="18" charset="0"/>
              <a:cs typeface="Times New Roman" panose="02020603050405020304" pitchFamily="18" charset="0"/>
            </a:rPr>
            <a:t> Қонуни </a:t>
          </a:r>
          <a:r>
            <a:rPr lang="uz-Cyrl-UZ" sz="2000" b="0" dirty="0">
              <a:latin typeface="Times New Roman" panose="02020603050405020304" pitchFamily="18" charset="0"/>
              <a:cs typeface="Times New Roman" panose="02020603050405020304" pitchFamily="18" charset="0"/>
            </a:rPr>
            <a:t>қабул қилинди. </a:t>
          </a:r>
        </a:p>
        <a:p>
          <a:pPr marL="0" indent="452438" algn="just"/>
          <a:endParaRPr lang="uz-Cyrl-UZ" sz="2000" b="0" dirty="0">
            <a:latin typeface="Times New Roman" panose="02020603050405020304" pitchFamily="18" charset="0"/>
            <a:cs typeface="Times New Roman" panose="02020603050405020304" pitchFamily="18" charset="0"/>
          </a:endParaRPr>
        </a:p>
        <a:p>
          <a:pPr marL="0" indent="452438" algn="just"/>
          <a:r>
            <a:rPr lang="uz-Cyrl-UZ" sz="2000" dirty="0">
              <a:latin typeface="Times New Roman" panose="02020603050405020304" pitchFamily="18" charset="0"/>
              <a:cs typeface="Times New Roman" panose="02020603050405020304" pitchFamily="18" charset="0"/>
            </a:rPr>
            <a:t>Давлат органлари ва муассасалари фаолияти устидан жамоатчилик назоратини ташкил этиш ҳамда амалга ошириш соҳасидаги муносабатларни тартибга солиш мақсадида </a:t>
          </a:r>
          <a:r>
            <a:rPr lang="uz-Cyrl-UZ" sz="2000" b="1" dirty="0">
              <a:latin typeface="Times New Roman" panose="02020603050405020304" pitchFamily="18" charset="0"/>
              <a:cs typeface="Times New Roman" panose="02020603050405020304" pitchFamily="18" charset="0"/>
            </a:rPr>
            <a:t>2018 йил 12 апрелда</a:t>
          </a:r>
          <a:r>
            <a:rPr lang="uz-Cyrl-UZ" sz="2000" dirty="0">
              <a:latin typeface="Times New Roman" panose="02020603050405020304" pitchFamily="18" charset="0"/>
              <a:cs typeface="Times New Roman" panose="02020603050405020304" pitchFamily="18" charset="0"/>
            </a:rPr>
            <a:t> </a:t>
          </a:r>
          <a:r>
            <a:rPr lang="uz-Cyrl-UZ" sz="2000" b="1" dirty="0">
              <a:latin typeface="Times New Roman" panose="02020603050405020304" pitchFamily="18" charset="0"/>
              <a:cs typeface="Times New Roman" panose="02020603050405020304" pitchFamily="18" charset="0"/>
            </a:rPr>
            <a:t>“Жамоатчилик назорати тўғрисида”ги Қонуни </a:t>
          </a:r>
          <a:r>
            <a:rPr lang="uz-Cyrl-UZ" sz="2000" b="0" dirty="0">
              <a:latin typeface="Times New Roman" panose="02020603050405020304" pitchFamily="18" charset="0"/>
              <a:cs typeface="Times New Roman" panose="02020603050405020304" pitchFamily="18" charset="0"/>
            </a:rPr>
            <a:t>қабул қилинди.</a:t>
          </a:r>
        </a:p>
        <a:p>
          <a:pPr marL="0" indent="452438" algn="just"/>
          <a:endParaRPr lang="uz-Cyrl-UZ" sz="2000" b="0" dirty="0">
            <a:latin typeface="Times New Roman" panose="02020603050405020304" pitchFamily="18" charset="0"/>
            <a:cs typeface="Times New Roman" panose="02020603050405020304" pitchFamily="18" charset="0"/>
          </a:endParaRPr>
        </a:p>
      </dgm:t>
    </dgm:pt>
    <dgm:pt modelId="{C18BB285-2FE2-4A1F-8F81-970D81C373AC}" type="parTrans" cxnId="{10FB6FA6-E594-4D3C-9E4D-6C1F5C93F6F9}">
      <dgm:prSet/>
      <dgm:spPr/>
      <dgm:t>
        <a:bodyPr/>
        <a:lstStyle/>
        <a:p>
          <a:endParaRPr lang="ru-RU"/>
        </a:p>
      </dgm:t>
    </dgm:pt>
    <dgm:pt modelId="{E5065516-3781-45DD-854D-62079520A559}" type="sibTrans" cxnId="{10FB6FA6-E594-4D3C-9E4D-6C1F5C93F6F9}">
      <dgm:prSet/>
      <dgm:spPr/>
      <dgm:t>
        <a:bodyPr/>
        <a:lstStyle/>
        <a:p>
          <a:endParaRPr lang="ru-RU"/>
        </a:p>
      </dgm:t>
    </dgm:pt>
    <dgm:pt modelId="{55582AA6-58BF-4EE1-A872-B10888D39CA7}" type="pres">
      <dgm:prSet presAssocID="{15C1E847-C08C-4558-8C64-0ECDADC1FA1E}" presName="linear" presStyleCnt="0">
        <dgm:presLayoutVars>
          <dgm:animLvl val="lvl"/>
          <dgm:resizeHandles val="exact"/>
        </dgm:presLayoutVars>
      </dgm:prSet>
      <dgm:spPr/>
      <dgm:t>
        <a:bodyPr/>
        <a:lstStyle/>
        <a:p>
          <a:endParaRPr lang="ru-RU"/>
        </a:p>
      </dgm:t>
    </dgm:pt>
    <dgm:pt modelId="{FA9752FB-8D43-48B7-BD71-8A4C453F74FE}" type="pres">
      <dgm:prSet presAssocID="{BB5F8FE7-C23D-4DFB-BE9A-3D99DE781953}" presName="parentText" presStyleLbl="node1" presStyleIdx="0" presStyleCnt="1" custScaleY="980903">
        <dgm:presLayoutVars>
          <dgm:chMax val="0"/>
          <dgm:bulletEnabled val="1"/>
        </dgm:presLayoutVars>
      </dgm:prSet>
      <dgm:spPr/>
      <dgm:t>
        <a:bodyPr/>
        <a:lstStyle/>
        <a:p>
          <a:endParaRPr lang="ru-RU"/>
        </a:p>
      </dgm:t>
    </dgm:pt>
  </dgm:ptLst>
  <dgm:cxnLst>
    <dgm:cxn modelId="{9BD00831-C8C8-4D5B-AF87-651C64F0ACCB}" type="presOf" srcId="{BB5F8FE7-C23D-4DFB-BE9A-3D99DE781953}" destId="{FA9752FB-8D43-48B7-BD71-8A4C453F74FE}" srcOrd="0" destOrd="0" presId="urn:microsoft.com/office/officeart/2005/8/layout/vList2"/>
    <dgm:cxn modelId="{10FB6FA6-E594-4D3C-9E4D-6C1F5C93F6F9}" srcId="{15C1E847-C08C-4558-8C64-0ECDADC1FA1E}" destId="{BB5F8FE7-C23D-4DFB-BE9A-3D99DE781953}" srcOrd="0" destOrd="0" parTransId="{C18BB285-2FE2-4A1F-8F81-970D81C373AC}" sibTransId="{E5065516-3781-45DD-854D-62079520A559}"/>
    <dgm:cxn modelId="{B6EE383B-6CB3-45C2-908B-A12B5836BBA3}" type="presOf" srcId="{15C1E847-C08C-4558-8C64-0ECDADC1FA1E}" destId="{55582AA6-58BF-4EE1-A872-B10888D39CA7}" srcOrd="0" destOrd="0" presId="urn:microsoft.com/office/officeart/2005/8/layout/vList2"/>
    <dgm:cxn modelId="{5E0736A2-DB90-4BDA-98B0-E4E70E6E47DD}" type="presParOf" srcId="{55582AA6-58BF-4EE1-A872-B10888D39CA7}" destId="{FA9752FB-8D43-48B7-BD71-8A4C453F74F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95B67D-FA62-402B-9A79-3B031F853B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C8FB949-EFFA-4287-9FBF-13E12255DC05}">
      <dgm:prSet/>
      <dgm:spPr/>
      <dgm:t>
        <a:bodyPr/>
        <a:lstStyle/>
        <a:p>
          <a:pPr marL="0" indent="355600" algn="just"/>
          <a:r>
            <a:rPr lang="uz-Cyrl-UZ" b="1" dirty="0">
              <a:latin typeface="Times New Roman" panose="02020603050405020304" pitchFamily="18" charset="0"/>
              <a:cs typeface="Times New Roman" panose="02020603050405020304" pitchFamily="18" charset="0"/>
            </a:rPr>
            <a:t>2018 йил 7 декабрда Ўзбекистон Республикаси Президентининг “Ўзбекистон Республикаси соғлиқни сақлаш тизимини тубдан такомиллаштириш бўйича комплекс чора-тадбирлар тўғрисида”ги ПФ-5590-сон Фармони қабул қилинди.</a:t>
          </a:r>
          <a:r>
            <a:rPr lang="uz-Cyrl-UZ" dirty="0">
              <a:latin typeface="Times New Roman" panose="02020603050405020304" pitchFamily="18" charset="0"/>
              <a:cs typeface="Times New Roman" panose="02020603050405020304" pitchFamily="18" charset="0"/>
            </a:rPr>
            <a:t> Фармон билан </a:t>
          </a:r>
          <a:r>
            <a:rPr lang="uz-Cyrl-UZ" b="1" dirty="0">
              <a:latin typeface="Times New Roman" panose="02020603050405020304" pitchFamily="18" charset="0"/>
              <a:cs typeface="Times New Roman" panose="02020603050405020304" pitchFamily="18" charset="0"/>
            </a:rPr>
            <a:t>2019 — 2025 йилларда Ўзбекистон Республикасининг соғлиқни сақлаш тизимини ривожлантириш Концепцияси </a:t>
          </a:r>
          <a:r>
            <a:rPr lang="uz-Cyrl-UZ" dirty="0">
              <a:latin typeface="Times New Roman" panose="02020603050405020304" pitchFamily="18" charset="0"/>
              <a:cs typeface="Times New Roman" panose="02020603050405020304" pitchFamily="18" charset="0"/>
            </a:rPr>
            <a:t>тасдиқланди. </a:t>
          </a:r>
          <a:endParaRPr lang="ru-RU" dirty="0">
            <a:latin typeface="Times New Roman" panose="02020603050405020304" pitchFamily="18" charset="0"/>
            <a:cs typeface="Times New Roman" panose="02020603050405020304" pitchFamily="18" charset="0"/>
          </a:endParaRPr>
        </a:p>
      </dgm:t>
    </dgm:pt>
    <dgm:pt modelId="{856647C0-44C4-4071-9FB8-33CF54B54FF4}" type="parTrans" cxnId="{F18F83D7-341C-4CF9-B784-E544EA3E505B}">
      <dgm:prSet/>
      <dgm:spPr/>
      <dgm:t>
        <a:bodyPr/>
        <a:lstStyle/>
        <a:p>
          <a:endParaRPr lang="ru-RU"/>
        </a:p>
      </dgm:t>
    </dgm:pt>
    <dgm:pt modelId="{1C08B177-F934-45D6-BB35-859DC6736A98}" type="sibTrans" cxnId="{F18F83D7-341C-4CF9-B784-E544EA3E505B}">
      <dgm:prSet/>
      <dgm:spPr/>
      <dgm:t>
        <a:bodyPr/>
        <a:lstStyle/>
        <a:p>
          <a:endParaRPr lang="ru-RU"/>
        </a:p>
      </dgm:t>
    </dgm:pt>
    <dgm:pt modelId="{E9AEFD8A-B78A-4AC9-944D-AE5029ADC07F}">
      <dgm:prSet custT="1"/>
      <dgm:spPr/>
      <dgm:t>
        <a:bodyPr/>
        <a:lstStyle/>
        <a:p>
          <a:pPr marL="0" indent="355600" algn="just"/>
          <a:r>
            <a:rPr lang="uz-Cyrl-UZ" sz="2400" dirty="0">
              <a:latin typeface="Times New Roman" panose="02020603050405020304" pitchFamily="18" charset="0"/>
              <a:cs typeface="Times New Roman" panose="02020603050405020304" pitchFamily="18" charset="0"/>
            </a:rPr>
            <a:t>Концепциянинг 7 б. алоҳида эътиборга эга. Унга кўра  Тиббиёт ходимлари ўз касбий мажбуриятларига риоя этишини таъминлаш, манфаатлар тўқнашуви ва коррупция ҳолатлари юзага келишининг олдини олиш механизмларини такомиллаштириш, шу жумладан Тиббиёт ходимларининг ахлоқ кодексини қабул қилиш ва уларнинг касбий жавобгарлигини суғурта қилиш назарда тутилган.</a:t>
          </a:r>
          <a:endParaRPr lang="ru-RU" sz="2400" dirty="0">
            <a:latin typeface="Times New Roman" panose="02020603050405020304" pitchFamily="18" charset="0"/>
            <a:cs typeface="Times New Roman" panose="02020603050405020304" pitchFamily="18" charset="0"/>
          </a:endParaRPr>
        </a:p>
      </dgm:t>
    </dgm:pt>
    <dgm:pt modelId="{123DAC93-D767-455E-957D-7B9142FF718F}" type="parTrans" cxnId="{6A52EDB2-6ED4-46AE-9DD9-167A3200469A}">
      <dgm:prSet/>
      <dgm:spPr/>
      <dgm:t>
        <a:bodyPr/>
        <a:lstStyle/>
        <a:p>
          <a:endParaRPr lang="ru-RU"/>
        </a:p>
      </dgm:t>
    </dgm:pt>
    <dgm:pt modelId="{070396F2-3082-4356-A106-14DB2F900058}" type="sibTrans" cxnId="{6A52EDB2-6ED4-46AE-9DD9-167A3200469A}">
      <dgm:prSet/>
      <dgm:spPr/>
      <dgm:t>
        <a:bodyPr/>
        <a:lstStyle/>
        <a:p>
          <a:endParaRPr lang="ru-RU"/>
        </a:p>
      </dgm:t>
    </dgm:pt>
    <dgm:pt modelId="{B7622145-D3B2-498D-80BF-C382683EC223}" type="pres">
      <dgm:prSet presAssocID="{0995B67D-FA62-402B-9A79-3B031F853B36}" presName="linear" presStyleCnt="0">
        <dgm:presLayoutVars>
          <dgm:animLvl val="lvl"/>
          <dgm:resizeHandles val="exact"/>
        </dgm:presLayoutVars>
      </dgm:prSet>
      <dgm:spPr/>
      <dgm:t>
        <a:bodyPr/>
        <a:lstStyle/>
        <a:p>
          <a:endParaRPr lang="ru-RU"/>
        </a:p>
      </dgm:t>
    </dgm:pt>
    <dgm:pt modelId="{2D078058-704E-464A-8FC0-243A370E4509}" type="pres">
      <dgm:prSet presAssocID="{2C8FB949-EFFA-4287-9FBF-13E12255DC05}" presName="parentText" presStyleLbl="node1" presStyleIdx="0" presStyleCnt="2">
        <dgm:presLayoutVars>
          <dgm:chMax val="0"/>
          <dgm:bulletEnabled val="1"/>
        </dgm:presLayoutVars>
      </dgm:prSet>
      <dgm:spPr/>
      <dgm:t>
        <a:bodyPr/>
        <a:lstStyle/>
        <a:p>
          <a:endParaRPr lang="ru-RU"/>
        </a:p>
      </dgm:t>
    </dgm:pt>
    <dgm:pt modelId="{2C82EB66-3DD4-4FD3-A3F8-EB98D09E4304}" type="pres">
      <dgm:prSet presAssocID="{1C08B177-F934-45D6-BB35-859DC6736A98}" presName="spacer" presStyleCnt="0"/>
      <dgm:spPr/>
    </dgm:pt>
    <dgm:pt modelId="{3502E5C8-B27C-4312-B0C3-06A6281E49D2}" type="pres">
      <dgm:prSet presAssocID="{E9AEFD8A-B78A-4AC9-944D-AE5029ADC07F}" presName="parentText" presStyleLbl="node1" presStyleIdx="1" presStyleCnt="2">
        <dgm:presLayoutVars>
          <dgm:chMax val="0"/>
          <dgm:bulletEnabled val="1"/>
        </dgm:presLayoutVars>
      </dgm:prSet>
      <dgm:spPr/>
      <dgm:t>
        <a:bodyPr/>
        <a:lstStyle/>
        <a:p>
          <a:endParaRPr lang="ru-RU"/>
        </a:p>
      </dgm:t>
    </dgm:pt>
  </dgm:ptLst>
  <dgm:cxnLst>
    <dgm:cxn modelId="{2FFC1C75-1DF4-4BE9-862F-DEA72F4F5D52}" type="presOf" srcId="{2C8FB949-EFFA-4287-9FBF-13E12255DC05}" destId="{2D078058-704E-464A-8FC0-243A370E4509}" srcOrd="0" destOrd="0" presId="urn:microsoft.com/office/officeart/2005/8/layout/vList2"/>
    <dgm:cxn modelId="{6A52EDB2-6ED4-46AE-9DD9-167A3200469A}" srcId="{0995B67D-FA62-402B-9A79-3B031F853B36}" destId="{E9AEFD8A-B78A-4AC9-944D-AE5029ADC07F}" srcOrd="1" destOrd="0" parTransId="{123DAC93-D767-455E-957D-7B9142FF718F}" sibTransId="{070396F2-3082-4356-A106-14DB2F900058}"/>
    <dgm:cxn modelId="{B1FF81C2-181D-4C7E-85C6-099E0627463F}" type="presOf" srcId="{0995B67D-FA62-402B-9A79-3B031F853B36}" destId="{B7622145-D3B2-498D-80BF-C382683EC223}" srcOrd="0" destOrd="0" presId="urn:microsoft.com/office/officeart/2005/8/layout/vList2"/>
    <dgm:cxn modelId="{5976B8C5-9EE7-485E-AE2B-9701B48FFD25}" type="presOf" srcId="{E9AEFD8A-B78A-4AC9-944D-AE5029ADC07F}" destId="{3502E5C8-B27C-4312-B0C3-06A6281E49D2}" srcOrd="0" destOrd="0" presId="urn:microsoft.com/office/officeart/2005/8/layout/vList2"/>
    <dgm:cxn modelId="{F18F83D7-341C-4CF9-B784-E544EA3E505B}" srcId="{0995B67D-FA62-402B-9A79-3B031F853B36}" destId="{2C8FB949-EFFA-4287-9FBF-13E12255DC05}" srcOrd="0" destOrd="0" parTransId="{856647C0-44C4-4071-9FB8-33CF54B54FF4}" sibTransId="{1C08B177-F934-45D6-BB35-859DC6736A98}"/>
    <dgm:cxn modelId="{DFE49461-2BAA-4BA6-AC03-7C5F480F7A96}" type="presParOf" srcId="{B7622145-D3B2-498D-80BF-C382683EC223}" destId="{2D078058-704E-464A-8FC0-243A370E4509}" srcOrd="0" destOrd="0" presId="urn:microsoft.com/office/officeart/2005/8/layout/vList2"/>
    <dgm:cxn modelId="{F9EDBC83-885D-4B92-A413-FA8A1030D4F4}" type="presParOf" srcId="{B7622145-D3B2-498D-80BF-C382683EC223}" destId="{2C82EB66-3DD4-4FD3-A3F8-EB98D09E4304}" srcOrd="1" destOrd="0" presId="urn:microsoft.com/office/officeart/2005/8/layout/vList2"/>
    <dgm:cxn modelId="{36B5D504-6FBE-452E-B6A6-4A8DFD2192FC}" type="presParOf" srcId="{B7622145-D3B2-498D-80BF-C382683EC223}" destId="{3502E5C8-B27C-4312-B0C3-06A6281E49D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0E3499-997E-43CF-A993-21C3D4AAAB0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1C2BB304-30EC-4E90-B2A1-7AC6D2B2EC2E}">
      <dgm:prSet custT="1"/>
      <dgm:spPr/>
      <dgm:t>
        <a:bodyPr/>
        <a:lstStyle/>
        <a:p>
          <a:r>
            <a:rPr lang="ru-RU" sz="2400" dirty="0">
              <a:latin typeface="Times New Roman" panose="02020603050405020304" pitchFamily="18" charset="0"/>
              <a:cs typeface="Times New Roman" panose="02020603050405020304" pitchFamily="18" charset="0"/>
            </a:rPr>
            <a:t>Вазирлар </a:t>
          </a:r>
          <a:r>
            <a:rPr lang="ru-RU" sz="2400" dirty="0" err="1">
              <a:latin typeface="Times New Roman" panose="02020603050405020304" pitchFamily="18" charset="0"/>
              <a:cs typeface="Times New Roman" panose="02020603050405020304" pitchFamily="18" charset="0"/>
            </a:rPr>
            <a:t>Маҳкамасининг</a:t>
          </a:r>
          <a:r>
            <a:rPr lang="ru-RU" sz="2400" dirty="0">
              <a:latin typeface="Times New Roman" panose="02020603050405020304" pitchFamily="18" charset="0"/>
              <a:cs typeface="Times New Roman" panose="02020603050405020304" pitchFamily="18" charset="0"/>
            </a:rPr>
            <a:t> 2018 йил 8 </a:t>
          </a:r>
          <a:r>
            <a:rPr lang="ru-RU" sz="2400" dirty="0" err="1">
              <a:latin typeface="Times New Roman" panose="02020603050405020304" pitchFamily="18" charset="0"/>
              <a:cs typeface="Times New Roman" panose="02020603050405020304" pitchFamily="18" charset="0"/>
            </a:rPr>
            <a:t>январдаги</a:t>
          </a:r>
          <a:r>
            <a:rPr lang="ru-RU" sz="2400" dirty="0">
              <a:latin typeface="Times New Roman" panose="02020603050405020304" pitchFamily="18" charset="0"/>
              <a:cs typeface="Times New Roman" panose="02020603050405020304" pitchFamily="18" charset="0"/>
            </a:rPr>
            <a:t> 15-сон қарори  билан «</a:t>
          </a:r>
          <a:r>
            <a:rPr lang="ru-RU" sz="2400" b="1" dirty="0" err="1">
              <a:latin typeface="Times New Roman" panose="02020603050405020304" pitchFamily="18" charset="0"/>
              <a:cs typeface="Times New Roman" panose="02020603050405020304" pitchFamily="18" charset="0"/>
            </a:rPr>
            <a:t>Фуқаролар</a:t>
          </a:r>
          <a:r>
            <a:rPr lang="ru-RU" sz="2400" b="1" dirty="0">
              <a:latin typeface="Times New Roman" panose="02020603050405020304" pitchFamily="18" charset="0"/>
              <a:cs typeface="Times New Roman" panose="02020603050405020304" pitchFamily="18" charset="0"/>
            </a:rPr>
            <a:t> ва жамоат </a:t>
          </a:r>
          <a:r>
            <a:rPr lang="ru-RU" sz="2400" b="1" dirty="0" err="1">
              <a:latin typeface="Times New Roman" panose="02020603050405020304" pitchFamily="18" charset="0"/>
              <a:cs typeface="Times New Roman" panose="02020603050405020304" pitchFamily="18" charset="0"/>
            </a:rPr>
            <a:t>ташкилотларини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ҳуқуқбузарликлар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профилактикаси</a:t>
          </a:r>
          <a:r>
            <a:rPr lang="ru-RU" sz="2400" b="1" dirty="0">
              <a:latin typeface="Times New Roman" panose="02020603050405020304" pitchFamily="18" charset="0"/>
              <a:cs typeface="Times New Roman" panose="02020603050405020304" pitchFamily="18" charset="0"/>
            </a:rPr>
            <a:t> ва </a:t>
          </a:r>
          <a:r>
            <a:rPr lang="ru-RU" sz="2400" b="1" dirty="0" err="1">
              <a:latin typeface="Times New Roman" panose="02020603050405020304" pitchFamily="18" charset="0"/>
              <a:cs typeface="Times New Roman" panose="02020603050405020304" pitchFamily="18" charset="0"/>
            </a:rPr>
            <a:t>жиноятчиликка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қарши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курашишдаги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фаол</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иштироки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учун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рағбатлантириш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тартиби</a:t>
          </a:r>
          <a:r>
            <a:rPr lang="ru-RU" sz="2400" b="1" dirty="0">
              <a:latin typeface="Times New Roman" panose="02020603050405020304" pitchFamily="18" charset="0"/>
              <a:cs typeface="Times New Roman" panose="02020603050405020304" pitchFamily="18" charset="0"/>
            </a:rPr>
            <a:t> тўғрисида»ги Низом </a:t>
          </a:r>
          <a:r>
            <a:rPr lang="ru-RU" sz="2400" dirty="0" err="1">
              <a:latin typeface="Times New Roman" panose="02020603050405020304" pitchFamily="18" charset="0"/>
              <a:cs typeface="Times New Roman" panose="02020603050405020304" pitchFamily="18" charset="0"/>
            </a:rPr>
            <a:t>тасдиқланган</a:t>
          </a:r>
          <a:endParaRPr lang="ru-RU" sz="2400" b="1" dirty="0">
            <a:latin typeface="Times New Roman" panose="02020603050405020304" pitchFamily="18" charset="0"/>
            <a:cs typeface="Times New Roman" panose="02020603050405020304" pitchFamily="18" charset="0"/>
          </a:endParaRPr>
        </a:p>
      </dgm:t>
    </dgm:pt>
    <dgm:pt modelId="{9A027F27-C986-48F8-8916-0C7210941E00}" type="parTrans" cxnId="{BF6517EB-4394-4360-A1E1-11D950F56AC6}">
      <dgm:prSet/>
      <dgm:spPr/>
      <dgm:t>
        <a:bodyPr/>
        <a:lstStyle/>
        <a:p>
          <a:endParaRPr lang="ru-RU"/>
        </a:p>
      </dgm:t>
    </dgm:pt>
    <dgm:pt modelId="{EEDBC461-85F8-43CE-9CEB-D39C457CC77F}" type="sibTrans" cxnId="{BF6517EB-4394-4360-A1E1-11D950F56AC6}">
      <dgm:prSet/>
      <dgm:spPr/>
      <dgm:t>
        <a:bodyPr/>
        <a:lstStyle/>
        <a:p>
          <a:endParaRPr lang="ru-RU"/>
        </a:p>
      </dgm:t>
    </dgm:pt>
    <dgm:pt modelId="{804EB461-A556-4D9D-BF9D-3F2A84F4FFC9}" type="pres">
      <dgm:prSet presAssocID="{080E3499-997E-43CF-A993-21C3D4AAAB01}" presName="CompostProcess" presStyleCnt="0">
        <dgm:presLayoutVars>
          <dgm:dir/>
          <dgm:resizeHandles val="exact"/>
        </dgm:presLayoutVars>
      </dgm:prSet>
      <dgm:spPr/>
      <dgm:t>
        <a:bodyPr/>
        <a:lstStyle/>
        <a:p>
          <a:endParaRPr lang="ru-RU"/>
        </a:p>
      </dgm:t>
    </dgm:pt>
    <dgm:pt modelId="{BC0B86DD-15DB-4983-90CE-276617E39F39}" type="pres">
      <dgm:prSet presAssocID="{080E3499-997E-43CF-A993-21C3D4AAAB01}" presName="arrow" presStyleLbl="bgShp" presStyleIdx="0" presStyleCnt="1" custScaleX="114123"/>
      <dgm:spPr>
        <a:solidFill>
          <a:srgbClr val="C00000"/>
        </a:solidFill>
      </dgm:spPr>
    </dgm:pt>
    <dgm:pt modelId="{701B4266-AABE-48A5-901D-D24A324DE8B0}" type="pres">
      <dgm:prSet presAssocID="{080E3499-997E-43CF-A993-21C3D4AAAB01}" presName="linearProcess" presStyleCnt="0"/>
      <dgm:spPr/>
    </dgm:pt>
    <dgm:pt modelId="{D7B062E9-BD69-4440-8514-F841EF0A514C}" type="pres">
      <dgm:prSet presAssocID="{1C2BB304-30EC-4E90-B2A1-7AC6D2B2EC2E}" presName="textNode" presStyleLbl="node1" presStyleIdx="0" presStyleCnt="1" custScaleX="123371" custLinFactNeighborX="-7270" custLinFactNeighborY="-3054">
        <dgm:presLayoutVars>
          <dgm:bulletEnabled val="1"/>
        </dgm:presLayoutVars>
      </dgm:prSet>
      <dgm:spPr/>
      <dgm:t>
        <a:bodyPr/>
        <a:lstStyle/>
        <a:p>
          <a:endParaRPr lang="ru-RU"/>
        </a:p>
      </dgm:t>
    </dgm:pt>
  </dgm:ptLst>
  <dgm:cxnLst>
    <dgm:cxn modelId="{254E98DF-F4A8-4CBA-B0C5-7DEDBFED64F6}" type="presOf" srcId="{080E3499-997E-43CF-A993-21C3D4AAAB01}" destId="{804EB461-A556-4D9D-BF9D-3F2A84F4FFC9}" srcOrd="0" destOrd="0" presId="urn:microsoft.com/office/officeart/2005/8/layout/hProcess9"/>
    <dgm:cxn modelId="{F0E9B2CA-0E88-4704-8EB7-FFFC4357C8E8}" type="presOf" srcId="{1C2BB304-30EC-4E90-B2A1-7AC6D2B2EC2E}" destId="{D7B062E9-BD69-4440-8514-F841EF0A514C}" srcOrd="0" destOrd="0" presId="urn:microsoft.com/office/officeart/2005/8/layout/hProcess9"/>
    <dgm:cxn modelId="{BF6517EB-4394-4360-A1E1-11D950F56AC6}" srcId="{080E3499-997E-43CF-A993-21C3D4AAAB01}" destId="{1C2BB304-30EC-4E90-B2A1-7AC6D2B2EC2E}" srcOrd="0" destOrd="0" parTransId="{9A027F27-C986-48F8-8916-0C7210941E00}" sibTransId="{EEDBC461-85F8-43CE-9CEB-D39C457CC77F}"/>
    <dgm:cxn modelId="{BB93D5EC-FA7C-4B38-8C1A-DD7267FDA264}" type="presParOf" srcId="{804EB461-A556-4D9D-BF9D-3F2A84F4FFC9}" destId="{BC0B86DD-15DB-4983-90CE-276617E39F39}" srcOrd="0" destOrd="0" presId="urn:microsoft.com/office/officeart/2005/8/layout/hProcess9"/>
    <dgm:cxn modelId="{BE65B593-D3C4-4C5F-B836-974E84F08E0B}" type="presParOf" srcId="{804EB461-A556-4D9D-BF9D-3F2A84F4FFC9}" destId="{701B4266-AABE-48A5-901D-D24A324DE8B0}" srcOrd="1" destOrd="0" presId="urn:microsoft.com/office/officeart/2005/8/layout/hProcess9"/>
    <dgm:cxn modelId="{BD93AB08-1EDE-4BC1-B514-60EDC41E6748}" type="presParOf" srcId="{701B4266-AABE-48A5-901D-D24A324DE8B0}" destId="{D7B062E9-BD69-4440-8514-F841EF0A514C}"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DDACA-42B4-43EA-B174-D3D8CDBCB2A6}">
      <dsp:nvSpPr>
        <dsp:cNvPr id="0" name=""/>
        <dsp:cNvSpPr/>
      </dsp:nvSpPr>
      <dsp:spPr>
        <a:xfrm>
          <a:off x="0" y="377876"/>
          <a:ext cx="11067393" cy="4284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2FF8C1-DC66-4A5D-B1CF-696408967515}">
      <dsp:nvSpPr>
        <dsp:cNvPr id="0" name=""/>
        <dsp:cNvSpPr/>
      </dsp:nvSpPr>
      <dsp:spPr>
        <a:xfrm>
          <a:off x="553369" y="53517"/>
          <a:ext cx="7747175" cy="575279"/>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825" tIns="0" rIns="292825" bIns="0" numCol="1" spcCol="1270" anchor="ctr" anchorCtr="0">
          <a:noAutofit/>
        </a:bodyPr>
        <a:lstStyle/>
        <a:p>
          <a:pPr lvl="0" algn="l" defTabSz="1244600">
            <a:lnSpc>
              <a:spcPct val="90000"/>
            </a:lnSpc>
            <a:spcBef>
              <a:spcPct val="0"/>
            </a:spcBef>
            <a:spcAft>
              <a:spcPct val="35000"/>
            </a:spcAft>
          </a:pPr>
          <a:r>
            <a:rPr lang="uz-Cyrl-UZ" sz="2800" b="1" kern="1200" dirty="0">
              <a:latin typeface="Times New Roman" panose="02020603050405020304" pitchFamily="18" charset="0"/>
              <a:cs typeface="Times New Roman" panose="02020603050405020304" pitchFamily="18" charset="0"/>
            </a:rPr>
            <a:t>Кириш</a:t>
          </a:r>
          <a:endParaRPr lang="ru-RU" sz="2800" kern="1200" dirty="0">
            <a:latin typeface="Times New Roman" panose="02020603050405020304" pitchFamily="18" charset="0"/>
            <a:cs typeface="Times New Roman" panose="02020603050405020304" pitchFamily="18" charset="0"/>
          </a:endParaRPr>
        </a:p>
      </dsp:txBody>
      <dsp:txXfrm>
        <a:off x="581452" y="81600"/>
        <a:ext cx="7691009" cy="519113"/>
      </dsp:txXfrm>
    </dsp:sp>
    <dsp:sp modelId="{CC9EE925-9083-4BA9-B187-A06167679FEA}">
      <dsp:nvSpPr>
        <dsp:cNvPr id="0" name=""/>
        <dsp:cNvSpPr/>
      </dsp:nvSpPr>
      <dsp:spPr>
        <a:xfrm>
          <a:off x="0" y="1487467"/>
          <a:ext cx="11067393" cy="4284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525638-8075-4702-9979-56BEE6FB1005}">
      <dsp:nvSpPr>
        <dsp:cNvPr id="0" name=""/>
        <dsp:cNvSpPr/>
      </dsp:nvSpPr>
      <dsp:spPr>
        <a:xfrm>
          <a:off x="538778" y="898076"/>
          <a:ext cx="10518353" cy="840311"/>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825" tIns="0" rIns="292825" bIns="0" numCol="1" spcCol="1270" anchor="ctr" anchorCtr="0">
          <a:noAutofit/>
        </a:bodyPr>
        <a:lstStyle/>
        <a:p>
          <a:pPr lvl="0" algn="l" defTabSz="1244600">
            <a:lnSpc>
              <a:spcPct val="90000"/>
            </a:lnSpc>
            <a:spcBef>
              <a:spcPct val="0"/>
            </a:spcBef>
            <a:spcAft>
              <a:spcPct val="35000"/>
            </a:spcAft>
          </a:pPr>
          <a:r>
            <a:rPr lang="ru-RU" sz="2800" b="1" kern="1200" dirty="0">
              <a:latin typeface="Times New Roman" panose="02020603050405020304" pitchFamily="18" charset="0"/>
              <a:cs typeface="Times New Roman" panose="02020603050405020304" pitchFamily="18" charset="0"/>
            </a:rPr>
            <a:t>1.</a:t>
          </a:r>
          <a:r>
            <a:rPr lang="en-US" sz="2800" b="1" kern="1200" dirty="0">
              <a:latin typeface="Times New Roman" panose="02020603050405020304" pitchFamily="18" charset="0"/>
              <a:cs typeface="Times New Roman" panose="02020603050405020304" pitchFamily="18" charset="0"/>
            </a:rPr>
            <a:t> </a:t>
          </a:r>
          <a:r>
            <a:rPr lang="uz-Cyrl-UZ" sz="2800" b="1" kern="1200" dirty="0">
              <a:latin typeface="Times New Roman" panose="02020603050405020304" pitchFamily="18" charset="0"/>
              <a:cs typeface="Times New Roman" panose="02020603050405020304" pitchFamily="18" charset="0"/>
            </a:rPr>
            <a:t>Коррупцияга қарши курашишга оид миллий қонунчилик базасининг тавсифи.</a:t>
          </a:r>
          <a:endParaRPr lang="ru-RU" sz="2800" b="1" kern="1200" dirty="0">
            <a:latin typeface="Times New Roman" panose="02020603050405020304" pitchFamily="18" charset="0"/>
            <a:cs typeface="Times New Roman" panose="02020603050405020304" pitchFamily="18" charset="0"/>
          </a:endParaRPr>
        </a:p>
      </dsp:txBody>
      <dsp:txXfrm>
        <a:off x="579799" y="939097"/>
        <a:ext cx="10436311" cy="758269"/>
      </dsp:txXfrm>
    </dsp:sp>
    <dsp:sp modelId="{4F868A78-FEA5-40DB-B0B9-A750B32191CA}">
      <dsp:nvSpPr>
        <dsp:cNvPr id="0" name=""/>
        <dsp:cNvSpPr/>
      </dsp:nvSpPr>
      <dsp:spPr>
        <a:xfrm>
          <a:off x="0" y="2992221"/>
          <a:ext cx="11067393" cy="4284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B252B1-0657-4181-B56A-826D0832E3DB}">
      <dsp:nvSpPr>
        <dsp:cNvPr id="0" name=""/>
        <dsp:cNvSpPr/>
      </dsp:nvSpPr>
      <dsp:spPr>
        <a:xfrm>
          <a:off x="526890" y="2007667"/>
          <a:ext cx="10537790" cy="1265254"/>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825" tIns="0" rIns="292825" bIns="0" numCol="1" spcCol="1270" anchor="ctr" anchorCtr="0">
          <a:noAutofit/>
        </a:bodyPr>
        <a:lstStyle/>
        <a:p>
          <a:pPr lvl="0" algn="l" defTabSz="1244600">
            <a:lnSpc>
              <a:spcPct val="90000"/>
            </a:lnSpc>
            <a:spcBef>
              <a:spcPct val="0"/>
            </a:spcBef>
            <a:spcAft>
              <a:spcPct val="35000"/>
            </a:spcAft>
          </a:pPr>
          <a:r>
            <a:rPr lang="uz-Cyrl-UZ" sz="2800" b="1" kern="1200" dirty="0">
              <a:latin typeface="Times New Roman" panose="02020603050405020304" pitchFamily="18" charset="0"/>
              <a:cs typeface="Times New Roman" panose="02020603050405020304" pitchFamily="18" charset="0"/>
            </a:rPr>
            <a:t>2.</a:t>
          </a:r>
          <a:r>
            <a:rPr lang="ru-RU" sz="2800" b="1" kern="1200" dirty="0">
              <a:latin typeface="Times New Roman" panose="02020603050405020304" pitchFamily="18" charset="0"/>
              <a:cs typeface="Times New Roman" panose="02020603050405020304" pitchFamily="18" charset="0"/>
            </a:rPr>
            <a:t> Ўзбекистон Республикаси “Коррупцияга қарши курашиш </a:t>
          </a:r>
          <a:r>
            <a:rPr lang="ru-RU" sz="2800" b="1" kern="1200" dirty="0" err="1">
              <a:latin typeface="Times New Roman" panose="02020603050405020304" pitchFamily="18" charset="0"/>
              <a:cs typeface="Times New Roman" panose="02020603050405020304" pitchFamily="18" charset="0"/>
            </a:rPr>
            <a:t>тўғрисида”ги</a:t>
          </a:r>
          <a:r>
            <a:rPr lang="ru-RU" sz="2800" b="1" kern="1200" dirty="0">
              <a:latin typeface="Times New Roman" panose="02020603050405020304" pitchFamily="18" charset="0"/>
              <a:cs typeface="Times New Roman" panose="02020603050405020304" pitchFamily="18" charset="0"/>
            </a:rPr>
            <a:t> </a:t>
          </a:r>
          <a:r>
            <a:rPr lang="uz-Cyrl-UZ" sz="2800" b="1" kern="1200" dirty="0">
              <a:latin typeface="Times New Roman" panose="02020603050405020304" pitchFamily="18" charset="0"/>
              <a:cs typeface="Times New Roman" panose="02020603050405020304" pitchFamily="18" charset="0"/>
            </a:rPr>
            <a:t>қ</a:t>
          </a:r>
          <a:r>
            <a:rPr lang="ru-RU" sz="2800" b="1" kern="1200" dirty="0" err="1">
              <a:latin typeface="Times New Roman" panose="02020603050405020304" pitchFamily="18" charset="0"/>
              <a:cs typeface="Times New Roman" panose="02020603050405020304" pitchFamily="18" charset="0"/>
            </a:rPr>
            <a:t>онунининг</a:t>
          </a:r>
          <a:r>
            <a:rPr lang="ru-RU" sz="2800" b="1" kern="1200" dirty="0">
              <a:latin typeface="Times New Roman" panose="02020603050405020304" pitchFamily="18" charset="0"/>
              <a:cs typeface="Times New Roman" panose="02020603050405020304" pitchFamily="18" charset="0"/>
            </a:rPr>
            <a:t> </a:t>
          </a:r>
          <a:r>
            <a:rPr lang="ru-RU" sz="2800" b="1" kern="1200" dirty="0" err="1">
              <a:latin typeface="Times New Roman" panose="02020603050405020304" pitchFamily="18" charset="0"/>
              <a:cs typeface="Times New Roman" panose="02020603050405020304" pitchFamily="18" charset="0"/>
            </a:rPr>
            <a:t>мазмуни</a:t>
          </a:r>
          <a:r>
            <a:rPr lang="ru-RU" sz="2800" b="1" kern="1200" dirty="0">
              <a:latin typeface="Times New Roman" panose="02020603050405020304" pitchFamily="18" charset="0"/>
              <a:cs typeface="Times New Roman" panose="02020603050405020304" pitchFamily="18" charset="0"/>
            </a:rPr>
            <a:t> ва </a:t>
          </a:r>
          <a:r>
            <a:rPr lang="ru-RU" sz="2800" b="1" kern="1200" dirty="0" err="1">
              <a:latin typeface="Times New Roman" panose="02020603050405020304" pitchFamily="18" charset="0"/>
              <a:cs typeface="Times New Roman" panose="02020603050405020304" pitchFamily="18" charset="0"/>
            </a:rPr>
            <a:t>моҳияти</a:t>
          </a:r>
          <a:r>
            <a:rPr lang="ru-RU" sz="2800" b="1" kern="1200" dirty="0">
              <a:latin typeface="Times New Roman" panose="02020603050405020304" pitchFamily="18" charset="0"/>
              <a:cs typeface="Times New Roman" panose="02020603050405020304" pitchFamily="18" charset="0"/>
            </a:rPr>
            <a:t>.</a:t>
          </a:r>
          <a:endParaRPr lang="ru-RU" sz="2800" kern="1200" dirty="0">
            <a:latin typeface="Times New Roman" panose="02020603050405020304" pitchFamily="18" charset="0"/>
            <a:cs typeface="Times New Roman" panose="02020603050405020304" pitchFamily="18" charset="0"/>
          </a:endParaRPr>
        </a:p>
      </dsp:txBody>
      <dsp:txXfrm>
        <a:off x="588655" y="2069432"/>
        <a:ext cx="10414260" cy="1141724"/>
      </dsp:txXfrm>
    </dsp:sp>
    <dsp:sp modelId="{CB8B5426-0457-43AC-8C95-6B48F182B21F}">
      <dsp:nvSpPr>
        <dsp:cNvPr id="0" name=""/>
        <dsp:cNvSpPr/>
      </dsp:nvSpPr>
      <dsp:spPr>
        <a:xfrm>
          <a:off x="0" y="4479849"/>
          <a:ext cx="11067393" cy="4284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D2D35F-BA50-4691-B686-BB5556A1EF0B}">
      <dsp:nvSpPr>
        <dsp:cNvPr id="0" name=""/>
        <dsp:cNvSpPr/>
      </dsp:nvSpPr>
      <dsp:spPr>
        <a:xfrm>
          <a:off x="553369" y="3542201"/>
          <a:ext cx="10443192" cy="1188567"/>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825" tIns="0" rIns="292825" bIns="0" numCol="1" spcCol="1270" anchor="ctr" anchorCtr="0">
          <a:noAutofit/>
        </a:bodyPr>
        <a:lstStyle/>
        <a:p>
          <a:pPr lvl="0" algn="l" defTabSz="1244600">
            <a:lnSpc>
              <a:spcPct val="90000"/>
            </a:lnSpc>
            <a:spcBef>
              <a:spcPct val="0"/>
            </a:spcBef>
            <a:spcAft>
              <a:spcPct val="35000"/>
            </a:spcAft>
          </a:pPr>
          <a:r>
            <a:rPr lang="uz-Cyrl-UZ" sz="2800" b="1" kern="1200" dirty="0">
              <a:latin typeface="Times New Roman" panose="02020603050405020304" pitchFamily="18" charset="0"/>
              <a:cs typeface="Times New Roman" panose="02020603050405020304" pitchFamily="18" charset="0"/>
            </a:rPr>
            <a:t>3. Ўзбекистонда коррупция қарши курашишга оид давлат давлат сиёсатининг асосий йўналишлари ва “Коррупциясиз соҳа” лойиҳасининг жорий этилиши жараёнлари.</a:t>
          </a:r>
          <a:endParaRPr lang="ru-RU" sz="2800" b="1" kern="1200" dirty="0">
            <a:latin typeface="Times New Roman" panose="02020603050405020304" pitchFamily="18" charset="0"/>
            <a:cs typeface="Times New Roman" panose="02020603050405020304" pitchFamily="18" charset="0"/>
          </a:endParaRPr>
        </a:p>
      </dsp:txBody>
      <dsp:txXfrm>
        <a:off x="611390" y="3600222"/>
        <a:ext cx="10327150" cy="1072525"/>
      </dsp:txXfrm>
    </dsp:sp>
    <dsp:sp modelId="{F1642C2F-9B66-4304-B3C8-06C47D44E6AF}">
      <dsp:nvSpPr>
        <dsp:cNvPr id="0" name=""/>
        <dsp:cNvSpPr/>
      </dsp:nvSpPr>
      <dsp:spPr>
        <a:xfrm>
          <a:off x="0" y="5442797"/>
          <a:ext cx="11067393" cy="4284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3A5720-80D8-4E75-926E-DDC041D3B392}">
      <dsp:nvSpPr>
        <dsp:cNvPr id="0" name=""/>
        <dsp:cNvSpPr/>
      </dsp:nvSpPr>
      <dsp:spPr>
        <a:xfrm>
          <a:off x="546668" y="4955380"/>
          <a:ext cx="10520724" cy="693668"/>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825" tIns="0" rIns="292825" bIns="0" numCol="1" spcCol="1270" anchor="ctr" anchorCtr="0">
          <a:noAutofit/>
        </a:bodyPr>
        <a:lstStyle/>
        <a:p>
          <a:pPr lvl="0" algn="l" defTabSz="1244600">
            <a:lnSpc>
              <a:spcPct val="90000"/>
            </a:lnSpc>
            <a:spcBef>
              <a:spcPct val="0"/>
            </a:spcBef>
            <a:spcAft>
              <a:spcPct val="35000"/>
            </a:spcAft>
          </a:pPr>
          <a:r>
            <a:rPr lang="ru-RU" sz="2800" b="1" kern="1200" dirty="0" err="1">
              <a:latin typeface="Times New Roman" panose="02020603050405020304" pitchFamily="18" charset="0"/>
              <a:cs typeface="Times New Roman" panose="02020603050405020304" pitchFamily="18" charset="0"/>
            </a:rPr>
            <a:t>Хулоса</a:t>
          </a:r>
          <a:endParaRPr lang="ru-RU" sz="2800" kern="1200" dirty="0">
            <a:latin typeface="Times New Roman" panose="02020603050405020304" pitchFamily="18" charset="0"/>
            <a:cs typeface="Times New Roman" panose="02020603050405020304" pitchFamily="18" charset="0"/>
          </a:endParaRPr>
        </a:p>
      </dsp:txBody>
      <dsp:txXfrm>
        <a:off x="580530" y="4989242"/>
        <a:ext cx="10453000" cy="625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9B115-A247-465D-BEE2-17F704598B03}">
      <dsp:nvSpPr>
        <dsp:cNvPr id="0" name=""/>
        <dsp:cNvSpPr/>
      </dsp:nvSpPr>
      <dsp:spPr>
        <a:xfrm>
          <a:off x="0" y="0"/>
          <a:ext cx="11069053" cy="13167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latin typeface="Times New Roman" panose="02020603050405020304" pitchFamily="18" charset="0"/>
              <a:cs typeface="Times New Roman" panose="02020603050405020304" pitchFamily="18" charset="0"/>
            </a:rPr>
            <a:t>“Коррупцияга </a:t>
          </a:r>
          <a:r>
            <a:rPr lang="ru-RU" sz="2000" b="1" kern="1200" dirty="0" err="1">
              <a:latin typeface="Times New Roman" panose="02020603050405020304" pitchFamily="18" charset="0"/>
              <a:cs typeface="Times New Roman" panose="02020603050405020304" pitchFamily="18" charset="0"/>
            </a:rPr>
            <a:t>қарши</a:t>
          </a:r>
          <a:r>
            <a:rPr lang="ru-RU" sz="2000" b="1" kern="1200" dirty="0">
              <a:latin typeface="Times New Roman" panose="02020603050405020304" pitchFamily="18" charset="0"/>
              <a:cs typeface="Times New Roman" panose="02020603050405020304" pitchFamily="18" charset="0"/>
            </a:rPr>
            <a:t> </a:t>
          </a:r>
          <a:r>
            <a:rPr lang="ru-RU" sz="2000" b="1" kern="1200" dirty="0" err="1">
              <a:latin typeface="Times New Roman" panose="02020603050405020304" pitchFamily="18" charset="0"/>
              <a:cs typeface="Times New Roman" panose="02020603050405020304" pitchFamily="18" charset="0"/>
            </a:rPr>
            <a:t>курашиш</a:t>
          </a:r>
          <a:r>
            <a:rPr lang="ru-RU" sz="2000" b="1" kern="1200" dirty="0">
              <a:latin typeface="Times New Roman" panose="02020603050405020304" pitchFamily="18" charset="0"/>
              <a:cs typeface="Times New Roman" panose="02020603050405020304" pitchFamily="18" charset="0"/>
            </a:rPr>
            <a:t> тўғрисида”ги </a:t>
          </a:r>
          <a:r>
            <a:rPr lang="ru-RU" sz="2000" b="1" kern="1200" dirty="0" err="1">
              <a:latin typeface="Times New Roman" panose="02020603050405020304" pitchFamily="18" charset="0"/>
              <a:cs typeface="Times New Roman" panose="02020603050405020304" pitchFamily="18" charset="0"/>
            </a:rPr>
            <a:t>Қонуннинг</a:t>
          </a:r>
          <a:r>
            <a:rPr lang="ru-RU" sz="2000" b="1" kern="1200" dirty="0">
              <a:latin typeface="Times New Roman" panose="02020603050405020304" pitchFamily="18" charset="0"/>
              <a:cs typeface="Times New Roman" panose="02020603050405020304" pitchFamily="18" charset="0"/>
            </a:rPr>
            <a:t> </a:t>
          </a:r>
          <a:r>
            <a:rPr lang="uz-Cyrl-UZ" sz="2000" b="1" kern="1200" dirty="0">
              <a:latin typeface="Times New Roman" panose="02020603050405020304" pitchFamily="18" charset="0"/>
              <a:cs typeface="Times New Roman" panose="02020603050405020304" pitchFamily="18" charset="0"/>
            </a:rPr>
            <a:t>5-боби Коррупцияга оид ҳуқуқбузарликларни аниқлаш, уларга чек қўйиш, жавобгарликнинг муқаррарлигини таъминлаш</a:t>
          </a:r>
          <a:r>
            <a:rPr lang="uz-Cyrl-UZ" sz="2000" kern="1200" dirty="0">
              <a:latin typeface="Times New Roman" panose="02020603050405020304" pitchFamily="18" charset="0"/>
              <a:cs typeface="Times New Roman" panose="02020603050405020304" pitchFamily="18" charset="0"/>
            </a:rPr>
            <a:t> масалаларига қаратилган.</a:t>
          </a:r>
          <a:endParaRPr lang="ru-RU" sz="2000" kern="1200" dirty="0">
            <a:latin typeface="Times New Roman" panose="02020603050405020304" pitchFamily="18" charset="0"/>
            <a:cs typeface="Times New Roman" panose="02020603050405020304" pitchFamily="18" charset="0"/>
          </a:endParaRPr>
        </a:p>
      </dsp:txBody>
      <dsp:txXfrm>
        <a:off x="64277" y="64277"/>
        <a:ext cx="10940499" cy="1188157"/>
      </dsp:txXfrm>
    </dsp:sp>
    <dsp:sp modelId="{D3A3D934-12E2-43E6-9487-E554CE17B48F}">
      <dsp:nvSpPr>
        <dsp:cNvPr id="0" name=""/>
        <dsp:cNvSpPr/>
      </dsp:nvSpPr>
      <dsp:spPr>
        <a:xfrm>
          <a:off x="0" y="1329303"/>
          <a:ext cx="11069053" cy="13167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z-Cyrl-UZ" sz="2000" kern="1200" dirty="0">
              <a:latin typeface="Times New Roman" panose="02020603050405020304" pitchFamily="18" charset="0"/>
              <a:cs typeface="Times New Roman" panose="02020603050405020304" pitchFamily="18" charset="0"/>
            </a:rPr>
            <a:t>Қонуннинг 28-моддаси Коррупцияга оид ҳуқуқбузарликлар тўғрисида ахборот бераётган шахсларни ҳимоя қилиш масалаларига қаратилган. Унга асосан Коррупцияга оид ҳуқуқбузарликлар тўғрисида ахборот бераётган шахслар давлат ҳимоясида бўлади, қонунда белгиланган ҳоллар бундан мустасно. </a:t>
          </a:r>
          <a:endParaRPr lang="ru-RU" sz="2000" kern="1200" dirty="0">
            <a:latin typeface="Times New Roman" panose="02020603050405020304" pitchFamily="18" charset="0"/>
            <a:cs typeface="Times New Roman" panose="02020603050405020304" pitchFamily="18" charset="0"/>
          </a:endParaRPr>
        </a:p>
      </dsp:txBody>
      <dsp:txXfrm>
        <a:off x="64277" y="1393580"/>
        <a:ext cx="10940499" cy="1188157"/>
      </dsp:txXfrm>
    </dsp:sp>
    <dsp:sp modelId="{F3565C78-5DEA-4474-AF7A-A3B7B18F40BF}">
      <dsp:nvSpPr>
        <dsp:cNvPr id="0" name=""/>
        <dsp:cNvSpPr/>
      </dsp:nvSpPr>
      <dsp:spPr>
        <a:xfrm>
          <a:off x="0" y="2657547"/>
          <a:ext cx="11069053" cy="13167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z-Cyrl-UZ" sz="2000" kern="1200">
              <a:latin typeface="Times New Roman" panose="02020603050405020304" pitchFamily="18" charset="0"/>
              <a:cs typeface="Times New Roman" panose="02020603050405020304" pitchFamily="18" charset="0"/>
            </a:rPr>
            <a:t>Коррупцияга оид ҳуқуқбузарликлар тўғрисида ахборот бераётган шахсларни таъқиб этиш қонунга мувофиқ жавобгарликка сабаб бўлади. </a:t>
          </a:r>
          <a:endParaRPr lang="ru-RU" sz="2000" kern="1200">
            <a:latin typeface="Times New Roman" panose="02020603050405020304" pitchFamily="18" charset="0"/>
            <a:cs typeface="Times New Roman" panose="02020603050405020304" pitchFamily="18" charset="0"/>
          </a:endParaRPr>
        </a:p>
      </dsp:txBody>
      <dsp:txXfrm>
        <a:off x="64277" y="2721824"/>
        <a:ext cx="10940499" cy="1188157"/>
      </dsp:txXfrm>
    </dsp:sp>
    <dsp:sp modelId="{371E0084-861D-4638-8F41-FBAE758597FE}">
      <dsp:nvSpPr>
        <dsp:cNvPr id="0" name=""/>
        <dsp:cNvSpPr/>
      </dsp:nvSpPr>
      <dsp:spPr>
        <a:xfrm>
          <a:off x="0" y="3985790"/>
          <a:ext cx="11069053" cy="13167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z-Cyrl-UZ" sz="2000" kern="1200">
              <a:latin typeface="Times New Roman" panose="02020603050405020304" pitchFamily="18" charset="0"/>
              <a:cs typeface="Times New Roman" panose="02020603050405020304" pitchFamily="18" charset="0"/>
            </a:rPr>
            <a:t>Ушбу модданинг қоидалари коррупцияга оид ҳуқуқбузарликлар тўғрисида била туриб ёлғон ахборот берган шахсларга нисбатан татбиқ этилмайди, улар қонунга мувофиқ жавобгар бўлади. </a:t>
          </a:r>
          <a:endParaRPr lang="ru-RU" sz="2000" kern="1200">
            <a:latin typeface="Times New Roman" panose="02020603050405020304" pitchFamily="18" charset="0"/>
            <a:cs typeface="Times New Roman" panose="02020603050405020304" pitchFamily="18" charset="0"/>
          </a:endParaRPr>
        </a:p>
      </dsp:txBody>
      <dsp:txXfrm>
        <a:off x="64277" y="4050067"/>
        <a:ext cx="10940499" cy="1188157"/>
      </dsp:txXfrm>
    </dsp:sp>
    <dsp:sp modelId="{483E55DF-AC98-4A13-9160-14CE8B1C49B9}">
      <dsp:nvSpPr>
        <dsp:cNvPr id="0" name=""/>
        <dsp:cNvSpPr/>
      </dsp:nvSpPr>
      <dsp:spPr>
        <a:xfrm>
          <a:off x="0" y="5314033"/>
          <a:ext cx="11069053" cy="13167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uz-Cyrl-UZ" sz="2000" kern="1200">
              <a:latin typeface="Times New Roman" panose="02020603050405020304" pitchFamily="18" charset="0"/>
              <a:cs typeface="Times New Roman" panose="02020603050405020304" pitchFamily="18" charset="0"/>
            </a:rPr>
            <a:t>Қонуннинг ушбу нормасини амалга ошириш мақсадида </a:t>
          </a:r>
          <a:r>
            <a:rPr lang="uz-Cyrl-UZ" sz="2000" b="1" kern="1200">
              <a:latin typeface="Times New Roman" panose="02020603050405020304" pitchFamily="18" charset="0"/>
              <a:cs typeface="Times New Roman" panose="02020603050405020304" pitchFamily="18" charset="0"/>
            </a:rPr>
            <a:t>2017 йил 8 январда Вазирлар Маҳкамасининг “Фуқаролар ва жамоат ташкилотларини ҳуқуқбузарликлар профилактикаси ва жиноятчиликка қарши курашишдаги фаол иштироки учун рағбатлантириш тартиби тўғрисида” низомни тасдиқлаш ҳақида 15-сон қарори</a:t>
          </a:r>
          <a:r>
            <a:rPr lang="uz-Cyrl-UZ" sz="2000" kern="1200">
              <a:latin typeface="Times New Roman" panose="02020603050405020304" pitchFamily="18" charset="0"/>
              <a:cs typeface="Times New Roman" panose="02020603050405020304" pitchFamily="18" charset="0"/>
            </a:rPr>
            <a:t> қабул қилинди.</a:t>
          </a:r>
          <a:endParaRPr lang="ru-RU" sz="2000" kern="1200">
            <a:latin typeface="Times New Roman" panose="02020603050405020304" pitchFamily="18" charset="0"/>
            <a:cs typeface="Times New Roman" panose="02020603050405020304" pitchFamily="18" charset="0"/>
          </a:endParaRPr>
        </a:p>
      </dsp:txBody>
      <dsp:txXfrm>
        <a:off x="64277" y="5378310"/>
        <a:ext cx="10940499" cy="1188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752FB-8D43-48B7-BD71-8A4C453F74FE}">
      <dsp:nvSpPr>
        <dsp:cNvPr id="0" name=""/>
        <dsp:cNvSpPr/>
      </dsp:nvSpPr>
      <dsp:spPr>
        <a:xfrm>
          <a:off x="0" y="3233"/>
          <a:ext cx="10972799" cy="661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452438" algn="just" defTabSz="889000">
            <a:lnSpc>
              <a:spcPct val="90000"/>
            </a:lnSpc>
            <a:spcBef>
              <a:spcPct val="0"/>
            </a:spcBef>
            <a:spcAft>
              <a:spcPct val="35000"/>
            </a:spcAft>
          </a:pPr>
          <a:r>
            <a:rPr lang="uz-Cyrl-UZ" sz="2000" kern="1200" dirty="0">
              <a:latin typeface="Times New Roman" panose="02020603050405020304" pitchFamily="18" charset="0"/>
              <a:cs typeface="Times New Roman" panose="02020603050405020304" pitchFamily="18" charset="0"/>
            </a:rPr>
            <a:t>Суд мустақиллигини таъминлаш ва судлар фаолиятида коррупцион холатларни олдини олиш мақсадида </a:t>
          </a:r>
          <a:r>
            <a:rPr lang="uz-Cyrl-UZ" sz="2000" b="0" kern="1200" dirty="0">
              <a:latin typeface="Times New Roman" panose="02020603050405020304" pitchFamily="18" charset="0"/>
              <a:cs typeface="Times New Roman" panose="02020603050405020304" pitchFamily="18" charset="0"/>
            </a:rPr>
            <a:t>Ўзбекистон Республикасининг 2017 йил 6 апрелдаги </a:t>
          </a:r>
          <a:r>
            <a:rPr lang="uz-Cyrl-UZ" sz="2000" b="1" kern="1200" dirty="0">
              <a:latin typeface="Times New Roman" panose="02020603050405020304" pitchFamily="18" charset="0"/>
              <a:cs typeface="Times New Roman" panose="02020603050405020304" pitchFamily="18" charset="0"/>
            </a:rPr>
            <a:t>“Ўзбекистон Республикаси Судьялар Олий Кенгаши тўғрисида”ги Қонуни қабул қилинди. </a:t>
          </a:r>
          <a:endParaRPr lang="ru-RU" sz="2000" b="1" kern="1200" dirty="0">
            <a:latin typeface="Times New Roman" panose="02020603050405020304" pitchFamily="18" charset="0"/>
            <a:cs typeface="Times New Roman" panose="02020603050405020304" pitchFamily="18" charset="0"/>
          </a:endParaRPr>
        </a:p>
        <a:p>
          <a:pPr marL="0" lvl="0" indent="452438" algn="just"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a:p>
          <a:pPr marL="0" lvl="0" indent="452438" algn="just" defTabSz="889000">
            <a:lnSpc>
              <a:spcPct val="90000"/>
            </a:lnSpc>
            <a:spcBef>
              <a:spcPct val="0"/>
            </a:spcBef>
            <a:spcAft>
              <a:spcPct val="35000"/>
            </a:spcAft>
          </a:pPr>
          <a:r>
            <a:rPr lang="ru-RU" sz="2000" kern="1200" dirty="0">
              <a:latin typeface="Times New Roman" panose="02020603050405020304" pitchFamily="18" charset="0"/>
              <a:cs typeface="Times New Roman" panose="02020603050405020304" pitchFamily="18" charset="0"/>
            </a:rPr>
            <a:t>Давлат </a:t>
          </a:r>
          <a:r>
            <a:rPr lang="ru-RU" sz="2000" kern="1200" dirty="0" err="1">
              <a:latin typeface="Times New Roman" panose="02020603050405020304" pitchFamily="18" charset="0"/>
              <a:cs typeface="Times New Roman" panose="02020603050405020304" pitchFamily="18" charset="0"/>
            </a:rPr>
            <a:t>органлари</a:t>
          </a:r>
          <a:r>
            <a:rPr lang="ru-RU" sz="2000" kern="1200" dirty="0">
              <a:latin typeface="Times New Roman" panose="02020603050405020304" pitchFamily="18" charset="0"/>
              <a:cs typeface="Times New Roman" panose="02020603050405020304" pitchFamily="18" charset="0"/>
            </a:rPr>
            <a:t> ва </a:t>
          </a:r>
          <a:r>
            <a:rPr lang="ru-RU" sz="2000" kern="1200" dirty="0" err="1">
              <a:latin typeface="Times New Roman" panose="02020603050405020304" pitchFamily="18" charset="0"/>
              <a:cs typeface="Times New Roman" panose="02020603050405020304" pitchFamily="18" charset="0"/>
            </a:rPr>
            <a:t>давлат</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муассасаларига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шунингдек</a:t>
          </a:r>
          <a:r>
            <a:rPr lang="ru-RU" sz="2000" kern="1200" dirty="0">
              <a:latin typeface="Times New Roman" panose="02020603050405020304" pitchFamily="18" charset="0"/>
              <a:cs typeface="Times New Roman" panose="02020603050405020304" pitchFamily="18" charset="0"/>
            </a:rPr>
            <a:t> уларнинг </a:t>
          </a:r>
          <a:r>
            <a:rPr lang="ru-RU" sz="2000" kern="1200" dirty="0" err="1">
              <a:latin typeface="Times New Roman" panose="02020603050405020304" pitchFamily="18" charset="0"/>
              <a:cs typeface="Times New Roman" panose="02020603050405020304" pitchFamily="18" charset="0"/>
            </a:rPr>
            <a:t>мансабдор</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шахсларига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жисмоний</a:t>
          </a:r>
          <a:r>
            <a:rPr lang="ru-RU" sz="2000" kern="1200" dirty="0">
              <a:latin typeface="Times New Roman" panose="02020603050405020304" pitchFamily="18" charset="0"/>
              <a:cs typeface="Times New Roman" panose="02020603050405020304" pitchFamily="18" charset="0"/>
            </a:rPr>
            <a:t> ва </a:t>
          </a:r>
          <a:r>
            <a:rPr lang="ru-RU" sz="2000" kern="1200" dirty="0" err="1">
              <a:latin typeface="Times New Roman" panose="02020603050405020304" pitchFamily="18" charset="0"/>
              <a:cs typeface="Times New Roman" panose="02020603050405020304" pitchFamily="18" charset="0"/>
            </a:rPr>
            <a:t>юридик</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шахсларнинг</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мурожаатлари</a:t>
          </a:r>
          <a:r>
            <a:rPr lang="ru-RU" sz="2000" kern="1200" dirty="0">
              <a:latin typeface="Times New Roman" panose="02020603050405020304" pitchFamily="18" charset="0"/>
              <a:cs typeface="Times New Roman" panose="02020603050405020304" pitchFamily="18" charset="0"/>
            </a:rPr>
            <a:t> соҳасидаги </a:t>
          </a:r>
          <a:r>
            <a:rPr lang="ru-RU" sz="2000" kern="1200" dirty="0" err="1">
              <a:latin typeface="Times New Roman" panose="02020603050405020304" pitchFamily="18" charset="0"/>
              <a:cs typeface="Times New Roman" panose="02020603050405020304" pitchFamily="18" charset="0"/>
            </a:rPr>
            <a:t>муносабатларни</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тартибга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солиш</a:t>
          </a:r>
          <a:r>
            <a:rPr lang="ru-RU" sz="2000" kern="1200" dirty="0">
              <a:latin typeface="Times New Roman" panose="02020603050405020304" pitchFamily="18" charset="0"/>
              <a:cs typeface="Times New Roman" panose="02020603050405020304" pitchFamily="18" charset="0"/>
            </a:rPr>
            <a:t> т</a:t>
          </a:r>
          <a:r>
            <a:rPr lang="uz-Cyrl-UZ" sz="2000" kern="1200" dirty="0">
              <a:latin typeface="Times New Roman" panose="02020603050405020304" pitchFamily="18" charset="0"/>
              <a:cs typeface="Times New Roman" panose="02020603050405020304" pitchFamily="18" charset="0"/>
            </a:rPr>
            <a:t>изимини такомиллаштириш мақсадида </a:t>
          </a:r>
          <a:r>
            <a:rPr lang="ru-RU" sz="2000" b="1" kern="1200" dirty="0">
              <a:latin typeface="Times New Roman" panose="02020603050405020304" pitchFamily="18" charset="0"/>
              <a:cs typeface="Times New Roman" panose="02020603050405020304" pitchFamily="18" charset="0"/>
            </a:rPr>
            <a:t>2017 йил 11 </a:t>
          </a:r>
          <a:r>
            <a:rPr lang="ru-RU" sz="2000" b="1" kern="1200" dirty="0" err="1">
              <a:latin typeface="Times New Roman" panose="02020603050405020304" pitchFamily="18" charset="0"/>
              <a:cs typeface="Times New Roman" panose="02020603050405020304" pitchFamily="18" charset="0"/>
            </a:rPr>
            <a:t>сентябр</a:t>
          </a:r>
          <a:r>
            <a:rPr lang="uz-Cyrl-UZ" sz="2000" b="1" kern="1200" dirty="0">
              <a:latin typeface="Times New Roman" panose="02020603050405020304" pitchFamily="18" charset="0"/>
              <a:cs typeface="Times New Roman" panose="02020603050405020304" pitchFamily="18" charset="0"/>
            </a:rPr>
            <a:t>да </a:t>
          </a:r>
          <a:r>
            <a:rPr lang="ru-RU" sz="2000" b="1" kern="1200" dirty="0">
              <a:latin typeface="Times New Roman" panose="02020603050405020304" pitchFamily="18" charset="0"/>
              <a:cs typeface="Times New Roman" panose="02020603050405020304" pitchFamily="18" charset="0"/>
            </a:rPr>
            <a:t>Ўзбекистон Республикасининг </a:t>
          </a:r>
          <a:r>
            <a:rPr lang="uz-Cyrl-UZ" sz="2000" b="1" kern="1200" dirty="0">
              <a:latin typeface="Times New Roman" panose="02020603050405020304" pitchFamily="18" charset="0"/>
              <a:cs typeface="Times New Roman" panose="02020603050405020304" pitchFamily="18" charset="0"/>
            </a:rPr>
            <a:t>“</a:t>
          </a:r>
          <a:r>
            <a:rPr lang="ru-RU" sz="2000" b="1" kern="1200" dirty="0" err="1">
              <a:latin typeface="Times New Roman" panose="02020603050405020304" pitchFamily="18" charset="0"/>
              <a:cs typeface="Times New Roman" panose="02020603050405020304" pitchFamily="18" charset="0"/>
            </a:rPr>
            <a:t>Жисмоний</a:t>
          </a:r>
          <a:r>
            <a:rPr lang="ru-RU" sz="2000" b="1" kern="1200" dirty="0">
              <a:latin typeface="Times New Roman" panose="02020603050405020304" pitchFamily="18" charset="0"/>
              <a:cs typeface="Times New Roman" panose="02020603050405020304" pitchFamily="18" charset="0"/>
            </a:rPr>
            <a:t> ва </a:t>
          </a:r>
          <a:r>
            <a:rPr lang="ru-RU" sz="2000" b="1" kern="1200" dirty="0" err="1">
              <a:latin typeface="Times New Roman" panose="02020603050405020304" pitchFamily="18" charset="0"/>
              <a:cs typeface="Times New Roman" panose="02020603050405020304" pitchFamily="18" charset="0"/>
            </a:rPr>
            <a:t>юридик</a:t>
          </a:r>
          <a:r>
            <a:rPr lang="ru-RU" sz="2000" b="1" kern="1200" dirty="0">
              <a:latin typeface="Times New Roman" panose="02020603050405020304" pitchFamily="18" charset="0"/>
              <a:cs typeface="Times New Roman" panose="02020603050405020304" pitchFamily="18" charset="0"/>
            </a:rPr>
            <a:t> </a:t>
          </a:r>
          <a:r>
            <a:rPr lang="ru-RU" sz="2000" b="1" kern="1200" dirty="0" err="1">
              <a:latin typeface="Times New Roman" panose="02020603050405020304" pitchFamily="18" charset="0"/>
              <a:cs typeface="Times New Roman" panose="02020603050405020304" pitchFamily="18" charset="0"/>
            </a:rPr>
            <a:t>шахсларнинг</a:t>
          </a:r>
          <a:r>
            <a:rPr lang="ru-RU" sz="2000" b="1" kern="1200" dirty="0">
              <a:latin typeface="Times New Roman" panose="02020603050405020304" pitchFamily="18" charset="0"/>
              <a:cs typeface="Times New Roman" panose="02020603050405020304" pitchFamily="18" charset="0"/>
            </a:rPr>
            <a:t> </a:t>
          </a:r>
          <a:r>
            <a:rPr lang="ru-RU" sz="2000" b="1" kern="1200" dirty="0" err="1">
              <a:latin typeface="Times New Roman" panose="02020603050405020304" pitchFamily="18" charset="0"/>
              <a:cs typeface="Times New Roman" panose="02020603050405020304" pitchFamily="18" charset="0"/>
            </a:rPr>
            <a:t>мурожаатлари</a:t>
          </a:r>
          <a:r>
            <a:rPr lang="ru-RU" sz="2000" b="1" kern="1200" dirty="0">
              <a:latin typeface="Times New Roman" panose="02020603050405020304" pitchFamily="18" charset="0"/>
              <a:cs typeface="Times New Roman" panose="02020603050405020304" pitchFamily="18" charset="0"/>
            </a:rPr>
            <a:t> тўғрисида</a:t>
          </a:r>
          <a:r>
            <a:rPr lang="uz-Cyrl-UZ" sz="2000" b="1" kern="1200" dirty="0">
              <a:latin typeface="Times New Roman" panose="02020603050405020304" pitchFamily="18" charset="0"/>
              <a:cs typeface="Times New Roman" panose="02020603050405020304" pitchFamily="18" charset="0"/>
            </a:rPr>
            <a:t>” </a:t>
          </a:r>
          <a:r>
            <a:rPr lang="ru-RU" sz="2000" b="1" kern="1200" dirty="0">
              <a:latin typeface="Times New Roman" panose="02020603050405020304" pitchFamily="18" charset="0"/>
              <a:cs typeface="Times New Roman" panose="02020603050405020304" pitchFamily="18" charset="0"/>
            </a:rPr>
            <a:t>Қонуни</a:t>
          </a:r>
          <a:r>
            <a:rPr lang="uz-Cyrl-UZ" sz="2000" b="1" kern="1200" dirty="0">
              <a:latin typeface="Times New Roman" panose="02020603050405020304" pitchFamily="18" charset="0"/>
              <a:cs typeface="Times New Roman" panose="02020603050405020304" pitchFamily="18" charset="0"/>
            </a:rPr>
            <a:t>нинг </a:t>
          </a:r>
          <a:r>
            <a:rPr lang="ru-RU" sz="2000" b="1" kern="1200" dirty="0" err="1">
              <a:latin typeface="Times New Roman" panose="02020603050405020304" pitchFamily="18" charset="0"/>
              <a:cs typeface="Times New Roman" panose="02020603050405020304" pitchFamily="18" charset="0"/>
            </a:rPr>
            <a:t>янги</a:t>
          </a:r>
          <a:r>
            <a:rPr lang="ru-RU" sz="2000" b="1" kern="1200" dirty="0">
              <a:latin typeface="Times New Roman" panose="02020603050405020304" pitchFamily="18" charset="0"/>
              <a:cs typeface="Times New Roman" panose="02020603050405020304" pitchFamily="18" charset="0"/>
            </a:rPr>
            <a:t> </a:t>
          </a:r>
          <a:r>
            <a:rPr lang="ru-RU" sz="2000" b="1" kern="1200" dirty="0" err="1">
              <a:latin typeface="Times New Roman" panose="02020603050405020304" pitchFamily="18" charset="0"/>
              <a:cs typeface="Times New Roman" panose="02020603050405020304" pitchFamily="18" charset="0"/>
            </a:rPr>
            <a:t>таҳрири</a:t>
          </a:r>
          <a:r>
            <a:rPr lang="uz-Cyrl-UZ" sz="2000" b="1" kern="1200" dirty="0">
              <a:latin typeface="Times New Roman" panose="02020603050405020304" pitchFamily="18" charset="0"/>
              <a:cs typeface="Times New Roman" panose="02020603050405020304" pitchFamily="18" charset="0"/>
            </a:rPr>
            <a:t> қабул қилинди.</a:t>
          </a:r>
          <a:endParaRPr lang="ru-RU" sz="2000" kern="1200" dirty="0">
            <a:latin typeface="Times New Roman" panose="02020603050405020304" pitchFamily="18" charset="0"/>
            <a:cs typeface="Times New Roman" panose="02020603050405020304" pitchFamily="18" charset="0"/>
          </a:endParaRPr>
        </a:p>
        <a:p>
          <a:pPr marL="0" lvl="0" indent="452438" algn="just"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a:p>
          <a:pPr marL="0" lvl="0" indent="452438" algn="just" defTabSz="889000">
            <a:lnSpc>
              <a:spcPct val="90000"/>
            </a:lnSpc>
            <a:spcBef>
              <a:spcPct val="0"/>
            </a:spcBef>
            <a:spcAft>
              <a:spcPct val="35000"/>
            </a:spcAft>
          </a:pPr>
          <a:r>
            <a:rPr lang="ru-RU" sz="2000" kern="1200" dirty="0" err="1">
              <a:latin typeface="Times New Roman" panose="02020603050405020304" pitchFamily="18" charset="0"/>
              <a:cs typeface="Times New Roman" panose="02020603050405020304" pitchFamily="18" charset="0"/>
            </a:rPr>
            <a:t>Маъмурий</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тартиб-таомилларни</a:t>
          </a:r>
          <a:r>
            <a:rPr lang="ru-RU" sz="2000" kern="1200" dirty="0">
              <a:latin typeface="Times New Roman" panose="02020603050405020304" pitchFamily="18" charset="0"/>
              <a:cs typeface="Times New Roman" panose="02020603050405020304" pitchFamily="18" charset="0"/>
            </a:rPr>
            <a:t> амалга ошириш соҳасидаги </a:t>
          </a:r>
          <a:r>
            <a:rPr lang="ru-RU" sz="2000" kern="1200" dirty="0" err="1">
              <a:latin typeface="Times New Roman" panose="02020603050405020304" pitchFamily="18" charset="0"/>
              <a:cs typeface="Times New Roman" panose="02020603050405020304" pitchFamily="18" charset="0"/>
            </a:rPr>
            <a:t>муносабатларни</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тартибга</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солиш</a:t>
          </a:r>
          <a:r>
            <a:rPr lang="ru-RU" sz="2000" kern="1200" dirty="0">
              <a:latin typeface="Times New Roman" panose="02020603050405020304" pitchFamily="18" charset="0"/>
              <a:cs typeface="Times New Roman" panose="02020603050405020304" pitchFamily="18" charset="0"/>
            </a:rPr>
            <a:t> мақсадида. 2018 йил 8 </a:t>
          </a:r>
          <a:r>
            <a:rPr lang="ru-RU" sz="2000" kern="1200" dirty="0" err="1">
              <a:latin typeface="Times New Roman" panose="02020603050405020304" pitchFamily="18" charset="0"/>
              <a:cs typeface="Times New Roman" panose="02020603050405020304" pitchFamily="18" charset="0"/>
            </a:rPr>
            <a:t>январда</a:t>
          </a:r>
          <a:r>
            <a:rPr lang="ru-RU" sz="2000" kern="1200" dirty="0">
              <a:latin typeface="Times New Roman" panose="02020603050405020304" pitchFamily="18" charset="0"/>
              <a:cs typeface="Times New Roman" panose="02020603050405020304" pitchFamily="18" charset="0"/>
            </a:rPr>
            <a:t> Ўзбекистон Республикасининг </a:t>
          </a:r>
          <a:r>
            <a:rPr lang="ru-RU" sz="2000" b="1" kern="1200" dirty="0">
              <a:latin typeface="Times New Roman" panose="02020603050405020304" pitchFamily="18" charset="0"/>
              <a:cs typeface="Times New Roman" panose="02020603050405020304" pitchFamily="18" charset="0"/>
            </a:rPr>
            <a:t>“Маъмурий </a:t>
          </a:r>
          <a:r>
            <a:rPr lang="ru-RU" sz="2000" b="1" kern="1200" dirty="0" err="1">
              <a:latin typeface="Times New Roman" panose="02020603050405020304" pitchFamily="18" charset="0"/>
              <a:cs typeface="Times New Roman" panose="02020603050405020304" pitchFamily="18" charset="0"/>
            </a:rPr>
            <a:t>тартиб-таомиллар</a:t>
          </a:r>
          <a:r>
            <a:rPr lang="ru-RU" sz="2000" b="1" kern="1200" dirty="0">
              <a:latin typeface="Times New Roman" panose="02020603050405020304" pitchFamily="18" charset="0"/>
              <a:cs typeface="Times New Roman" panose="02020603050405020304" pitchFamily="18" charset="0"/>
            </a:rPr>
            <a:t> тўғрисида”ги Қонуни </a:t>
          </a:r>
          <a:r>
            <a:rPr lang="ru-RU" sz="2000" kern="1200" dirty="0" err="1">
              <a:latin typeface="Times New Roman" panose="02020603050405020304" pitchFamily="18" charset="0"/>
              <a:cs typeface="Times New Roman" panose="02020603050405020304" pitchFamily="18" charset="0"/>
            </a:rPr>
            <a:t>қабул</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қилинди</a:t>
          </a:r>
          <a:r>
            <a:rPr lang="ru-RU" sz="2000" kern="1200" dirty="0">
              <a:latin typeface="Times New Roman" panose="02020603050405020304" pitchFamily="18" charset="0"/>
              <a:cs typeface="Times New Roman" panose="02020603050405020304" pitchFamily="18" charset="0"/>
            </a:rPr>
            <a:t>. </a:t>
          </a:r>
        </a:p>
        <a:p>
          <a:pPr marL="0" lvl="0" indent="452438" algn="just" defTabSz="889000">
            <a:lnSpc>
              <a:spcPct val="90000"/>
            </a:lnSpc>
            <a:spcBef>
              <a:spcPct val="0"/>
            </a:spcBef>
            <a:spcAft>
              <a:spcPct val="35000"/>
            </a:spcAft>
          </a:pPr>
          <a:endParaRPr lang="ru-RU" sz="2000" kern="1200" dirty="0">
            <a:latin typeface="Times New Roman" panose="02020603050405020304" pitchFamily="18" charset="0"/>
            <a:cs typeface="Times New Roman" panose="02020603050405020304" pitchFamily="18" charset="0"/>
          </a:endParaRPr>
        </a:p>
        <a:p>
          <a:pPr marL="0" lvl="0" indent="452438" algn="just" defTabSz="889000">
            <a:lnSpc>
              <a:spcPct val="90000"/>
            </a:lnSpc>
            <a:spcBef>
              <a:spcPct val="0"/>
            </a:spcBef>
            <a:spcAft>
              <a:spcPct val="35000"/>
            </a:spcAft>
          </a:pPr>
          <a:r>
            <a:rPr lang="ru-RU" sz="2000" b="0" kern="1200" dirty="0">
              <a:latin typeface="Times New Roman" panose="02020603050405020304" pitchFamily="18" charset="0"/>
              <a:cs typeface="Times New Roman" panose="02020603050405020304" pitchFamily="18" charset="0"/>
            </a:rPr>
            <a:t>Давлат </a:t>
          </a:r>
          <a:r>
            <a:rPr lang="ru-RU" sz="2000" b="0" kern="1200" dirty="0" err="1">
              <a:latin typeface="Times New Roman" panose="02020603050405020304" pitchFamily="18" charset="0"/>
              <a:cs typeface="Times New Roman" panose="02020603050405020304" pitchFamily="18" charset="0"/>
            </a:rPr>
            <a:t>харидлари</a:t>
          </a:r>
          <a:r>
            <a:rPr lang="ru-RU" sz="2000" b="0" kern="1200" dirty="0">
              <a:latin typeface="Times New Roman" panose="02020603050405020304" pitchFamily="18" charset="0"/>
              <a:cs typeface="Times New Roman" panose="02020603050405020304" pitchFamily="18" charset="0"/>
            </a:rPr>
            <a:t> </a:t>
          </a:r>
          <a:r>
            <a:rPr lang="ru-RU" sz="2000" b="0" kern="1200" dirty="0" err="1">
              <a:latin typeface="Times New Roman" panose="02020603050405020304" pitchFamily="18" charset="0"/>
              <a:cs typeface="Times New Roman" panose="02020603050405020304" pitchFamily="18" charset="0"/>
            </a:rPr>
            <a:t>борасидаги</a:t>
          </a:r>
          <a:r>
            <a:rPr lang="ru-RU" sz="2000" b="0" kern="1200" dirty="0">
              <a:latin typeface="Times New Roman" panose="02020603050405020304" pitchFamily="18" charset="0"/>
              <a:cs typeface="Times New Roman" panose="02020603050405020304" pitchFamily="18" charset="0"/>
            </a:rPr>
            <a:t> </a:t>
          </a:r>
          <a:r>
            <a:rPr lang="ru-RU" sz="2000" b="0" kern="1200" dirty="0" err="1">
              <a:latin typeface="Times New Roman" panose="02020603050405020304" pitchFamily="18" charset="0"/>
              <a:cs typeface="Times New Roman" panose="02020603050405020304" pitchFamily="18" charset="0"/>
            </a:rPr>
            <a:t>муносабатларни</a:t>
          </a:r>
          <a:r>
            <a:rPr lang="ru-RU" sz="2000" b="0" kern="1200" dirty="0">
              <a:latin typeface="Times New Roman" panose="02020603050405020304" pitchFamily="18" charset="0"/>
              <a:cs typeface="Times New Roman" panose="02020603050405020304" pitchFamily="18" charset="0"/>
            </a:rPr>
            <a:t> </a:t>
          </a:r>
          <a:r>
            <a:rPr lang="ru-RU" sz="2000" b="0" kern="1200" dirty="0" err="1">
              <a:latin typeface="Times New Roman" panose="02020603050405020304" pitchFamily="18" charset="0"/>
              <a:cs typeface="Times New Roman" panose="02020603050405020304" pitchFamily="18" charset="0"/>
            </a:rPr>
            <a:t>тартибга</a:t>
          </a:r>
          <a:r>
            <a:rPr lang="ru-RU" sz="2000" b="0" kern="1200" dirty="0">
              <a:latin typeface="Times New Roman" panose="02020603050405020304" pitchFamily="18" charset="0"/>
              <a:cs typeface="Times New Roman" panose="02020603050405020304" pitchFamily="18" charset="0"/>
            </a:rPr>
            <a:t> </a:t>
          </a:r>
          <a:r>
            <a:rPr lang="ru-RU" sz="2000" b="0" kern="1200" dirty="0" err="1">
              <a:latin typeface="Times New Roman" panose="02020603050405020304" pitchFamily="18" charset="0"/>
              <a:cs typeface="Times New Roman" panose="02020603050405020304" pitchFamily="18" charset="0"/>
            </a:rPr>
            <a:t>солиш</a:t>
          </a:r>
          <a:r>
            <a:rPr lang="ru-RU" sz="2000" b="0" kern="1200" dirty="0">
              <a:latin typeface="Times New Roman" panose="02020603050405020304" pitchFamily="18" charset="0"/>
              <a:cs typeface="Times New Roman" panose="02020603050405020304" pitchFamily="18" charset="0"/>
            </a:rPr>
            <a:t> мақсадида </a:t>
          </a:r>
          <a:r>
            <a:rPr lang="ru-RU" sz="2000" b="1" kern="1200" dirty="0">
              <a:latin typeface="Times New Roman" panose="02020603050405020304" pitchFamily="18" charset="0"/>
              <a:cs typeface="Times New Roman" panose="02020603050405020304" pitchFamily="18" charset="0"/>
            </a:rPr>
            <a:t>2018 йил 9 </a:t>
          </a:r>
          <a:r>
            <a:rPr lang="ru-RU" sz="2000" b="1" kern="1200" dirty="0" err="1">
              <a:latin typeface="Times New Roman" panose="02020603050405020304" pitchFamily="18" charset="0"/>
              <a:cs typeface="Times New Roman" panose="02020603050405020304" pitchFamily="18" charset="0"/>
            </a:rPr>
            <a:t>апрел</a:t>
          </a:r>
          <a:r>
            <a:rPr lang="uz-Cyrl-UZ" sz="2000" b="1" kern="1200" dirty="0">
              <a:latin typeface="Times New Roman" panose="02020603050405020304" pitchFamily="18" charset="0"/>
              <a:cs typeface="Times New Roman" panose="02020603050405020304" pitchFamily="18" charset="0"/>
            </a:rPr>
            <a:t>да </a:t>
          </a:r>
          <a:r>
            <a:rPr lang="ru-RU" sz="2000" b="1" kern="1200" dirty="0">
              <a:latin typeface="Times New Roman" panose="02020603050405020304" pitchFamily="18" charset="0"/>
              <a:cs typeface="Times New Roman" panose="02020603050405020304" pitchFamily="18" charset="0"/>
            </a:rPr>
            <a:t>“Давлат </a:t>
          </a:r>
          <a:r>
            <a:rPr lang="ru-RU" sz="2000" b="1" kern="1200" dirty="0" err="1">
              <a:latin typeface="Times New Roman" panose="02020603050405020304" pitchFamily="18" charset="0"/>
              <a:cs typeface="Times New Roman" panose="02020603050405020304" pitchFamily="18" charset="0"/>
            </a:rPr>
            <a:t>харидлари</a:t>
          </a:r>
          <a:r>
            <a:rPr lang="ru-RU" sz="2000" b="1" kern="1200" dirty="0">
              <a:latin typeface="Times New Roman" panose="02020603050405020304" pitchFamily="18" charset="0"/>
              <a:cs typeface="Times New Roman" panose="02020603050405020304" pitchFamily="18" charset="0"/>
            </a:rPr>
            <a:t> тўғрисида” </a:t>
          </a:r>
          <a:r>
            <a:rPr lang="ru-RU" sz="2000" b="1" kern="1200" dirty="0" err="1">
              <a:latin typeface="Times New Roman" panose="02020603050405020304" pitchFamily="18" charset="0"/>
              <a:cs typeface="Times New Roman" panose="02020603050405020304" pitchFamily="18" charset="0"/>
            </a:rPr>
            <a:t>ги</a:t>
          </a:r>
          <a:r>
            <a:rPr lang="ru-RU" sz="2000" b="1" kern="1200" dirty="0">
              <a:latin typeface="Times New Roman" panose="02020603050405020304" pitchFamily="18" charset="0"/>
              <a:cs typeface="Times New Roman" panose="02020603050405020304" pitchFamily="18" charset="0"/>
            </a:rPr>
            <a:t> Қонуни </a:t>
          </a:r>
          <a:r>
            <a:rPr lang="uz-Cyrl-UZ" sz="2000" b="0" kern="1200" dirty="0">
              <a:latin typeface="Times New Roman" panose="02020603050405020304" pitchFamily="18" charset="0"/>
              <a:cs typeface="Times New Roman" panose="02020603050405020304" pitchFamily="18" charset="0"/>
            </a:rPr>
            <a:t>қабул қилинди. </a:t>
          </a:r>
        </a:p>
        <a:p>
          <a:pPr marL="0" lvl="0" indent="452438" algn="just" defTabSz="889000">
            <a:lnSpc>
              <a:spcPct val="90000"/>
            </a:lnSpc>
            <a:spcBef>
              <a:spcPct val="0"/>
            </a:spcBef>
            <a:spcAft>
              <a:spcPct val="35000"/>
            </a:spcAft>
          </a:pPr>
          <a:endParaRPr lang="uz-Cyrl-UZ" sz="2000" b="0" kern="1200" dirty="0">
            <a:latin typeface="Times New Roman" panose="02020603050405020304" pitchFamily="18" charset="0"/>
            <a:cs typeface="Times New Roman" panose="02020603050405020304" pitchFamily="18" charset="0"/>
          </a:endParaRPr>
        </a:p>
        <a:p>
          <a:pPr marL="0" lvl="0" indent="452438" algn="just" defTabSz="889000">
            <a:lnSpc>
              <a:spcPct val="90000"/>
            </a:lnSpc>
            <a:spcBef>
              <a:spcPct val="0"/>
            </a:spcBef>
            <a:spcAft>
              <a:spcPct val="35000"/>
            </a:spcAft>
          </a:pPr>
          <a:r>
            <a:rPr lang="uz-Cyrl-UZ" sz="2000" kern="1200" dirty="0">
              <a:latin typeface="Times New Roman" panose="02020603050405020304" pitchFamily="18" charset="0"/>
              <a:cs typeface="Times New Roman" panose="02020603050405020304" pitchFamily="18" charset="0"/>
            </a:rPr>
            <a:t>Давлат органлари ва муассасалари фаолияти устидан жамоатчилик назоратини ташкил этиш ҳамда амалга ошириш соҳасидаги муносабатларни тартибга солиш мақсадида </a:t>
          </a:r>
          <a:r>
            <a:rPr lang="uz-Cyrl-UZ" sz="2000" b="1" kern="1200" dirty="0">
              <a:latin typeface="Times New Roman" panose="02020603050405020304" pitchFamily="18" charset="0"/>
              <a:cs typeface="Times New Roman" panose="02020603050405020304" pitchFamily="18" charset="0"/>
            </a:rPr>
            <a:t>2018 йил 12 апрелда</a:t>
          </a:r>
          <a:r>
            <a:rPr lang="uz-Cyrl-UZ" sz="2000" kern="1200" dirty="0">
              <a:latin typeface="Times New Roman" panose="02020603050405020304" pitchFamily="18" charset="0"/>
              <a:cs typeface="Times New Roman" panose="02020603050405020304" pitchFamily="18" charset="0"/>
            </a:rPr>
            <a:t> </a:t>
          </a:r>
          <a:r>
            <a:rPr lang="uz-Cyrl-UZ" sz="2000" b="1" kern="1200" dirty="0">
              <a:latin typeface="Times New Roman" panose="02020603050405020304" pitchFamily="18" charset="0"/>
              <a:cs typeface="Times New Roman" panose="02020603050405020304" pitchFamily="18" charset="0"/>
            </a:rPr>
            <a:t>“Жамоатчилик назорати тўғрисида”ги Қонуни </a:t>
          </a:r>
          <a:r>
            <a:rPr lang="uz-Cyrl-UZ" sz="2000" b="0" kern="1200" dirty="0">
              <a:latin typeface="Times New Roman" panose="02020603050405020304" pitchFamily="18" charset="0"/>
              <a:cs typeface="Times New Roman" panose="02020603050405020304" pitchFamily="18" charset="0"/>
            </a:rPr>
            <a:t>қабул қилинди.</a:t>
          </a:r>
        </a:p>
        <a:p>
          <a:pPr marL="0" lvl="0" indent="452438" algn="just" defTabSz="889000">
            <a:lnSpc>
              <a:spcPct val="90000"/>
            </a:lnSpc>
            <a:spcBef>
              <a:spcPct val="0"/>
            </a:spcBef>
            <a:spcAft>
              <a:spcPct val="35000"/>
            </a:spcAft>
          </a:pPr>
          <a:endParaRPr lang="uz-Cyrl-UZ" sz="2000" b="0" kern="1200" dirty="0">
            <a:latin typeface="Times New Roman" panose="02020603050405020304" pitchFamily="18" charset="0"/>
            <a:cs typeface="Times New Roman" panose="02020603050405020304" pitchFamily="18" charset="0"/>
          </a:endParaRPr>
        </a:p>
      </dsp:txBody>
      <dsp:txXfrm>
        <a:off x="322953" y="326186"/>
        <a:ext cx="10326893" cy="5969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78058-704E-464A-8FC0-243A370E4509}">
      <dsp:nvSpPr>
        <dsp:cNvPr id="0" name=""/>
        <dsp:cNvSpPr/>
      </dsp:nvSpPr>
      <dsp:spPr>
        <a:xfrm>
          <a:off x="0" y="467516"/>
          <a:ext cx="10260531" cy="2398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355600" algn="just" defTabSz="1111250">
            <a:lnSpc>
              <a:spcPct val="90000"/>
            </a:lnSpc>
            <a:spcBef>
              <a:spcPct val="0"/>
            </a:spcBef>
            <a:spcAft>
              <a:spcPct val="35000"/>
            </a:spcAft>
          </a:pPr>
          <a:r>
            <a:rPr lang="uz-Cyrl-UZ" sz="2500" b="1" kern="1200" dirty="0">
              <a:latin typeface="Times New Roman" panose="02020603050405020304" pitchFamily="18" charset="0"/>
              <a:cs typeface="Times New Roman" panose="02020603050405020304" pitchFamily="18" charset="0"/>
            </a:rPr>
            <a:t>2018 йил 7 декабрда Ўзбекистон Республикаси Президентининг “Ўзбекистон Республикаси соғлиқни сақлаш тизимини тубдан такомиллаштириш бўйича комплекс чора-тадбирлар тўғрисида”ги ПФ-5590-сон Фармони қабул қилинди.</a:t>
          </a:r>
          <a:r>
            <a:rPr lang="uz-Cyrl-UZ" sz="2500" kern="1200" dirty="0">
              <a:latin typeface="Times New Roman" panose="02020603050405020304" pitchFamily="18" charset="0"/>
              <a:cs typeface="Times New Roman" panose="02020603050405020304" pitchFamily="18" charset="0"/>
            </a:rPr>
            <a:t> Фармон билан </a:t>
          </a:r>
          <a:r>
            <a:rPr lang="uz-Cyrl-UZ" sz="2500" b="1" kern="1200" dirty="0">
              <a:latin typeface="Times New Roman" panose="02020603050405020304" pitchFamily="18" charset="0"/>
              <a:cs typeface="Times New Roman" panose="02020603050405020304" pitchFamily="18" charset="0"/>
            </a:rPr>
            <a:t>2019 — 2025 йилларда Ўзбекистон Республикасининг соғлиқни сақлаш тизимини ривожлантириш Концепцияси </a:t>
          </a:r>
          <a:r>
            <a:rPr lang="uz-Cyrl-UZ" sz="2500" kern="1200" dirty="0">
              <a:latin typeface="Times New Roman" panose="02020603050405020304" pitchFamily="18" charset="0"/>
              <a:cs typeface="Times New Roman" panose="02020603050405020304" pitchFamily="18" charset="0"/>
            </a:rPr>
            <a:t>тасдиқланди. </a:t>
          </a:r>
          <a:endParaRPr lang="ru-RU" sz="2500" kern="1200" dirty="0">
            <a:latin typeface="Times New Roman" panose="02020603050405020304" pitchFamily="18" charset="0"/>
            <a:cs typeface="Times New Roman" panose="02020603050405020304" pitchFamily="18" charset="0"/>
          </a:endParaRPr>
        </a:p>
      </dsp:txBody>
      <dsp:txXfrm>
        <a:off x="117085" y="584601"/>
        <a:ext cx="10026361" cy="2164330"/>
      </dsp:txXfrm>
    </dsp:sp>
    <dsp:sp modelId="{3502E5C8-B27C-4312-B0C3-06A6281E49D2}">
      <dsp:nvSpPr>
        <dsp:cNvPr id="0" name=""/>
        <dsp:cNvSpPr/>
      </dsp:nvSpPr>
      <dsp:spPr>
        <a:xfrm>
          <a:off x="0" y="2938016"/>
          <a:ext cx="10260531" cy="2398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355600" algn="just" defTabSz="1066800">
            <a:lnSpc>
              <a:spcPct val="90000"/>
            </a:lnSpc>
            <a:spcBef>
              <a:spcPct val="0"/>
            </a:spcBef>
            <a:spcAft>
              <a:spcPct val="35000"/>
            </a:spcAft>
          </a:pPr>
          <a:r>
            <a:rPr lang="uz-Cyrl-UZ" sz="2400" kern="1200" dirty="0">
              <a:latin typeface="Times New Roman" panose="02020603050405020304" pitchFamily="18" charset="0"/>
              <a:cs typeface="Times New Roman" panose="02020603050405020304" pitchFamily="18" charset="0"/>
            </a:rPr>
            <a:t>Концепциянинг 7 б. алоҳида эътиборга эга. Унга кўра  Тиббиёт ходимлари ўз касбий мажбуриятларига риоя этишини таъминлаш, манфаатлар тўқнашуви ва коррупция ҳолатлари юзага келишининг олдини олиш механизмларини такомиллаштириш, шу жумладан Тиббиёт ходимларининг ахлоқ кодексини қабул қилиш ва уларнинг касбий жавобгарлигини суғурта қилиш назарда тутилган.</a:t>
          </a:r>
          <a:endParaRPr lang="ru-RU" sz="2400" kern="1200" dirty="0">
            <a:latin typeface="Times New Roman" panose="02020603050405020304" pitchFamily="18" charset="0"/>
            <a:cs typeface="Times New Roman" panose="02020603050405020304" pitchFamily="18" charset="0"/>
          </a:endParaRPr>
        </a:p>
      </dsp:txBody>
      <dsp:txXfrm>
        <a:off x="117085" y="3055101"/>
        <a:ext cx="10026361" cy="21643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B86DD-15DB-4983-90CE-276617E39F39}">
      <dsp:nvSpPr>
        <dsp:cNvPr id="0" name=""/>
        <dsp:cNvSpPr/>
      </dsp:nvSpPr>
      <dsp:spPr>
        <a:xfrm>
          <a:off x="171053" y="0"/>
          <a:ext cx="11078749" cy="6547104"/>
        </a:xfrm>
        <a:prstGeom prst="rightArrow">
          <a:avLst/>
        </a:prstGeom>
        <a:solidFill>
          <a:srgbClr val="C00000"/>
        </a:solidFill>
        <a:ln>
          <a:noFill/>
        </a:ln>
        <a:effectLst/>
      </dsp:spPr>
      <dsp:style>
        <a:lnRef idx="0">
          <a:scrgbClr r="0" g="0" b="0"/>
        </a:lnRef>
        <a:fillRef idx="1">
          <a:scrgbClr r="0" g="0" b="0"/>
        </a:fillRef>
        <a:effectRef idx="0">
          <a:scrgbClr r="0" g="0" b="0"/>
        </a:effectRef>
        <a:fontRef idx="minor"/>
      </dsp:style>
    </dsp:sp>
    <dsp:sp modelId="{D7B062E9-BD69-4440-8514-F841EF0A514C}">
      <dsp:nvSpPr>
        <dsp:cNvPr id="0" name=""/>
        <dsp:cNvSpPr/>
      </dsp:nvSpPr>
      <dsp:spPr>
        <a:xfrm>
          <a:off x="246932" y="1884151"/>
          <a:ext cx="9774954" cy="26188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latin typeface="Times New Roman" panose="02020603050405020304" pitchFamily="18" charset="0"/>
              <a:cs typeface="Times New Roman" panose="02020603050405020304" pitchFamily="18" charset="0"/>
            </a:rPr>
            <a:t>Вазирлар </a:t>
          </a:r>
          <a:r>
            <a:rPr lang="ru-RU" sz="2400" kern="1200" dirty="0" err="1">
              <a:latin typeface="Times New Roman" panose="02020603050405020304" pitchFamily="18" charset="0"/>
              <a:cs typeface="Times New Roman" panose="02020603050405020304" pitchFamily="18" charset="0"/>
            </a:rPr>
            <a:t>Маҳкамасининг</a:t>
          </a:r>
          <a:r>
            <a:rPr lang="ru-RU" sz="2400" kern="1200" dirty="0">
              <a:latin typeface="Times New Roman" panose="02020603050405020304" pitchFamily="18" charset="0"/>
              <a:cs typeface="Times New Roman" panose="02020603050405020304" pitchFamily="18" charset="0"/>
            </a:rPr>
            <a:t> 2018 йил 8 </a:t>
          </a:r>
          <a:r>
            <a:rPr lang="ru-RU" sz="2400" kern="1200" dirty="0" err="1">
              <a:latin typeface="Times New Roman" panose="02020603050405020304" pitchFamily="18" charset="0"/>
              <a:cs typeface="Times New Roman" panose="02020603050405020304" pitchFamily="18" charset="0"/>
            </a:rPr>
            <a:t>январдаги</a:t>
          </a:r>
          <a:r>
            <a:rPr lang="ru-RU" sz="2400" kern="1200" dirty="0">
              <a:latin typeface="Times New Roman" panose="02020603050405020304" pitchFamily="18" charset="0"/>
              <a:cs typeface="Times New Roman" panose="02020603050405020304" pitchFamily="18" charset="0"/>
            </a:rPr>
            <a:t> 15-сон қарори  билан «</a:t>
          </a:r>
          <a:r>
            <a:rPr lang="ru-RU" sz="2400" b="1" kern="1200" dirty="0" err="1">
              <a:latin typeface="Times New Roman" panose="02020603050405020304" pitchFamily="18" charset="0"/>
              <a:cs typeface="Times New Roman" panose="02020603050405020304" pitchFamily="18" charset="0"/>
            </a:rPr>
            <a:t>Фуқаролар</a:t>
          </a:r>
          <a:r>
            <a:rPr lang="ru-RU" sz="2400" b="1" kern="1200" dirty="0">
              <a:latin typeface="Times New Roman" panose="02020603050405020304" pitchFamily="18" charset="0"/>
              <a:cs typeface="Times New Roman" panose="02020603050405020304" pitchFamily="18" charset="0"/>
            </a:rPr>
            <a:t> ва жамоат </a:t>
          </a:r>
          <a:r>
            <a:rPr lang="ru-RU" sz="2400" b="1" kern="1200" dirty="0" err="1">
              <a:latin typeface="Times New Roman" panose="02020603050405020304" pitchFamily="18" charset="0"/>
              <a:cs typeface="Times New Roman" panose="02020603050405020304" pitchFamily="18" charset="0"/>
            </a:rPr>
            <a:t>ташкилотларини</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ҳуқуқбузарликлар</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профилактикаси</a:t>
          </a:r>
          <a:r>
            <a:rPr lang="ru-RU" sz="2400" b="1" kern="1200" dirty="0">
              <a:latin typeface="Times New Roman" panose="02020603050405020304" pitchFamily="18" charset="0"/>
              <a:cs typeface="Times New Roman" panose="02020603050405020304" pitchFamily="18" charset="0"/>
            </a:rPr>
            <a:t> ва </a:t>
          </a:r>
          <a:r>
            <a:rPr lang="ru-RU" sz="2400" b="1" kern="1200" dirty="0" err="1">
              <a:latin typeface="Times New Roman" panose="02020603050405020304" pitchFamily="18" charset="0"/>
              <a:cs typeface="Times New Roman" panose="02020603050405020304" pitchFamily="18" charset="0"/>
            </a:rPr>
            <a:t>жиноятчиликка</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қарши</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курашишдаги</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фаол</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иштироки</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учун</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рағбатлантириш</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тартиби</a:t>
          </a:r>
          <a:r>
            <a:rPr lang="ru-RU" sz="2400" b="1" kern="1200" dirty="0">
              <a:latin typeface="Times New Roman" panose="02020603050405020304" pitchFamily="18" charset="0"/>
              <a:cs typeface="Times New Roman" panose="02020603050405020304" pitchFamily="18" charset="0"/>
            </a:rPr>
            <a:t> тўғрисида»ги Низом </a:t>
          </a:r>
          <a:r>
            <a:rPr lang="ru-RU" sz="2400" kern="1200" dirty="0" err="1">
              <a:latin typeface="Times New Roman" panose="02020603050405020304" pitchFamily="18" charset="0"/>
              <a:cs typeface="Times New Roman" panose="02020603050405020304" pitchFamily="18" charset="0"/>
            </a:rPr>
            <a:t>тасдиқланган</a:t>
          </a:r>
          <a:endParaRPr lang="ru-RU" sz="2400" b="1" kern="1200" dirty="0">
            <a:latin typeface="Times New Roman" panose="02020603050405020304" pitchFamily="18" charset="0"/>
            <a:cs typeface="Times New Roman" panose="02020603050405020304" pitchFamily="18" charset="0"/>
          </a:endParaRPr>
        </a:p>
      </dsp:txBody>
      <dsp:txXfrm>
        <a:off x="374773" y="2011992"/>
        <a:ext cx="9519272" cy="23631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DCC7D9-4B34-4F85-9DAE-2C3C476C1C5D}"/>
              </a:ext>
            </a:extLst>
          </p:cNvPr>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9C2724-FF66-4AEC-986C-F1ECF4911BC9}"/>
              </a:ext>
            </a:extLst>
          </p:cNvPr>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FA763208-4D5B-44C4-A045-6495A8B44929}" type="datetimeFigureOut">
              <a:rPr lang="en-US" smtClean="0"/>
              <a:t>5/16/2022</a:t>
            </a:fld>
            <a:endParaRPr lang="en-US"/>
          </a:p>
        </p:txBody>
      </p:sp>
      <p:sp>
        <p:nvSpPr>
          <p:cNvPr id="4" name="Footer Placeholder 3">
            <a:extLst>
              <a:ext uri="{FF2B5EF4-FFF2-40B4-BE49-F238E27FC236}">
                <a16:creationId xmlns:a16="http://schemas.microsoft.com/office/drawing/2014/main" id="{85C0D9D7-F7F2-409A-89D5-542D106E9AED}"/>
              </a:ext>
            </a:extLst>
          </p:cNvPr>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E35BE0-0675-46A0-81BD-572D42AE4E74}"/>
              </a:ext>
            </a:extLst>
          </p:cNvPr>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821A1B75-E75A-491C-95D1-D70845B2433F}" type="slidenum">
              <a:rPr lang="en-US" smtClean="0"/>
              <a:t>‹#›</a:t>
            </a:fld>
            <a:endParaRPr lang="en-US"/>
          </a:p>
        </p:txBody>
      </p:sp>
    </p:spTree>
    <p:extLst>
      <p:ext uri="{BB962C8B-B14F-4D97-AF65-F5344CB8AC3E}">
        <p14:creationId xmlns:p14="http://schemas.microsoft.com/office/powerpoint/2010/main" val="2411924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3389243F-B1BB-4202-BD78-416ACA555174}" type="datetimeFigureOut">
              <a:rPr lang="en-US" smtClean="0"/>
              <a:t>5/16/2022</a:t>
            </a:fld>
            <a:endParaRPr lang="en-US"/>
          </a:p>
        </p:txBody>
      </p:sp>
      <p:sp>
        <p:nvSpPr>
          <p:cNvPr id="4" name="Slide Image Placeholder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B68D2766-C49B-4C1A-9FEE-6F146754B02B}" type="slidenum">
              <a:rPr lang="en-US" smtClean="0"/>
              <a:t>‹#›</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04825"/>
            <a:ext cx="4491037" cy="25257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template library</a:t>
            </a:r>
            <a:endParaRPr lang="en-US" dirty="0"/>
          </a:p>
        </p:txBody>
      </p:sp>
    </p:spTree>
    <p:extLst>
      <p:ext uri="{BB962C8B-B14F-4D97-AF65-F5344CB8AC3E}">
        <p14:creationId xmlns:p14="http://schemas.microsoft.com/office/powerpoint/2010/main" val="78048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85089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53231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45479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08462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937124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14809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3548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28</a:t>
            </a:fld>
            <a:endParaRPr lang="en-US"/>
          </a:p>
        </p:txBody>
      </p:sp>
    </p:spTree>
    <p:extLst>
      <p:ext uri="{BB962C8B-B14F-4D97-AF65-F5344CB8AC3E}">
        <p14:creationId xmlns:p14="http://schemas.microsoft.com/office/powerpoint/2010/main" val="3465763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29</a:t>
            </a:fld>
            <a:endParaRPr lang="en-US"/>
          </a:p>
        </p:txBody>
      </p:sp>
    </p:spTree>
    <p:extLst>
      <p:ext uri="{BB962C8B-B14F-4D97-AF65-F5344CB8AC3E}">
        <p14:creationId xmlns:p14="http://schemas.microsoft.com/office/powerpoint/2010/main" val="435691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30</a:t>
            </a:fld>
            <a:endParaRPr lang="en-US"/>
          </a:p>
        </p:txBody>
      </p:sp>
    </p:spTree>
    <p:extLst>
      <p:ext uri="{BB962C8B-B14F-4D97-AF65-F5344CB8AC3E}">
        <p14:creationId xmlns:p14="http://schemas.microsoft.com/office/powerpoint/2010/main" val="380310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3063" y="841375"/>
            <a:ext cx="4040187" cy="2273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29830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31</a:t>
            </a:fld>
            <a:endParaRPr lang="en-US"/>
          </a:p>
        </p:txBody>
      </p:sp>
    </p:spTree>
    <p:extLst>
      <p:ext uri="{BB962C8B-B14F-4D97-AF65-F5344CB8AC3E}">
        <p14:creationId xmlns:p14="http://schemas.microsoft.com/office/powerpoint/2010/main" val="3006145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35</a:t>
            </a:fld>
            <a:endParaRPr lang="en-US"/>
          </a:p>
        </p:txBody>
      </p:sp>
    </p:spTree>
    <p:extLst>
      <p:ext uri="{BB962C8B-B14F-4D97-AF65-F5344CB8AC3E}">
        <p14:creationId xmlns:p14="http://schemas.microsoft.com/office/powerpoint/2010/main" val="1090322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7</a:t>
            </a:fld>
            <a:endParaRPr lang="en-US"/>
          </a:p>
        </p:txBody>
      </p:sp>
    </p:spTree>
    <p:extLst>
      <p:ext uri="{BB962C8B-B14F-4D97-AF65-F5344CB8AC3E}">
        <p14:creationId xmlns:p14="http://schemas.microsoft.com/office/powerpoint/2010/main" val="61263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8</a:t>
            </a:fld>
            <a:endParaRPr lang="en-US"/>
          </a:p>
        </p:txBody>
      </p:sp>
    </p:spTree>
    <p:extLst>
      <p:ext uri="{BB962C8B-B14F-4D97-AF65-F5344CB8AC3E}">
        <p14:creationId xmlns:p14="http://schemas.microsoft.com/office/powerpoint/2010/main" val="115285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08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3063" y="841375"/>
            <a:ext cx="4040187" cy="2273300"/>
          </a:xfrm>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5979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04825"/>
            <a:ext cx="4491037" cy="25257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8483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79419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5446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presentationgo.com/"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C080B99-07D2-4EFE-919F-8D441B19CBAE}"/>
              </a:ext>
            </a:extLst>
          </p:cNvPr>
          <p:cNvSpPr>
            <a:spLocks noGrp="1"/>
          </p:cNvSpPr>
          <p:nvPr>
            <p:ph type="pic" sz="quarter" idx="13"/>
          </p:nvPr>
        </p:nvSpPr>
        <p:spPr>
          <a:xfrm>
            <a:off x="5" y="0"/>
            <a:ext cx="12191995" cy="4159244"/>
          </a:xfrm>
          <a:custGeom>
            <a:avLst/>
            <a:gdLst>
              <a:gd name="connsiteX0" fmla="*/ 3009998 w 12191994"/>
              <a:gd name="connsiteY0" fmla="*/ 4228754 h 4242819"/>
              <a:gd name="connsiteX1" fmla="*/ 2899539 w 12191994"/>
              <a:gd name="connsiteY1" fmla="*/ 4233139 h 4242819"/>
              <a:gd name="connsiteX2" fmla="*/ 2823072 w 12191994"/>
              <a:gd name="connsiteY2" fmla="*/ 4234148 h 4242819"/>
              <a:gd name="connsiteX3" fmla="*/ 3675237 w 12191994"/>
              <a:gd name="connsiteY3" fmla="*/ 4200953 h 4242819"/>
              <a:gd name="connsiteX4" fmla="*/ 3622991 w 12191994"/>
              <a:gd name="connsiteY4" fmla="*/ 4204420 h 4242819"/>
              <a:gd name="connsiteX5" fmla="*/ 3510832 w 12191994"/>
              <a:gd name="connsiteY5" fmla="*/ 4208872 h 4242819"/>
              <a:gd name="connsiteX6" fmla="*/ 0 w 12191994"/>
              <a:gd name="connsiteY6" fmla="*/ 4156678 h 4242819"/>
              <a:gd name="connsiteX7" fmla="*/ 61025 w 12191994"/>
              <a:gd name="connsiteY7" fmla="*/ 4162195 h 4242819"/>
              <a:gd name="connsiteX8" fmla="*/ 2166125 w 12191994"/>
              <a:gd name="connsiteY8" fmla="*/ 4242818 h 4242819"/>
              <a:gd name="connsiteX9" fmla="*/ 2166418 w 12191994"/>
              <a:gd name="connsiteY9" fmla="*/ 4242815 h 4242819"/>
              <a:gd name="connsiteX10" fmla="*/ 2166128 w 12191994"/>
              <a:gd name="connsiteY10" fmla="*/ 4242819 h 4242819"/>
              <a:gd name="connsiteX11" fmla="*/ 61028 w 12191994"/>
              <a:gd name="connsiteY11" fmla="*/ 4162196 h 4242819"/>
              <a:gd name="connsiteX12" fmla="*/ 0 w 12191994"/>
              <a:gd name="connsiteY12" fmla="*/ 4156679 h 4242819"/>
              <a:gd name="connsiteX13" fmla="*/ 0 w 12191994"/>
              <a:gd name="connsiteY13" fmla="*/ 0 h 4242819"/>
              <a:gd name="connsiteX14" fmla="*/ 12191994 w 12191994"/>
              <a:gd name="connsiteY14" fmla="*/ 0 h 4242819"/>
              <a:gd name="connsiteX15" fmla="*/ 12191994 w 12191994"/>
              <a:gd name="connsiteY15" fmla="*/ 2062010 h 4242819"/>
              <a:gd name="connsiteX16" fmla="*/ 12172138 w 12191994"/>
              <a:gd name="connsiteY16" fmla="*/ 2073270 h 4242819"/>
              <a:gd name="connsiteX17" fmla="*/ 4335530 w 12191994"/>
              <a:gd name="connsiteY17" fmla="*/ 4157144 h 4242819"/>
              <a:gd name="connsiteX18" fmla="*/ 4303869 w 12191994"/>
              <a:gd name="connsiteY18" fmla="*/ 4159244 h 4242819"/>
              <a:gd name="connsiteX19" fmla="*/ 4393550 w 12191994"/>
              <a:gd name="connsiteY19" fmla="*/ 4151137 h 4242819"/>
              <a:gd name="connsiteX20" fmla="*/ 4199670 w 12191994"/>
              <a:gd name="connsiteY20" fmla="*/ 4117929 h 4242819"/>
              <a:gd name="connsiteX21" fmla="*/ 500184 w 12191994"/>
              <a:gd name="connsiteY21" fmla="*/ 3043554 h 4242819"/>
              <a:gd name="connsiteX22" fmla="*/ 0 w 12191994"/>
              <a:gd name="connsiteY22" fmla="*/ 2813437 h 4242819"/>
              <a:gd name="connsiteX0" fmla="*/ 3009998 w 12191994"/>
              <a:gd name="connsiteY0" fmla="*/ 4228754 h 4242819"/>
              <a:gd name="connsiteX1" fmla="*/ 2899539 w 12191994"/>
              <a:gd name="connsiteY1" fmla="*/ 4233139 h 4242819"/>
              <a:gd name="connsiteX2" fmla="*/ 2823072 w 12191994"/>
              <a:gd name="connsiteY2" fmla="*/ 4234148 h 4242819"/>
              <a:gd name="connsiteX3" fmla="*/ 3009998 w 12191994"/>
              <a:gd name="connsiteY3" fmla="*/ 4228754 h 4242819"/>
              <a:gd name="connsiteX4" fmla="*/ 3675237 w 12191994"/>
              <a:gd name="connsiteY4" fmla="*/ 4200953 h 4242819"/>
              <a:gd name="connsiteX5" fmla="*/ 3622991 w 12191994"/>
              <a:gd name="connsiteY5" fmla="*/ 4204420 h 4242819"/>
              <a:gd name="connsiteX6" fmla="*/ 3510832 w 12191994"/>
              <a:gd name="connsiteY6" fmla="*/ 4208872 h 4242819"/>
              <a:gd name="connsiteX7" fmla="*/ 3675237 w 12191994"/>
              <a:gd name="connsiteY7" fmla="*/ 4200953 h 4242819"/>
              <a:gd name="connsiteX8" fmla="*/ 0 w 12191994"/>
              <a:gd name="connsiteY8" fmla="*/ 4156679 h 4242819"/>
              <a:gd name="connsiteX9" fmla="*/ 61025 w 12191994"/>
              <a:gd name="connsiteY9" fmla="*/ 4162195 h 4242819"/>
              <a:gd name="connsiteX10" fmla="*/ 2166125 w 12191994"/>
              <a:gd name="connsiteY10" fmla="*/ 4242818 h 4242819"/>
              <a:gd name="connsiteX11" fmla="*/ 2166418 w 12191994"/>
              <a:gd name="connsiteY11" fmla="*/ 4242815 h 4242819"/>
              <a:gd name="connsiteX12" fmla="*/ 2166128 w 12191994"/>
              <a:gd name="connsiteY12" fmla="*/ 4242819 h 4242819"/>
              <a:gd name="connsiteX13" fmla="*/ 61028 w 12191994"/>
              <a:gd name="connsiteY13" fmla="*/ 4162196 h 4242819"/>
              <a:gd name="connsiteX14" fmla="*/ 0 w 12191994"/>
              <a:gd name="connsiteY14" fmla="*/ 4156679 h 4242819"/>
              <a:gd name="connsiteX15" fmla="*/ 0 w 12191994"/>
              <a:gd name="connsiteY15" fmla="*/ 0 h 4242819"/>
              <a:gd name="connsiteX16" fmla="*/ 12191994 w 12191994"/>
              <a:gd name="connsiteY16" fmla="*/ 0 h 4242819"/>
              <a:gd name="connsiteX17" fmla="*/ 12191994 w 12191994"/>
              <a:gd name="connsiteY17" fmla="*/ 2062010 h 4242819"/>
              <a:gd name="connsiteX18" fmla="*/ 12172138 w 12191994"/>
              <a:gd name="connsiteY18" fmla="*/ 2073270 h 4242819"/>
              <a:gd name="connsiteX19" fmla="*/ 4335530 w 12191994"/>
              <a:gd name="connsiteY19" fmla="*/ 4157144 h 4242819"/>
              <a:gd name="connsiteX20" fmla="*/ 4303869 w 12191994"/>
              <a:gd name="connsiteY20" fmla="*/ 4159244 h 4242819"/>
              <a:gd name="connsiteX21" fmla="*/ 4393550 w 12191994"/>
              <a:gd name="connsiteY21" fmla="*/ 4151137 h 4242819"/>
              <a:gd name="connsiteX22" fmla="*/ 4199670 w 12191994"/>
              <a:gd name="connsiteY22" fmla="*/ 4117929 h 4242819"/>
              <a:gd name="connsiteX23" fmla="*/ 500184 w 12191994"/>
              <a:gd name="connsiteY23" fmla="*/ 3043554 h 4242819"/>
              <a:gd name="connsiteX24" fmla="*/ 0 w 12191994"/>
              <a:gd name="connsiteY24" fmla="*/ 2813437 h 4242819"/>
              <a:gd name="connsiteX25" fmla="*/ 0 w 12191994"/>
              <a:gd name="connsiteY25" fmla="*/ 0 h 4242819"/>
              <a:gd name="connsiteX0" fmla="*/ 3009998 w 12191994"/>
              <a:gd name="connsiteY0" fmla="*/ 4228754 h 4242819"/>
              <a:gd name="connsiteX1" fmla="*/ 2899539 w 12191994"/>
              <a:gd name="connsiteY1" fmla="*/ 4233139 h 4242819"/>
              <a:gd name="connsiteX2" fmla="*/ 2823072 w 12191994"/>
              <a:gd name="connsiteY2" fmla="*/ 4234148 h 4242819"/>
              <a:gd name="connsiteX3" fmla="*/ 3009998 w 12191994"/>
              <a:gd name="connsiteY3" fmla="*/ 4228754 h 4242819"/>
              <a:gd name="connsiteX4" fmla="*/ 3675237 w 12191994"/>
              <a:gd name="connsiteY4" fmla="*/ 4200953 h 4242819"/>
              <a:gd name="connsiteX5" fmla="*/ 3622991 w 12191994"/>
              <a:gd name="connsiteY5" fmla="*/ 4204420 h 4242819"/>
              <a:gd name="connsiteX6" fmla="*/ 3510832 w 12191994"/>
              <a:gd name="connsiteY6" fmla="*/ 4208872 h 4242819"/>
              <a:gd name="connsiteX7" fmla="*/ 3675237 w 12191994"/>
              <a:gd name="connsiteY7" fmla="*/ 4200953 h 4242819"/>
              <a:gd name="connsiteX8" fmla="*/ 0 w 12191994"/>
              <a:gd name="connsiteY8" fmla="*/ 4156679 h 4242819"/>
              <a:gd name="connsiteX9" fmla="*/ 61025 w 12191994"/>
              <a:gd name="connsiteY9" fmla="*/ 4162195 h 4242819"/>
              <a:gd name="connsiteX10" fmla="*/ 2166125 w 12191994"/>
              <a:gd name="connsiteY10" fmla="*/ 4242818 h 4242819"/>
              <a:gd name="connsiteX11" fmla="*/ 2166418 w 12191994"/>
              <a:gd name="connsiteY11" fmla="*/ 4242815 h 4242819"/>
              <a:gd name="connsiteX12" fmla="*/ 2166128 w 12191994"/>
              <a:gd name="connsiteY12" fmla="*/ 4242819 h 4242819"/>
              <a:gd name="connsiteX13" fmla="*/ 0 w 12191994"/>
              <a:gd name="connsiteY13" fmla="*/ 4156679 h 4242819"/>
              <a:gd name="connsiteX14" fmla="*/ 0 w 12191994"/>
              <a:gd name="connsiteY14" fmla="*/ 0 h 4242819"/>
              <a:gd name="connsiteX15" fmla="*/ 12191994 w 12191994"/>
              <a:gd name="connsiteY15" fmla="*/ 0 h 4242819"/>
              <a:gd name="connsiteX16" fmla="*/ 12191994 w 12191994"/>
              <a:gd name="connsiteY16" fmla="*/ 2062010 h 4242819"/>
              <a:gd name="connsiteX17" fmla="*/ 12172138 w 12191994"/>
              <a:gd name="connsiteY17" fmla="*/ 2073270 h 4242819"/>
              <a:gd name="connsiteX18" fmla="*/ 4335530 w 12191994"/>
              <a:gd name="connsiteY18" fmla="*/ 4157144 h 4242819"/>
              <a:gd name="connsiteX19" fmla="*/ 4303869 w 12191994"/>
              <a:gd name="connsiteY19" fmla="*/ 4159244 h 4242819"/>
              <a:gd name="connsiteX20" fmla="*/ 4393550 w 12191994"/>
              <a:gd name="connsiteY20" fmla="*/ 4151137 h 4242819"/>
              <a:gd name="connsiteX21" fmla="*/ 4199670 w 12191994"/>
              <a:gd name="connsiteY21" fmla="*/ 4117929 h 4242819"/>
              <a:gd name="connsiteX22" fmla="*/ 500184 w 12191994"/>
              <a:gd name="connsiteY22" fmla="*/ 3043554 h 4242819"/>
              <a:gd name="connsiteX23" fmla="*/ 0 w 12191994"/>
              <a:gd name="connsiteY23" fmla="*/ 2813437 h 4242819"/>
              <a:gd name="connsiteX24" fmla="*/ 0 w 12191994"/>
              <a:gd name="connsiteY24" fmla="*/ 0 h 4242819"/>
              <a:gd name="connsiteX0" fmla="*/ 3009998 w 12191994"/>
              <a:gd name="connsiteY0" fmla="*/ 4228754 h 4242819"/>
              <a:gd name="connsiteX1" fmla="*/ 2899539 w 12191994"/>
              <a:gd name="connsiteY1" fmla="*/ 4233139 h 4242819"/>
              <a:gd name="connsiteX2" fmla="*/ 2823072 w 12191994"/>
              <a:gd name="connsiteY2" fmla="*/ 4234148 h 4242819"/>
              <a:gd name="connsiteX3" fmla="*/ 3009998 w 12191994"/>
              <a:gd name="connsiteY3" fmla="*/ 4228754 h 4242819"/>
              <a:gd name="connsiteX4" fmla="*/ 3675237 w 12191994"/>
              <a:gd name="connsiteY4" fmla="*/ 4200953 h 4242819"/>
              <a:gd name="connsiteX5" fmla="*/ 3622991 w 12191994"/>
              <a:gd name="connsiteY5" fmla="*/ 4204420 h 4242819"/>
              <a:gd name="connsiteX6" fmla="*/ 3510832 w 12191994"/>
              <a:gd name="connsiteY6" fmla="*/ 4208872 h 4242819"/>
              <a:gd name="connsiteX7" fmla="*/ 3675237 w 12191994"/>
              <a:gd name="connsiteY7" fmla="*/ 4200953 h 4242819"/>
              <a:gd name="connsiteX8" fmla="*/ 0 w 12191994"/>
              <a:gd name="connsiteY8" fmla="*/ 4156679 h 4242819"/>
              <a:gd name="connsiteX9" fmla="*/ 2166125 w 12191994"/>
              <a:gd name="connsiteY9" fmla="*/ 4242818 h 4242819"/>
              <a:gd name="connsiteX10" fmla="*/ 2166418 w 12191994"/>
              <a:gd name="connsiteY10" fmla="*/ 4242815 h 4242819"/>
              <a:gd name="connsiteX11" fmla="*/ 2166128 w 12191994"/>
              <a:gd name="connsiteY11" fmla="*/ 4242819 h 4242819"/>
              <a:gd name="connsiteX12" fmla="*/ 0 w 12191994"/>
              <a:gd name="connsiteY12" fmla="*/ 4156679 h 4242819"/>
              <a:gd name="connsiteX13" fmla="*/ 0 w 12191994"/>
              <a:gd name="connsiteY13" fmla="*/ 0 h 4242819"/>
              <a:gd name="connsiteX14" fmla="*/ 12191994 w 12191994"/>
              <a:gd name="connsiteY14" fmla="*/ 0 h 4242819"/>
              <a:gd name="connsiteX15" fmla="*/ 12191994 w 12191994"/>
              <a:gd name="connsiteY15" fmla="*/ 2062010 h 4242819"/>
              <a:gd name="connsiteX16" fmla="*/ 12172138 w 12191994"/>
              <a:gd name="connsiteY16" fmla="*/ 2073270 h 4242819"/>
              <a:gd name="connsiteX17" fmla="*/ 4335530 w 12191994"/>
              <a:gd name="connsiteY17" fmla="*/ 4157144 h 4242819"/>
              <a:gd name="connsiteX18" fmla="*/ 4303869 w 12191994"/>
              <a:gd name="connsiteY18" fmla="*/ 4159244 h 4242819"/>
              <a:gd name="connsiteX19" fmla="*/ 4393550 w 12191994"/>
              <a:gd name="connsiteY19" fmla="*/ 4151137 h 4242819"/>
              <a:gd name="connsiteX20" fmla="*/ 4199670 w 12191994"/>
              <a:gd name="connsiteY20" fmla="*/ 4117929 h 4242819"/>
              <a:gd name="connsiteX21" fmla="*/ 500184 w 12191994"/>
              <a:gd name="connsiteY21" fmla="*/ 3043554 h 4242819"/>
              <a:gd name="connsiteX22" fmla="*/ 0 w 12191994"/>
              <a:gd name="connsiteY22" fmla="*/ 2813437 h 4242819"/>
              <a:gd name="connsiteX23" fmla="*/ 0 w 12191994"/>
              <a:gd name="connsiteY23" fmla="*/ 0 h 4242819"/>
              <a:gd name="connsiteX0" fmla="*/ 3009998 w 12191994"/>
              <a:gd name="connsiteY0" fmla="*/ 4228754 h 4242819"/>
              <a:gd name="connsiteX1" fmla="*/ 2899539 w 12191994"/>
              <a:gd name="connsiteY1" fmla="*/ 4233139 h 4242819"/>
              <a:gd name="connsiteX2" fmla="*/ 2823072 w 12191994"/>
              <a:gd name="connsiteY2" fmla="*/ 4234148 h 4242819"/>
              <a:gd name="connsiteX3" fmla="*/ 3009998 w 12191994"/>
              <a:gd name="connsiteY3" fmla="*/ 4228754 h 4242819"/>
              <a:gd name="connsiteX4" fmla="*/ 3675237 w 12191994"/>
              <a:gd name="connsiteY4" fmla="*/ 4200953 h 4242819"/>
              <a:gd name="connsiteX5" fmla="*/ 3622991 w 12191994"/>
              <a:gd name="connsiteY5" fmla="*/ 4204420 h 4242819"/>
              <a:gd name="connsiteX6" fmla="*/ 3510832 w 12191994"/>
              <a:gd name="connsiteY6" fmla="*/ 4208872 h 4242819"/>
              <a:gd name="connsiteX7" fmla="*/ 3675237 w 12191994"/>
              <a:gd name="connsiteY7" fmla="*/ 4200953 h 4242819"/>
              <a:gd name="connsiteX8" fmla="*/ 2166128 w 12191994"/>
              <a:gd name="connsiteY8" fmla="*/ 4242819 h 4242819"/>
              <a:gd name="connsiteX9" fmla="*/ 2166125 w 12191994"/>
              <a:gd name="connsiteY9" fmla="*/ 4242818 h 4242819"/>
              <a:gd name="connsiteX10" fmla="*/ 2166418 w 12191994"/>
              <a:gd name="connsiteY10" fmla="*/ 4242815 h 4242819"/>
              <a:gd name="connsiteX11" fmla="*/ 2166128 w 12191994"/>
              <a:gd name="connsiteY11" fmla="*/ 4242819 h 4242819"/>
              <a:gd name="connsiteX12" fmla="*/ 0 w 12191994"/>
              <a:gd name="connsiteY12" fmla="*/ 0 h 4242819"/>
              <a:gd name="connsiteX13" fmla="*/ 12191994 w 12191994"/>
              <a:gd name="connsiteY13" fmla="*/ 0 h 4242819"/>
              <a:gd name="connsiteX14" fmla="*/ 12191994 w 12191994"/>
              <a:gd name="connsiteY14" fmla="*/ 2062010 h 4242819"/>
              <a:gd name="connsiteX15" fmla="*/ 12172138 w 12191994"/>
              <a:gd name="connsiteY15" fmla="*/ 2073270 h 4242819"/>
              <a:gd name="connsiteX16" fmla="*/ 4335530 w 12191994"/>
              <a:gd name="connsiteY16" fmla="*/ 4157144 h 4242819"/>
              <a:gd name="connsiteX17" fmla="*/ 4303869 w 12191994"/>
              <a:gd name="connsiteY17" fmla="*/ 4159244 h 4242819"/>
              <a:gd name="connsiteX18" fmla="*/ 4393550 w 12191994"/>
              <a:gd name="connsiteY18" fmla="*/ 4151137 h 4242819"/>
              <a:gd name="connsiteX19" fmla="*/ 4199670 w 12191994"/>
              <a:gd name="connsiteY19" fmla="*/ 4117929 h 4242819"/>
              <a:gd name="connsiteX20" fmla="*/ 500184 w 12191994"/>
              <a:gd name="connsiteY20" fmla="*/ 3043554 h 4242819"/>
              <a:gd name="connsiteX21" fmla="*/ 0 w 12191994"/>
              <a:gd name="connsiteY21" fmla="*/ 2813437 h 4242819"/>
              <a:gd name="connsiteX22" fmla="*/ 0 w 12191994"/>
              <a:gd name="connsiteY22" fmla="*/ 0 h 4242819"/>
              <a:gd name="connsiteX0" fmla="*/ 3009998 w 12191994"/>
              <a:gd name="connsiteY0" fmla="*/ 4228754 h 4242818"/>
              <a:gd name="connsiteX1" fmla="*/ 2899539 w 12191994"/>
              <a:gd name="connsiteY1" fmla="*/ 4233139 h 4242818"/>
              <a:gd name="connsiteX2" fmla="*/ 2823072 w 12191994"/>
              <a:gd name="connsiteY2" fmla="*/ 4234148 h 4242818"/>
              <a:gd name="connsiteX3" fmla="*/ 3009998 w 12191994"/>
              <a:gd name="connsiteY3" fmla="*/ 4228754 h 4242818"/>
              <a:gd name="connsiteX4" fmla="*/ 3675237 w 12191994"/>
              <a:gd name="connsiteY4" fmla="*/ 4200953 h 4242818"/>
              <a:gd name="connsiteX5" fmla="*/ 3622991 w 12191994"/>
              <a:gd name="connsiteY5" fmla="*/ 4204420 h 4242818"/>
              <a:gd name="connsiteX6" fmla="*/ 3510832 w 12191994"/>
              <a:gd name="connsiteY6" fmla="*/ 4208872 h 4242818"/>
              <a:gd name="connsiteX7" fmla="*/ 3675237 w 12191994"/>
              <a:gd name="connsiteY7" fmla="*/ 4200953 h 4242818"/>
              <a:gd name="connsiteX8" fmla="*/ 2166418 w 12191994"/>
              <a:gd name="connsiteY8" fmla="*/ 4242815 h 4242818"/>
              <a:gd name="connsiteX9" fmla="*/ 2166125 w 12191994"/>
              <a:gd name="connsiteY9" fmla="*/ 4242818 h 4242818"/>
              <a:gd name="connsiteX10" fmla="*/ 2166418 w 12191994"/>
              <a:gd name="connsiteY10" fmla="*/ 4242815 h 4242818"/>
              <a:gd name="connsiteX11" fmla="*/ 0 w 12191994"/>
              <a:gd name="connsiteY11" fmla="*/ 0 h 4242818"/>
              <a:gd name="connsiteX12" fmla="*/ 12191994 w 12191994"/>
              <a:gd name="connsiteY12" fmla="*/ 0 h 4242818"/>
              <a:gd name="connsiteX13" fmla="*/ 12191994 w 12191994"/>
              <a:gd name="connsiteY13" fmla="*/ 2062010 h 4242818"/>
              <a:gd name="connsiteX14" fmla="*/ 12172138 w 12191994"/>
              <a:gd name="connsiteY14" fmla="*/ 2073270 h 4242818"/>
              <a:gd name="connsiteX15" fmla="*/ 4335530 w 12191994"/>
              <a:gd name="connsiteY15" fmla="*/ 4157144 h 4242818"/>
              <a:gd name="connsiteX16" fmla="*/ 4303869 w 12191994"/>
              <a:gd name="connsiteY16" fmla="*/ 4159244 h 4242818"/>
              <a:gd name="connsiteX17" fmla="*/ 4393550 w 12191994"/>
              <a:gd name="connsiteY17" fmla="*/ 4151137 h 4242818"/>
              <a:gd name="connsiteX18" fmla="*/ 4199670 w 12191994"/>
              <a:gd name="connsiteY18" fmla="*/ 4117929 h 4242818"/>
              <a:gd name="connsiteX19" fmla="*/ 500184 w 12191994"/>
              <a:gd name="connsiteY19" fmla="*/ 3043554 h 4242818"/>
              <a:gd name="connsiteX20" fmla="*/ 0 w 12191994"/>
              <a:gd name="connsiteY20" fmla="*/ 2813437 h 4242818"/>
              <a:gd name="connsiteX21" fmla="*/ 0 w 12191994"/>
              <a:gd name="connsiteY21" fmla="*/ 0 h 4242818"/>
              <a:gd name="connsiteX0" fmla="*/ 3009998 w 12191994"/>
              <a:gd name="connsiteY0" fmla="*/ 4228754 h 4234148"/>
              <a:gd name="connsiteX1" fmla="*/ 2899539 w 12191994"/>
              <a:gd name="connsiteY1" fmla="*/ 4233139 h 4234148"/>
              <a:gd name="connsiteX2" fmla="*/ 2823072 w 12191994"/>
              <a:gd name="connsiteY2" fmla="*/ 4234148 h 4234148"/>
              <a:gd name="connsiteX3" fmla="*/ 3009998 w 12191994"/>
              <a:gd name="connsiteY3" fmla="*/ 4228754 h 4234148"/>
              <a:gd name="connsiteX4" fmla="*/ 3675237 w 12191994"/>
              <a:gd name="connsiteY4" fmla="*/ 4200953 h 4234148"/>
              <a:gd name="connsiteX5" fmla="*/ 3622991 w 12191994"/>
              <a:gd name="connsiteY5" fmla="*/ 4204420 h 4234148"/>
              <a:gd name="connsiteX6" fmla="*/ 3510832 w 12191994"/>
              <a:gd name="connsiteY6" fmla="*/ 4208872 h 4234148"/>
              <a:gd name="connsiteX7" fmla="*/ 3675237 w 12191994"/>
              <a:gd name="connsiteY7" fmla="*/ 4200953 h 4234148"/>
              <a:gd name="connsiteX8" fmla="*/ 0 w 12191994"/>
              <a:gd name="connsiteY8" fmla="*/ 0 h 4234148"/>
              <a:gd name="connsiteX9" fmla="*/ 12191994 w 12191994"/>
              <a:gd name="connsiteY9" fmla="*/ 0 h 4234148"/>
              <a:gd name="connsiteX10" fmla="*/ 12191994 w 12191994"/>
              <a:gd name="connsiteY10" fmla="*/ 2062010 h 4234148"/>
              <a:gd name="connsiteX11" fmla="*/ 12172138 w 12191994"/>
              <a:gd name="connsiteY11" fmla="*/ 2073270 h 4234148"/>
              <a:gd name="connsiteX12" fmla="*/ 4335530 w 12191994"/>
              <a:gd name="connsiteY12" fmla="*/ 4157144 h 4234148"/>
              <a:gd name="connsiteX13" fmla="*/ 4303869 w 12191994"/>
              <a:gd name="connsiteY13" fmla="*/ 4159244 h 4234148"/>
              <a:gd name="connsiteX14" fmla="*/ 4393550 w 12191994"/>
              <a:gd name="connsiteY14" fmla="*/ 4151137 h 4234148"/>
              <a:gd name="connsiteX15" fmla="*/ 4199670 w 12191994"/>
              <a:gd name="connsiteY15" fmla="*/ 4117929 h 4234148"/>
              <a:gd name="connsiteX16" fmla="*/ 500184 w 12191994"/>
              <a:gd name="connsiteY16" fmla="*/ 3043554 h 4234148"/>
              <a:gd name="connsiteX17" fmla="*/ 0 w 12191994"/>
              <a:gd name="connsiteY17" fmla="*/ 2813437 h 4234148"/>
              <a:gd name="connsiteX18" fmla="*/ 0 w 12191994"/>
              <a:gd name="connsiteY18" fmla="*/ 0 h 4234148"/>
              <a:gd name="connsiteX0" fmla="*/ 3009998 w 12191994"/>
              <a:gd name="connsiteY0" fmla="*/ 4228754 h 4233139"/>
              <a:gd name="connsiteX1" fmla="*/ 2899539 w 12191994"/>
              <a:gd name="connsiteY1" fmla="*/ 4233139 h 4233139"/>
              <a:gd name="connsiteX2" fmla="*/ 3009998 w 12191994"/>
              <a:gd name="connsiteY2" fmla="*/ 4228754 h 4233139"/>
              <a:gd name="connsiteX3" fmla="*/ 3675237 w 12191994"/>
              <a:gd name="connsiteY3" fmla="*/ 4200953 h 4233139"/>
              <a:gd name="connsiteX4" fmla="*/ 3622991 w 12191994"/>
              <a:gd name="connsiteY4" fmla="*/ 4204420 h 4233139"/>
              <a:gd name="connsiteX5" fmla="*/ 3510832 w 12191994"/>
              <a:gd name="connsiteY5" fmla="*/ 4208872 h 4233139"/>
              <a:gd name="connsiteX6" fmla="*/ 3675237 w 12191994"/>
              <a:gd name="connsiteY6" fmla="*/ 4200953 h 4233139"/>
              <a:gd name="connsiteX7" fmla="*/ 0 w 12191994"/>
              <a:gd name="connsiteY7" fmla="*/ 0 h 4233139"/>
              <a:gd name="connsiteX8" fmla="*/ 12191994 w 12191994"/>
              <a:gd name="connsiteY8" fmla="*/ 0 h 4233139"/>
              <a:gd name="connsiteX9" fmla="*/ 12191994 w 12191994"/>
              <a:gd name="connsiteY9" fmla="*/ 2062010 h 4233139"/>
              <a:gd name="connsiteX10" fmla="*/ 12172138 w 12191994"/>
              <a:gd name="connsiteY10" fmla="*/ 2073270 h 4233139"/>
              <a:gd name="connsiteX11" fmla="*/ 4335530 w 12191994"/>
              <a:gd name="connsiteY11" fmla="*/ 4157144 h 4233139"/>
              <a:gd name="connsiteX12" fmla="*/ 4303869 w 12191994"/>
              <a:gd name="connsiteY12" fmla="*/ 4159244 h 4233139"/>
              <a:gd name="connsiteX13" fmla="*/ 4393550 w 12191994"/>
              <a:gd name="connsiteY13" fmla="*/ 4151137 h 4233139"/>
              <a:gd name="connsiteX14" fmla="*/ 4199670 w 12191994"/>
              <a:gd name="connsiteY14" fmla="*/ 4117929 h 4233139"/>
              <a:gd name="connsiteX15" fmla="*/ 500184 w 12191994"/>
              <a:gd name="connsiteY15" fmla="*/ 3043554 h 4233139"/>
              <a:gd name="connsiteX16" fmla="*/ 0 w 12191994"/>
              <a:gd name="connsiteY16" fmla="*/ 2813437 h 4233139"/>
              <a:gd name="connsiteX17" fmla="*/ 0 w 12191994"/>
              <a:gd name="connsiteY17" fmla="*/ 0 h 4233139"/>
              <a:gd name="connsiteX0" fmla="*/ 3675237 w 12191994"/>
              <a:gd name="connsiteY0" fmla="*/ 4200953 h 4208872"/>
              <a:gd name="connsiteX1" fmla="*/ 3622991 w 12191994"/>
              <a:gd name="connsiteY1" fmla="*/ 4204420 h 4208872"/>
              <a:gd name="connsiteX2" fmla="*/ 3510832 w 12191994"/>
              <a:gd name="connsiteY2" fmla="*/ 4208872 h 4208872"/>
              <a:gd name="connsiteX3" fmla="*/ 3675237 w 12191994"/>
              <a:gd name="connsiteY3" fmla="*/ 4200953 h 4208872"/>
              <a:gd name="connsiteX4" fmla="*/ 0 w 12191994"/>
              <a:gd name="connsiteY4" fmla="*/ 0 h 4208872"/>
              <a:gd name="connsiteX5" fmla="*/ 12191994 w 12191994"/>
              <a:gd name="connsiteY5" fmla="*/ 0 h 4208872"/>
              <a:gd name="connsiteX6" fmla="*/ 12191994 w 12191994"/>
              <a:gd name="connsiteY6" fmla="*/ 2062010 h 4208872"/>
              <a:gd name="connsiteX7" fmla="*/ 12172138 w 12191994"/>
              <a:gd name="connsiteY7" fmla="*/ 2073270 h 4208872"/>
              <a:gd name="connsiteX8" fmla="*/ 4335530 w 12191994"/>
              <a:gd name="connsiteY8" fmla="*/ 4157144 h 4208872"/>
              <a:gd name="connsiteX9" fmla="*/ 4303869 w 12191994"/>
              <a:gd name="connsiteY9" fmla="*/ 4159244 h 4208872"/>
              <a:gd name="connsiteX10" fmla="*/ 4393550 w 12191994"/>
              <a:gd name="connsiteY10" fmla="*/ 4151137 h 4208872"/>
              <a:gd name="connsiteX11" fmla="*/ 4199670 w 12191994"/>
              <a:gd name="connsiteY11" fmla="*/ 4117929 h 4208872"/>
              <a:gd name="connsiteX12" fmla="*/ 500184 w 12191994"/>
              <a:gd name="connsiteY12" fmla="*/ 3043554 h 4208872"/>
              <a:gd name="connsiteX13" fmla="*/ 0 w 12191994"/>
              <a:gd name="connsiteY13" fmla="*/ 2813437 h 4208872"/>
              <a:gd name="connsiteX14" fmla="*/ 0 w 12191994"/>
              <a:gd name="connsiteY14" fmla="*/ 0 h 4208872"/>
              <a:gd name="connsiteX0" fmla="*/ 3675237 w 12191994"/>
              <a:gd name="connsiteY0" fmla="*/ 4200953 h 4204420"/>
              <a:gd name="connsiteX1" fmla="*/ 3622991 w 12191994"/>
              <a:gd name="connsiteY1" fmla="*/ 4204420 h 4204420"/>
              <a:gd name="connsiteX2" fmla="*/ 3675237 w 12191994"/>
              <a:gd name="connsiteY2" fmla="*/ 4200953 h 4204420"/>
              <a:gd name="connsiteX3" fmla="*/ 0 w 12191994"/>
              <a:gd name="connsiteY3" fmla="*/ 0 h 4204420"/>
              <a:gd name="connsiteX4" fmla="*/ 12191994 w 12191994"/>
              <a:gd name="connsiteY4" fmla="*/ 0 h 4204420"/>
              <a:gd name="connsiteX5" fmla="*/ 12191994 w 12191994"/>
              <a:gd name="connsiteY5" fmla="*/ 2062010 h 4204420"/>
              <a:gd name="connsiteX6" fmla="*/ 12172138 w 12191994"/>
              <a:gd name="connsiteY6" fmla="*/ 2073270 h 4204420"/>
              <a:gd name="connsiteX7" fmla="*/ 4335530 w 12191994"/>
              <a:gd name="connsiteY7" fmla="*/ 4157144 h 4204420"/>
              <a:gd name="connsiteX8" fmla="*/ 4303869 w 12191994"/>
              <a:gd name="connsiteY8" fmla="*/ 4159244 h 4204420"/>
              <a:gd name="connsiteX9" fmla="*/ 4393550 w 12191994"/>
              <a:gd name="connsiteY9" fmla="*/ 4151137 h 4204420"/>
              <a:gd name="connsiteX10" fmla="*/ 4199670 w 12191994"/>
              <a:gd name="connsiteY10" fmla="*/ 4117929 h 4204420"/>
              <a:gd name="connsiteX11" fmla="*/ 500184 w 12191994"/>
              <a:gd name="connsiteY11" fmla="*/ 3043554 h 4204420"/>
              <a:gd name="connsiteX12" fmla="*/ 0 w 12191994"/>
              <a:gd name="connsiteY12" fmla="*/ 2813437 h 4204420"/>
              <a:gd name="connsiteX13" fmla="*/ 0 w 12191994"/>
              <a:gd name="connsiteY13" fmla="*/ 0 h 4204420"/>
              <a:gd name="connsiteX0" fmla="*/ 0 w 12191994"/>
              <a:gd name="connsiteY0" fmla="*/ 0 h 4159244"/>
              <a:gd name="connsiteX1" fmla="*/ 12191994 w 12191994"/>
              <a:gd name="connsiteY1" fmla="*/ 0 h 4159244"/>
              <a:gd name="connsiteX2" fmla="*/ 12191994 w 12191994"/>
              <a:gd name="connsiteY2" fmla="*/ 2062010 h 4159244"/>
              <a:gd name="connsiteX3" fmla="*/ 12172138 w 12191994"/>
              <a:gd name="connsiteY3" fmla="*/ 2073270 h 4159244"/>
              <a:gd name="connsiteX4" fmla="*/ 4335530 w 12191994"/>
              <a:gd name="connsiteY4" fmla="*/ 4157144 h 4159244"/>
              <a:gd name="connsiteX5" fmla="*/ 4303869 w 12191994"/>
              <a:gd name="connsiteY5" fmla="*/ 4159244 h 4159244"/>
              <a:gd name="connsiteX6" fmla="*/ 4393550 w 12191994"/>
              <a:gd name="connsiteY6" fmla="*/ 4151137 h 4159244"/>
              <a:gd name="connsiteX7" fmla="*/ 4199670 w 12191994"/>
              <a:gd name="connsiteY7" fmla="*/ 4117929 h 4159244"/>
              <a:gd name="connsiteX8" fmla="*/ 500184 w 12191994"/>
              <a:gd name="connsiteY8" fmla="*/ 3043554 h 4159244"/>
              <a:gd name="connsiteX9" fmla="*/ 0 w 12191994"/>
              <a:gd name="connsiteY9" fmla="*/ 2813437 h 4159244"/>
              <a:gd name="connsiteX10" fmla="*/ 0 w 12191994"/>
              <a:gd name="connsiteY10" fmla="*/ 0 h 41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4" h="4159244">
                <a:moveTo>
                  <a:pt x="0" y="0"/>
                </a:moveTo>
                <a:lnTo>
                  <a:pt x="12191994" y="0"/>
                </a:lnTo>
                <a:lnTo>
                  <a:pt x="12191994" y="2062010"/>
                </a:lnTo>
                <a:lnTo>
                  <a:pt x="12172138" y="2073270"/>
                </a:lnTo>
                <a:cubicBezTo>
                  <a:pt x="10126645" y="3159296"/>
                  <a:pt x="7398182" y="3912771"/>
                  <a:pt x="4335530" y="4157144"/>
                </a:cubicBezTo>
                <a:lnTo>
                  <a:pt x="4303869" y="4159244"/>
                </a:lnTo>
                <a:lnTo>
                  <a:pt x="4393550" y="4151137"/>
                </a:lnTo>
                <a:lnTo>
                  <a:pt x="4199670" y="4117929"/>
                </a:lnTo>
                <a:cubicBezTo>
                  <a:pt x="2842546" y="3866392"/>
                  <a:pt x="1594227" y="3500596"/>
                  <a:pt x="500184" y="3043554"/>
                </a:cubicBezTo>
                <a:lnTo>
                  <a:pt x="0" y="2813437"/>
                </a:lnTo>
                <a:lnTo>
                  <a:pt x="0" y="0"/>
                </a:lnTo>
                <a:close/>
              </a:path>
            </a:pathLst>
          </a:custGeom>
        </p:spPr>
        <p:txBody>
          <a:bodyPr wrap="square">
            <a:noAutofit/>
          </a:bodyPr>
          <a:lstStyle/>
          <a:p>
            <a:r>
              <a:rPr lang="ru-RU"/>
              <a:t>Вставка рисунка</a:t>
            </a:r>
            <a:endParaRPr lang="en-US"/>
          </a:p>
        </p:txBody>
      </p:sp>
      <p:sp>
        <p:nvSpPr>
          <p:cNvPr id="9" name="Freeform: Shape 8">
            <a:extLst>
              <a:ext uri="{FF2B5EF4-FFF2-40B4-BE49-F238E27FC236}">
                <a16:creationId xmlns:a16="http://schemas.microsoft.com/office/drawing/2014/main" id="{95A8ECF8-9EC0-4371-9073-B718C78D330B}"/>
              </a:ext>
            </a:extLst>
          </p:cNvPr>
          <p:cNvSpPr/>
          <p:nvPr userDrawn="1"/>
        </p:nvSpPr>
        <p:spPr>
          <a:xfrm>
            <a:off x="5987168" y="6021986"/>
            <a:ext cx="6204832" cy="836047"/>
          </a:xfrm>
          <a:custGeom>
            <a:avLst/>
            <a:gdLst>
              <a:gd name="connsiteX0" fmla="*/ 0 w 6204832"/>
              <a:gd name="connsiteY0" fmla="*/ 0 h 836047"/>
              <a:gd name="connsiteX1" fmla="*/ 304730 w 6204832"/>
              <a:gd name="connsiteY1" fmla="*/ 38149 h 836047"/>
              <a:gd name="connsiteX2" fmla="*/ 3397819 w 6204832"/>
              <a:gd name="connsiteY2" fmla="*/ 210757 h 836047"/>
              <a:gd name="connsiteX3" fmla="*/ 5889052 w 6204832"/>
              <a:gd name="connsiteY3" fmla="*/ 99488 h 836047"/>
              <a:gd name="connsiteX4" fmla="*/ 6204832 w 6204832"/>
              <a:gd name="connsiteY4" fmla="*/ 63660 h 836047"/>
              <a:gd name="connsiteX5" fmla="*/ 6204832 w 6204832"/>
              <a:gd name="connsiteY5" fmla="*/ 741992 h 836047"/>
              <a:gd name="connsiteX6" fmla="*/ 6204831 w 6204832"/>
              <a:gd name="connsiteY6" fmla="*/ 741992 h 836047"/>
              <a:gd name="connsiteX7" fmla="*/ 6204831 w 6204832"/>
              <a:gd name="connsiteY7" fmla="*/ 836047 h 836047"/>
              <a:gd name="connsiteX8" fmla="*/ 2954095 w 6204832"/>
              <a:gd name="connsiteY8" fmla="*/ 836047 h 836047"/>
              <a:gd name="connsiteX9" fmla="*/ 2930417 w 6204832"/>
              <a:gd name="connsiteY9" fmla="*/ 833175 h 836047"/>
              <a:gd name="connsiteX10" fmla="*/ 165022 w 6204832"/>
              <a:gd name="connsiteY10" fmla="*/ 73132 h 83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4832" h="836047">
                <a:moveTo>
                  <a:pt x="0" y="0"/>
                </a:moveTo>
                <a:lnTo>
                  <a:pt x="304730" y="38149"/>
                </a:lnTo>
                <a:cubicBezTo>
                  <a:pt x="1300024" y="151139"/>
                  <a:pt x="2335168" y="210757"/>
                  <a:pt x="3397819" y="210757"/>
                </a:cubicBezTo>
                <a:cubicBezTo>
                  <a:pt x="4247941" y="210757"/>
                  <a:pt x="5080458" y="172602"/>
                  <a:pt x="5889052" y="99488"/>
                </a:cubicBezTo>
                <a:lnTo>
                  <a:pt x="6204832" y="63660"/>
                </a:lnTo>
                <a:lnTo>
                  <a:pt x="6204832" y="741992"/>
                </a:lnTo>
                <a:lnTo>
                  <a:pt x="6204831" y="741992"/>
                </a:lnTo>
                <a:lnTo>
                  <a:pt x="6204831" y="836047"/>
                </a:lnTo>
                <a:lnTo>
                  <a:pt x="2954095" y="836047"/>
                </a:lnTo>
                <a:lnTo>
                  <a:pt x="2930417" y="833175"/>
                </a:lnTo>
                <a:cubicBezTo>
                  <a:pt x="1933531" y="687458"/>
                  <a:pt x="1000874" y="426847"/>
                  <a:pt x="165022" y="73132"/>
                </a:cubicBezTo>
                <a:close/>
              </a:path>
            </a:pathLst>
          </a:custGeom>
          <a:solidFill>
            <a:srgbClr val="2A3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90A6D83-D876-44E9-844F-067A0C9D2F58}"/>
              </a:ext>
            </a:extLst>
          </p:cNvPr>
          <p:cNvSpPr/>
          <p:nvPr userDrawn="1"/>
        </p:nvSpPr>
        <p:spPr>
          <a:xfrm>
            <a:off x="0" y="2240554"/>
            <a:ext cx="12192000" cy="3861530"/>
          </a:xfrm>
          <a:custGeom>
            <a:avLst/>
            <a:gdLst>
              <a:gd name="connsiteX0" fmla="*/ 4072878 w 4072878"/>
              <a:gd name="connsiteY0" fmla="*/ 0 h 2548371"/>
              <a:gd name="connsiteX1" fmla="*/ 4072878 w 4072878"/>
              <a:gd name="connsiteY1" fmla="*/ 2451296 h 2548371"/>
              <a:gd name="connsiteX2" fmla="*/ 3967388 w 4072878"/>
              <a:gd name="connsiteY2" fmla="*/ 2474940 h 2548371"/>
              <a:gd name="connsiteX3" fmla="*/ 3135163 w 4072878"/>
              <a:gd name="connsiteY3" fmla="*/ 2548371 h 2548371"/>
              <a:gd name="connsiteX4" fmla="*/ 144639 w 4072878"/>
              <a:gd name="connsiteY4" fmla="*/ 1474801 h 2548371"/>
              <a:gd name="connsiteX5" fmla="*/ 0 w 4072878"/>
              <a:gd name="connsiteY5" fmla="*/ 1349511 h 2548371"/>
              <a:gd name="connsiteX6" fmla="*/ 7645 w 4072878"/>
              <a:gd name="connsiteY6" fmla="*/ 1350876 h 2548371"/>
              <a:gd name="connsiteX7" fmla="*/ 723622 w 4072878"/>
              <a:gd name="connsiteY7" fmla="*/ 1405047 h 2548371"/>
              <a:gd name="connsiteX8" fmla="*/ 3884734 w 4072878"/>
              <a:gd name="connsiteY8" fmla="*/ 183710 h 254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2878" h="2548371">
                <a:moveTo>
                  <a:pt x="4072878" y="0"/>
                </a:moveTo>
                <a:lnTo>
                  <a:pt x="4072878" y="2451296"/>
                </a:lnTo>
                <a:lnTo>
                  <a:pt x="3967388" y="2474940"/>
                </a:lnTo>
                <a:cubicBezTo>
                  <a:pt x="3697268" y="2523191"/>
                  <a:pt x="3419156" y="2548371"/>
                  <a:pt x="3135163" y="2548371"/>
                </a:cubicBezTo>
                <a:cubicBezTo>
                  <a:pt x="1999192" y="2548371"/>
                  <a:pt x="957318" y="2145483"/>
                  <a:pt x="144639" y="1474801"/>
                </a:cubicBezTo>
                <a:lnTo>
                  <a:pt x="0" y="1349511"/>
                </a:lnTo>
                <a:lnTo>
                  <a:pt x="7645" y="1350876"/>
                </a:lnTo>
                <a:cubicBezTo>
                  <a:pt x="241098" y="1386547"/>
                  <a:pt x="480200" y="1405047"/>
                  <a:pt x="723622" y="1405047"/>
                </a:cubicBezTo>
                <a:cubicBezTo>
                  <a:pt x="1940736" y="1405047"/>
                  <a:pt x="3049826" y="942548"/>
                  <a:pt x="3884734" y="183710"/>
                </a:cubicBezTo>
                <a:close/>
              </a:path>
            </a:pathLst>
          </a:custGeom>
          <a:solidFill>
            <a:srgbClr val="D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BCC98-1580-4C28-8EDC-0F8AF5CA9843}"/>
              </a:ext>
            </a:extLst>
          </p:cNvPr>
          <p:cNvSpPr>
            <a:spLocks noGrp="1"/>
          </p:cNvSpPr>
          <p:nvPr>
            <p:ph type="ctrTitle"/>
          </p:nvPr>
        </p:nvSpPr>
        <p:spPr>
          <a:xfrm>
            <a:off x="3047997" y="2814638"/>
            <a:ext cx="9144000" cy="2387600"/>
          </a:xfrm>
        </p:spPr>
        <p:txBody>
          <a:bodyPr rIns="365760" anchor="b">
            <a:normAutofit/>
          </a:bodyPr>
          <a:lstStyle>
            <a:lvl1pPr algn="r">
              <a:defRPr sz="4800" b="1" cap="all" baseline="0">
                <a:solidFill>
                  <a:schemeClr val="bg1"/>
                </a:solidFill>
              </a:defRPr>
            </a:lvl1pPr>
          </a:lstStyle>
          <a:p>
            <a:r>
              <a:rPr lang="ru-RU"/>
              <a:t>Образец заголовка</a:t>
            </a:r>
            <a:endParaRPr lang="en-US"/>
          </a:p>
        </p:txBody>
      </p:sp>
      <p:sp>
        <p:nvSpPr>
          <p:cNvPr id="3" name="Subtitle 2">
            <a:extLst>
              <a:ext uri="{FF2B5EF4-FFF2-40B4-BE49-F238E27FC236}">
                <a16:creationId xmlns:a16="http://schemas.microsoft.com/office/drawing/2014/main" id="{0EE19115-C742-440E-8A08-171CBD18FEF3}"/>
              </a:ext>
            </a:extLst>
          </p:cNvPr>
          <p:cNvSpPr>
            <a:spLocks noGrp="1"/>
          </p:cNvSpPr>
          <p:nvPr>
            <p:ph type="subTitle" idx="1"/>
          </p:nvPr>
        </p:nvSpPr>
        <p:spPr>
          <a:xfrm>
            <a:off x="3047997" y="5202238"/>
            <a:ext cx="9144000" cy="899846"/>
          </a:xfrm>
        </p:spPr>
        <p:txBody>
          <a:bodyPr rIns="365760"/>
          <a:lstStyle>
            <a:lvl1pPr marL="0" indent="0" algn="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a:extLst>
              <a:ext uri="{FF2B5EF4-FFF2-40B4-BE49-F238E27FC236}">
                <a16:creationId xmlns:a16="http://schemas.microsoft.com/office/drawing/2014/main" id="{B0EC0A06-6586-46C1-B5BF-0E56DC48AFFE}"/>
              </a:ext>
            </a:extLst>
          </p:cNvPr>
          <p:cNvSpPr>
            <a:spLocks noGrp="1"/>
          </p:cNvSpPr>
          <p:nvPr>
            <p:ph type="dt" sz="half" idx="10"/>
          </p:nvPr>
        </p:nvSpPr>
        <p:spPr/>
        <p:txBody>
          <a:bodyPr/>
          <a:lstStyle>
            <a:lvl1pPr>
              <a:defRPr>
                <a:solidFill>
                  <a:srgbClr val="6CBCD1"/>
                </a:solidFill>
              </a:defRPr>
            </a:lvl1pPr>
          </a:lstStyle>
          <a:p>
            <a:fld id="{18D9E8F6-4D81-4B3A-BC45-BBA4A1C9BD0F}" type="datetimeFigureOut">
              <a:rPr lang="en-US" smtClean="0"/>
              <a:pPr/>
              <a:t>5/16/2022</a:t>
            </a:fld>
            <a:endParaRPr lang="en-US"/>
          </a:p>
        </p:txBody>
      </p:sp>
      <p:sp>
        <p:nvSpPr>
          <p:cNvPr id="5" name="Footer Placeholder 4">
            <a:extLst>
              <a:ext uri="{FF2B5EF4-FFF2-40B4-BE49-F238E27FC236}">
                <a16:creationId xmlns:a16="http://schemas.microsoft.com/office/drawing/2014/main" id="{336BDF8E-04ED-4796-A02C-D6887C621C9F}"/>
              </a:ext>
            </a:extLst>
          </p:cNvPr>
          <p:cNvSpPr>
            <a:spLocks noGrp="1"/>
          </p:cNvSpPr>
          <p:nvPr>
            <p:ph type="ftr" sz="quarter" idx="11"/>
          </p:nvPr>
        </p:nvSpPr>
        <p:spPr/>
        <p:txBody>
          <a:bodyPr/>
          <a:lstStyle>
            <a:lvl1pPr>
              <a:defRPr>
                <a:solidFill>
                  <a:srgbClr val="6CBCD1"/>
                </a:solidFill>
              </a:defRPr>
            </a:lvl1pPr>
          </a:lstStyle>
          <a:p>
            <a:endParaRPr lang="en-US"/>
          </a:p>
        </p:txBody>
      </p:sp>
      <p:sp>
        <p:nvSpPr>
          <p:cNvPr id="6" name="Slide Number Placeholder 5">
            <a:extLst>
              <a:ext uri="{FF2B5EF4-FFF2-40B4-BE49-F238E27FC236}">
                <a16:creationId xmlns:a16="http://schemas.microsoft.com/office/drawing/2014/main" id="{14707708-0653-4BFE-BDCB-7EDB4C08A37C}"/>
              </a:ext>
            </a:extLst>
          </p:cNvPr>
          <p:cNvSpPr>
            <a:spLocks noGrp="1"/>
          </p:cNvSpPr>
          <p:nvPr>
            <p:ph type="sldNum" sz="quarter" idx="12"/>
          </p:nvPr>
        </p:nvSpPr>
        <p:spPr/>
        <p:txBody>
          <a:bodyPr/>
          <a:lstStyle>
            <a:lvl1pPr>
              <a:defRPr>
                <a:solidFill>
                  <a:schemeClr val="bg1"/>
                </a:solidFill>
              </a:defRPr>
            </a:lvl1pPr>
          </a:lstStyle>
          <a:p>
            <a:fld id="{E505F7C3-4860-4DB0-A451-57EE24F2F70B}" type="slidenum">
              <a:rPr lang="en-US" smtClean="0"/>
              <a:pPr/>
              <a:t>‹#›</a:t>
            </a:fld>
            <a:endParaRPr lang="en-US"/>
          </a:p>
        </p:txBody>
      </p:sp>
    </p:spTree>
    <p:extLst>
      <p:ext uri="{BB962C8B-B14F-4D97-AF65-F5344CB8AC3E}">
        <p14:creationId xmlns:p14="http://schemas.microsoft.com/office/powerpoint/2010/main" val="246697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74A6-9ACF-48E9-94B2-A31C5D9D2D0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a:extLst>
              <a:ext uri="{FF2B5EF4-FFF2-40B4-BE49-F238E27FC236}">
                <a16:creationId xmlns:a16="http://schemas.microsoft.com/office/drawing/2014/main" id="{E19C8485-679C-4CBF-96E0-7B94ACE0FD65}"/>
              </a:ext>
            </a:extLst>
          </p:cNvPr>
          <p:cNvSpPr>
            <a:spLocks noGrp="1"/>
          </p:cNvSpPr>
          <p:nvPr>
            <p:ph idx="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a:extLst>
              <a:ext uri="{FF2B5EF4-FFF2-40B4-BE49-F238E27FC236}">
                <a16:creationId xmlns:a16="http://schemas.microsoft.com/office/drawing/2014/main" id="{9C9C0E27-1D0F-4482-BEB4-7B35D1308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E46A8B8C-412F-4976-86BF-302698208513}"/>
              </a:ext>
            </a:extLst>
          </p:cNvPr>
          <p:cNvSpPr>
            <a:spLocks noGrp="1"/>
          </p:cNvSpPr>
          <p:nvPr>
            <p:ph type="dt" sz="half" idx="10"/>
          </p:nvPr>
        </p:nvSpPr>
        <p:spPr/>
        <p:txBody>
          <a:bodyPr/>
          <a:lstStyle/>
          <a:p>
            <a:fld id="{18D9E8F6-4D81-4B3A-BC45-BBA4A1C9BD0F}" type="datetimeFigureOut">
              <a:rPr lang="en-US" smtClean="0"/>
              <a:t>5/16/2022</a:t>
            </a:fld>
            <a:endParaRPr lang="en-US"/>
          </a:p>
        </p:txBody>
      </p:sp>
      <p:sp>
        <p:nvSpPr>
          <p:cNvPr id="6" name="Footer Placeholder 5">
            <a:extLst>
              <a:ext uri="{FF2B5EF4-FFF2-40B4-BE49-F238E27FC236}">
                <a16:creationId xmlns:a16="http://schemas.microsoft.com/office/drawing/2014/main" id="{08285394-D95D-4871-B12A-BAB69CEA1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958251-DB04-4CC3-8D3F-72EFC2D5F121}"/>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267819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DA641-9EB4-47B3-96C0-8C6296E9637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a:extLst>
              <a:ext uri="{FF2B5EF4-FFF2-40B4-BE49-F238E27FC236}">
                <a16:creationId xmlns:a16="http://schemas.microsoft.com/office/drawing/2014/main" id="{D2135125-47C4-4402-8ECD-A77221001DEF}"/>
              </a:ext>
            </a:extLst>
          </p:cNvPr>
          <p:cNvSpPr>
            <a:spLocks noGrp="1"/>
          </p:cNvSpPr>
          <p:nvPr>
            <p:ph type="pic" idx="1"/>
          </p:nvPr>
        </p:nvSpPr>
        <p:spPr>
          <a:xfrm>
            <a:off x="5183188" y="9874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a:extLst>
              <a:ext uri="{FF2B5EF4-FFF2-40B4-BE49-F238E27FC236}">
                <a16:creationId xmlns:a16="http://schemas.microsoft.com/office/drawing/2014/main" id="{BFB04F91-84C2-4779-B493-9A846A0B9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B08BC727-52D8-44D1-9315-E16DC5F804F8}"/>
              </a:ext>
            </a:extLst>
          </p:cNvPr>
          <p:cNvSpPr>
            <a:spLocks noGrp="1"/>
          </p:cNvSpPr>
          <p:nvPr>
            <p:ph type="dt" sz="half" idx="10"/>
          </p:nvPr>
        </p:nvSpPr>
        <p:spPr/>
        <p:txBody>
          <a:bodyPr/>
          <a:lstStyle/>
          <a:p>
            <a:fld id="{18D9E8F6-4D81-4B3A-BC45-BBA4A1C9BD0F}" type="datetimeFigureOut">
              <a:rPr lang="en-US" smtClean="0"/>
              <a:t>5/16/2022</a:t>
            </a:fld>
            <a:endParaRPr lang="en-US"/>
          </a:p>
        </p:txBody>
      </p:sp>
      <p:sp>
        <p:nvSpPr>
          <p:cNvPr id="6" name="Footer Placeholder 5">
            <a:extLst>
              <a:ext uri="{FF2B5EF4-FFF2-40B4-BE49-F238E27FC236}">
                <a16:creationId xmlns:a16="http://schemas.microsoft.com/office/drawing/2014/main" id="{87C021E5-8C17-46A9-941A-D3D45533A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FAE64-06A5-4DE1-81C2-B4718D5572B1}"/>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1301897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7C73-0918-49E5-B934-2FDB3935F4A8}"/>
              </a:ext>
            </a:extLst>
          </p:cNvPr>
          <p:cNvSpPr>
            <a:spLocks noGrp="1"/>
          </p:cNvSpPr>
          <p:nvPr>
            <p:ph type="title"/>
          </p:nvPr>
        </p:nvSpPr>
        <p:spPr/>
        <p:txBody>
          <a:bodyPr/>
          <a:lstStyle/>
          <a:p>
            <a:r>
              <a:rPr lang="ru-RU"/>
              <a:t>Образец заголовка</a:t>
            </a:r>
            <a:endParaRPr lang="en-US"/>
          </a:p>
        </p:txBody>
      </p:sp>
      <p:sp>
        <p:nvSpPr>
          <p:cNvPr id="3" name="Vertical Text Placeholder 2">
            <a:extLst>
              <a:ext uri="{FF2B5EF4-FFF2-40B4-BE49-F238E27FC236}">
                <a16:creationId xmlns:a16="http://schemas.microsoft.com/office/drawing/2014/main" id="{541601DD-4B31-4C85-8BF4-8E25AA335C2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AEF922BC-0AD6-44A3-B05F-C1991EE0A086}"/>
              </a:ext>
            </a:extLst>
          </p:cNvPr>
          <p:cNvSpPr>
            <a:spLocks noGrp="1"/>
          </p:cNvSpPr>
          <p:nvPr>
            <p:ph type="dt" sz="half" idx="10"/>
          </p:nvPr>
        </p:nvSpPr>
        <p:spPr/>
        <p:txBody>
          <a:bodyPr/>
          <a:lstStyle/>
          <a:p>
            <a:fld id="{18D9E8F6-4D81-4B3A-BC45-BBA4A1C9BD0F}" type="datetimeFigureOut">
              <a:rPr lang="en-US" smtClean="0"/>
              <a:t>5/16/2022</a:t>
            </a:fld>
            <a:endParaRPr lang="en-US"/>
          </a:p>
        </p:txBody>
      </p:sp>
      <p:sp>
        <p:nvSpPr>
          <p:cNvPr id="5" name="Footer Placeholder 4">
            <a:extLst>
              <a:ext uri="{FF2B5EF4-FFF2-40B4-BE49-F238E27FC236}">
                <a16:creationId xmlns:a16="http://schemas.microsoft.com/office/drawing/2014/main" id="{2B2A789E-B678-4E09-BDB1-7B16B525AB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71187-E69A-4C50-93EC-72399E5367E4}"/>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83930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816490-53E5-4B7C-B69A-D1843F52418A}"/>
              </a:ext>
            </a:extLst>
          </p:cNvPr>
          <p:cNvSpPr>
            <a:spLocks noGrp="1"/>
          </p:cNvSpPr>
          <p:nvPr>
            <p:ph type="title" orient="vert"/>
          </p:nvPr>
        </p:nvSpPr>
        <p:spPr>
          <a:xfrm>
            <a:off x="8724902" y="365125"/>
            <a:ext cx="2628900" cy="5811838"/>
          </a:xfrm>
        </p:spPr>
        <p:txBody>
          <a:bodyPr vert="eaVert"/>
          <a:lstStyle/>
          <a:p>
            <a:r>
              <a:rPr lang="ru-RU"/>
              <a:t>Образец заголовка</a:t>
            </a:r>
            <a:endParaRPr lang="en-US"/>
          </a:p>
        </p:txBody>
      </p:sp>
      <p:sp>
        <p:nvSpPr>
          <p:cNvPr id="3" name="Vertical Text Placeholder 2">
            <a:extLst>
              <a:ext uri="{FF2B5EF4-FFF2-40B4-BE49-F238E27FC236}">
                <a16:creationId xmlns:a16="http://schemas.microsoft.com/office/drawing/2014/main" id="{E164891A-25FC-4192-AC93-F8C596742CAA}"/>
              </a:ext>
            </a:extLst>
          </p:cNvPr>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1F515203-0495-4DDC-A983-D66926B49854}"/>
              </a:ext>
            </a:extLst>
          </p:cNvPr>
          <p:cNvSpPr>
            <a:spLocks noGrp="1"/>
          </p:cNvSpPr>
          <p:nvPr>
            <p:ph type="dt" sz="half" idx="10"/>
          </p:nvPr>
        </p:nvSpPr>
        <p:spPr/>
        <p:txBody>
          <a:bodyPr/>
          <a:lstStyle/>
          <a:p>
            <a:fld id="{18D9E8F6-4D81-4B3A-BC45-BBA4A1C9BD0F}" type="datetimeFigureOut">
              <a:rPr lang="en-US" smtClean="0"/>
              <a:t>5/16/2022</a:t>
            </a:fld>
            <a:endParaRPr lang="en-US"/>
          </a:p>
        </p:txBody>
      </p:sp>
      <p:sp>
        <p:nvSpPr>
          <p:cNvPr id="5" name="Footer Placeholder 4">
            <a:extLst>
              <a:ext uri="{FF2B5EF4-FFF2-40B4-BE49-F238E27FC236}">
                <a16:creationId xmlns:a16="http://schemas.microsoft.com/office/drawing/2014/main" id="{3A300432-3913-4AEC-96D5-1119D47A7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8639B-5ED7-488C-9414-EABF4BC85B35}"/>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3319904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569E95-B38D-4E1B-A5A2-B1FC28294D8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47658F-DEC4-4058-83E0-CA83E278C3E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E7902FE-FEB4-403C-9CF9-CE3FA2400F2D}"/>
              </a:ext>
            </a:extLst>
          </p:cNvPr>
          <p:cNvSpPr>
            <a:spLocks noGrp="1"/>
          </p:cNvSpPr>
          <p:nvPr>
            <p:ph type="dt" sz="half" idx="10"/>
          </p:nvPr>
        </p:nvSpPr>
        <p:spPr/>
        <p:txBody>
          <a:bodyPr/>
          <a:lstStyle/>
          <a:p>
            <a:fld id="{933911F6-AA52-44F5-965B-C99C566DF0F0}" type="datetimeFigureOut">
              <a:rPr lang="ru-RU" smtClean="0"/>
              <a:t>16.05.2022</a:t>
            </a:fld>
            <a:endParaRPr lang="ru-RU"/>
          </a:p>
        </p:txBody>
      </p:sp>
      <p:sp>
        <p:nvSpPr>
          <p:cNvPr id="5" name="Нижний колонтитул 4">
            <a:extLst>
              <a:ext uri="{FF2B5EF4-FFF2-40B4-BE49-F238E27FC236}">
                <a16:creationId xmlns:a16="http://schemas.microsoft.com/office/drawing/2014/main" id="{1F5638FF-1593-47A9-9183-A103B703451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5162BF8-08C5-4308-842A-29E2B8985BBE}"/>
              </a:ext>
            </a:extLst>
          </p:cNvPr>
          <p:cNvSpPr>
            <a:spLocks noGrp="1"/>
          </p:cNvSpPr>
          <p:nvPr>
            <p:ph type="sldNum" sz="quarter" idx="12"/>
          </p:nvPr>
        </p:nvSpPr>
        <p:spPr/>
        <p:txBody>
          <a:bodyPr/>
          <a:lstStyle/>
          <a:p>
            <a:fld id="{A1B41C1B-C8C7-47DB-A9A1-A1D28A9407A6}" type="slidenum">
              <a:rPr lang="ru-RU" smtClean="0"/>
              <a:t>‹#›</a:t>
            </a:fld>
            <a:endParaRPr lang="ru-RU"/>
          </a:p>
        </p:txBody>
      </p:sp>
    </p:spTree>
    <p:extLst>
      <p:ext uri="{BB962C8B-B14F-4D97-AF65-F5344CB8AC3E}">
        <p14:creationId xmlns:p14="http://schemas.microsoft.com/office/powerpoint/2010/main" val="236779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esigned by PresentationGo">
    <p:spTree>
      <p:nvGrpSpPr>
        <p:cNvPr id="1" name=""/>
        <p:cNvGrpSpPr/>
        <p:nvPr/>
      </p:nvGrpSpPr>
      <p:grpSpPr>
        <a:xfrm>
          <a:off x="0" y="0"/>
          <a:ext cx="0" cy="0"/>
          <a:chOff x="0" y="0"/>
          <a:chExt cx="0" cy="0"/>
        </a:xfrm>
      </p:grpSpPr>
      <p:sp>
        <p:nvSpPr>
          <p:cNvPr id="5" name="Rectangle 4"/>
          <p:cNvSpPr/>
          <p:nvPr userDrawn="1"/>
        </p:nvSpPr>
        <p:spPr>
          <a:xfrm>
            <a:off x="0" y="3152958"/>
            <a:ext cx="12192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800" b="0" i="0" u="none" strike="noStrike" kern="1200" cap="none" spc="0" normalizeH="0" baseline="0" noProof="0" dirty="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731933" y="3071723"/>
            <a:ext cx="6728177"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4271250" y="6121399"/>
            <a:ext cx="3649589" cy="369332"/>
          </a:xfrm>
          <a:prstGeom prst="rect">
            <a:avLst/>
          </a:prstGeom>
          <a:noFill/>
        </p:spPr>
        <p:txBody>
          <a:bodyPr wrap="none" rtlCol="0" anchor="ctr">
            <a:spAutoFit/>
          </a:bodyPr>
          <a:lstStyle/>
          <a:p>
            <a:pPr algn="ctr"/>
            <a:r>
              <a:rPr lang="en-US" sz="1800" dirty="0">
                <a:solidFill>
                  <a:srgbClr val="A5CD00"/>
                </a:solidFill>
              </a:rPr>
              <a:t>T</a:t>
            </a:r>
            <a:r>
              <a:rPr lang="en-US" sz="1800" baseline="0" dirty="0">
                <a:solidFill>
                  <a:srgbClr val="A5CD00"/>
                </a:solidFill>
              </a:rPr>
              <a:t>he free </a:t>
            </a:r>
            <a:r>
              <a:rPr lang="en-US" sz="1800" baseline="0">
                <a:solidFill>
                  <a:srgbClr val="A5CD00"/>
                </a:solidFill>
              </a:rPr>
              <a:t>PowerPoint template library</a:t>
            </a:r>
            <a:endParaRPr lang="en-US" sz="1800" dirty="0">
              <a:solidFill>
                <a:srgbClr val="A5CD00"/>
              </a:solidFill>
            </a:endParaRPr>
          </a:p>
        </p:txBody>
      </p:sp>
      <p:grpSp>
        <p:nvGrpSpPr>
          <p:cNvPr id="8" name="Group 7"/>
          <p:cNvGrpSpPr/>
          <p:nvPr userDrawn="1"/>
        </p:nvGrpSpPr>
        <p:grpSpPr>
          <a:xfrm>
            <a:off x="4983951" y="2633133"/>
            <a:ext cx="2224135" cy="369332"/>
            <a:chOff x="3459921" y="2633133"/>
            <a:chExt cx="2224137" cy="369332"/>
          </a:xfrm>
        </p:grpSpPr>
        <p:sp>
          <p:nvSpPr>
            <p:cNvPr id="9" name="TextBox 8"/>
            <p:cNvSpPr txBox="1"/>
            <p:nvPr userDrawn="1"/>
          </p:nvSpPr>
          <p:spPr>
            <a:xfrm>
              <a:off x="3459921" y="2633133"/>
              <a:ext cx="2224137"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10"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12041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825950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843408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4150942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50586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7E7E4-22B8-4563-90A9-82C2F2EE3D9B}"/>
              </a:ext>
            </a:extLst>
          </p:cNvPr>
          <p:cNvSpPr>
            <a:spLocks noGrp="1"/>
          </p:cNvSpPr>
          <p:nvPr>
            <p:ph idx="1"/>
          </p:nvPr>
        </p:nvSpPr>
        <p:spPr>
          <a:xfrm>
            <a:off x="838200" y="2206487"/>
            <a:ext cx="10515600" cy="3970476"/>
          </a:xfrm>
        </p:spPr>
        <p:txBody>
          <a:bodyPr>
            <a:normAutofit/>
          </a:bodyPr>
          <a:lstStyle>
            <a:lvl1pPr>
              <a:defRPr sz="3600"/>
            </a:lvl1pPr>
            <a:lvl2pPr>
              <a:defRPr sz="3200"/>
            </a:lvl2pPr>
            <a:lvl3pPr>
              <a:defRPr sz="2800"/>
            </a:lvl3pPr>
            <a:lvl4pPr>
              <a:defRPr sz="2400"/>
            </a:lvl4pPr>
            <a:lvl5pPr>
              <a:defRPr sz="2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00D3D668-2187-49D6-94E7-BD02742AF39F}"/>
              </a:ext>
            </a:extLst>
          </p:cNvPr>
          <p:cNvSpPr>
            <a:spLocks noGrp="1"/>
          </p:cNvSpPr>
          <p:nvPr>
            <p:ph type="dt" sz="half" idx="10"/>
          </p:nvPr>
        </p:nvSpPr>
        <p:spPr/>
        <p:txBody>
          <a:bodyPr/>
          <a:lstStyle>
            <a:lvl1pPr>
              <a:defRPr>
                <a:solidFill>
                  <a:srgbClr val="2A3A45"/>
                </a:solidFill>
              </a:defRPr>
            </a:lvl1pPr>
          </a:lstStyle>
          <a:p>
            <a:fld id="{18D9E8F6-4D81-4B3A-BC45-BBA4A1C9BD0F}" type="datetimeFigureOut">
              <a:rPr lang="en-US" smtClean="0"/>
              <a:pPr/>
              <a:t>5/16/2022</a:t>
            </a:fld>
            <a:endParaRPr lang="en-US"/>
          </a:p>
        </p:txBody>
      </p:sp>
      <p:sp>
        <p:nvSpPr>
          <p:cNvPr id="5" name="Footer Placeholder 4">
            <a:extLst>
              <a:ext uri="{FF2B5EF4-FFF2-40B4-BE49-F238E27FC236}">
                <a16:creationId xmlns:a16="http://schemas.microsoft.com/office/drawing/2014/main" id="{1CCF5D45-ED52-47C3-9243-A1D3EB520698}"/>
              </a:ext>
            </a:extLst>
          </p:cNvPr>
          <p:cNvSpPr>
            <a:spLocks noGrp="1"/>
          </p:cNvSpPr>
          <p:nvPr>
            <p:ph type="ftr" sz="quarter" idx="11"/>
          </p:nvPr>
        </p:nvSpPr>
        <p:spPr/>
        <p:txBody>
          <a:bodyPr/>
          <a:lstStyle>
            <a:lvl1pPr>
              <a:defRPr>
                <a:solidFill>
                  <a:srgbClr val="2A3A45"/>
                </a:solidFill>
              </a:defRPr>
            </a:lvl1pPr>
          </a:lstStyle>
          <a:p>
            <a:endParaRPr lang="en-US"/>
          </a:p>
        </p:txBody>
      </p:sp>
      <p:sp>
        <p:nvSpPr>
          <p:cNvPr id="6" name="Slide Number Placeholder 5">
            <a:extLst>
              <a:ext uri="{FF2B5EF4-FFF2-40B4-BE49-F238E27FC236}">
                <a16:creationId xmlns:a16="http://schemas.microsoft.com/office/drawing/2014/main" id="{958AC4EA-A078-49A4-87BA-F66FC7D15151}"/>
              </a:ext>
            </a:extLst>
          </p:cNvPr>
          <p:cNvSpPr>
            <a:spLocks noGrp="1"/>
          </p:cNvSpPr>
          <p:nvPr>
            <p:ph type="sldNum" sz="quarter" idx="12"/>
          </p:nvPr>
        </p:nvSpPr>
        <p:spPr/>
        <p:txBody>
          <a:bodyPr/>
          <a:lstStyle>
            <a:lvl1pPr>
              <a:defRPr>
                <a:solidFill>
                  <a:srgbClr val="2A3A45"/>
                </a:solidFill>
              </a:defRPr>
            </a:lvl1pPr>
          </a:lstStyle>
          <a:p>
            <a:fld id="{E505F7C3-4860-4DB0-A451-57EE24F2F70B}" type="slidenum">
              <a:rPr lang="en-US" smtClean="0"/>
              <a:pPr/>
              <a:t>‹#›</a:t>
            </a:fld>
            <a:endParaRPr lang="en-US"/>
          </a:p>
        </p:txBody>
      </p:sp>
      <p:sp>
        <p:nvSpPr>
          <p:cNvPr id="14" name="Freeform: Shape 13">
            <a:extLst>
              <a:ext uri="{FF2B5EF4-FFF2-40B4-BE49-F238E27FC236}">
                <a16:creationId xmlns:a16="http://schemas.microsoft.com/office/drawing/2014/main" id="{6CA7D016-7F3E-42AE-8E88-2831840D063A}"/>
              </a:ext>
            </a:extLst>
          </p:cNvPr>
          <p:cNvSpPr/>
          <p:nvPr userDrawn="1"/>
        </p:nvSpPr>
        <p:spPr>
          <a:xfrm>
            <a:off x="45125" y="-241"/>
            <a:ext cx="12146875" cy="1796838"/>
          </a:xfrm>
          <a:custGeom>
            <a:avLst/>
            <a:gdLst>
              <a:gd name="connsiteX0" fmla="*/ 0 w 12146874"/>
              <a:gd name="connsiteY0" fmla="*/ 0 h 1796838"/>
              <a:gd name="connsiteX1" fmla="*/ 12146874 w 12146874"/>
              <a:gd name="connsiteY1" fmla="*/ 0 h 1796838"/>
              <a:gd name="connsiteX2" fmla="*/ 12146874 w 12146874"/>
              <a:gd name="connsiteY2" fmla="*/ 1649741 h 1796838"/>
              <a:gd name="connsiteX3" fmla="*/ 11831094 w 12146874"/>
              <a:gd name="connsiteY3" fmla="*/ 1685569 h 1796838"/>
              <a:gd name="connsiteX4" fmla="*/ 9339861 w 12146874"/>
              <a:gd name="connsiteY4" fmla="*/ 1796838 h 1796838"/>
              <a:gd name="connsiteX5" fmla="*/ 387845 w 12146874"/>
              <a:gd name="connsiteY5" fmla="*/ 170064 h 179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6874" h="1796838">
                <a:moveTo>
                  <a:pt x="0" y="0"/>
                </a:moveTo>
                <a:lnTo>
                  <a:pt x="12146874" y="0"/>
                </a:lnTo>
                <a:lnTo>
                  <a:pt x="12146874" y="1649741"/>
                </a:lnTo>
                <a:lnTo>
                  <a:pt x="11831094" y="1685569"/>
                </a:lnTo>
                <a:cubicBezTo>
                  <a:pt x="11022500" y="1758683"/>
                  <a:pt x="10189983" y="1796838"/>
                  <a:pt x="9339861" y="1796838"/>
                </a:cubicBezTo>
                <a:cubicBezTo>
                  <a:pt x="5939378" y="1796838"/>
                  <a:pt x="2820568" y="1186345"/>
                  <a:pt x="387845" y="170064"/>
                </a:cubicBezTo>
                <a:close/>
              </a:path>
            </a:pathLst>
          </a:custGeom>
          <a:solidFill>
            <a:srgbClr val="D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D38FA49-F54C-46BB-8304-6FA01A5FB09B}"/>
              </a:ext>
            </a:extLst>
          </p:cNvPr>
          <p:cNvSpPr/>
          <p:nvPr userDrawn="1"/>
        </p:nvSpPr>
        <p:spPr>
          <a:xfrm>
            <a:off x="4" y="60425"/>
            <a:ext cx="4395933"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6CB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3A9CD-3B45-484B-BD1B-18EDBCB5864C}"/>
              </a:ext>
            </a:extLst>
          </p:cNvPr>
          <p:cNvSpPr>
            <a:spLocks noGrp="1"/>
          </p:cNvSpPr>
          <p:nvPr>
            <p:ph type="title"/>
          </p:nvPr>
        </p:nvSpPr>
        <p:spPr>
          <a:xfrm>
            <a:off x="838200" y="15990"/>
            <a:ext cx="11353800" cy="1325563"/>
          </a:xfrm>
        </p:spPr>
        <p:txBody>
          <a:bodyPr rIns="365760" anchor="ctr"/>
          <a:lstStyle>
            <a:lvl1pPr algn="r">
              <a:defRPr b="1">
                <a:solidFill>
                  <a:schemeClr val="bg1"/>
                </a:solidFill>
              </a:defRPr>
            </a:lvl1pPr>
          </a:lstStyle>
          <a:p>
            <a:r>
              <a:rPr lang="ru-RU"/>
              <a:t>Образец заголовка</a:t>
            </a:r>
            <a:endParaRPr lang="en-US"/>
          </a:p>
        </p:txBody>
      </p:sp>
      <p:sp>
        <p:nvSpPr>
          <p:cNvPr id="15" name="Subtitle 2">
            <a:extLst>
              <a:ext uri="{FF2B5EF4-FFF2-40B4-BE49-F238E27FC236}">
                <a16:creationId xmlns:a16="http://schemas.microsoft.com/office/drawing/2014/main" id="{60333142-6414-40B5-BB7E-DF934194E3E4}"/>
              </a:ext>
            </a:extLst>
          </p:cNvPr>
          <p:cNvSpPr>
            <a:spLocks noGrp="1"/>
          </p:cNvSpPr>
          <p:nvPr>
            <p:ph type="subTitle" idx="13"/>
          </p:nvPr>
        </p:nvSpPr>
        <p:spPr>
          <a:xfrm>
            <a:off x="3047997" y="1018630"/>
            <a:ext cx="9144000" cy="714499"/>
          </a:xfrm>
        </p:spPr>
        <p:txBody>
          <a:bodyPr rIns="365760"/>
          <a:lstStyle>
            <a:lvl1pPr marL="0" indent="0" algn="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Tree>
    <p:extLst>
      <p:ext uri="{BB962C8B-B14F-4D97-AF65-F5344CB8AC3E}">
        <p14:creationId xmlns:p14="http://schemas.microsoft.com/office/powerpoint/2010/main" val="3901017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580982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12554553" y="2"/>
            <a:ext cx="1647523" cy="1816099"/>
            <a:chOff x="12554553" y="1"/>
            <a:chExt cx="1647523" cy="1816099"/>
          </a:xfrm>
          <a:solidFill>
            <a:schemeClr val="accent6"/>
          </a:solidFill>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grpFill/>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rgbClr val="FFE200">
                      <a:lumMod val="50000"/>
                    </a:srgbClr>
                  </a:solidFill>
                </a:rPr>
                <a:t>To insert your own icons*:</a:t>
              </a:r>
            </a:p>
            <a:p>
              <a:endParaRPr lang="en-US" sz="1400">
                <a:solidFill>
                  <a:srgbClr val="FFE200">
                    <a:lumMod val="50000"/>
                  </a:srgbClr>
                </a:solidFill>
              </a:endParaRPr>
            </a:p>
            <a:p>
              <a:r>
                <a:rPr lang="en-US" sz="1400" b="1">
                  <a:solidFill>
                    <a:srgbClr val="FFE200">
                      <a:lumMod val="50000"/>
                    </a:srgbClr>
                  </a:solidFill>
                </a:rPr>
                <a:t>Insert</a:t>
              </a:r>
              <a:r>
                <a:rPr lang="en-US" sz="1400">
                  <a:solidFill>
                    <a:srgbClr val="FFE200">
                      <a:lumMod val="50000"/>
                    </a:srgbClr>
                  </a:solidFill>
                </a:rPr>
                <a:t> &gt;&gt; </a:t>
              </a:r>
              <a:r>
                <a:rPr lang="en-US" sz="1400" b="1">
                  <a:solidFill>
                    <a:srgbClr val="FFE200">
                      <a:lumMod val="50000"/>
                    </a:srgbClr>
                  </a:solidFill>
                </a:rPr>
                <a:t>Icons</a:t>
              </a:r>
            </a:p>
            <a:p>
              <a:endParaRPr lang="en-US" sz="1400">
                <a:solidFill>
                  <a:srgbClr val="FFE200">
                    <a:lumMod val="50000"/>
                  </a:srgbClr>
                </a:solidFill>
              </a:endParaRPr>
            </a:p>
            <a:p>
              <a:r>
                <a:rPr lang="en-US" sz="1200" i="1">
                  <a:solidFill>
                    <a:srgbClr val="FFE200">
                      <a:lumMod val="50000"/>
                    </a:srgb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a:grpFill/>
          </p:spPr>
        </p:pic>
      </p:grpSp>
    </p:spTree>
    <p:extLst>
      <p:ext uri="{BB962C8B-B14F-4D97-AF65-F5344CB8AC3E}">
        <p14:creationId xmlns:p14="http://schemas.microsoft.com/office/powerpoint/2010/main" val="3860637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12554553" y="2"/>
            <a:ext cx="1647523" cy="1816099"/>
            <a:chOff x="12554553" y="1"/>
            <a:chExt cx="1647523" cy="1816099"/>
          </a:xfrm>
          <a:solidFill>
            <a:schemeClr val="accent6"/>
          </a:solidFill>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grpFill/>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rgbClr val="FFE200">
                      <a:lumMod val="50000"/>
                    </a:srgbClr>
                  </a:solidFill>
                </a:rPr>
                <a:t>To insert your own icons*:</a:t>
              </a:r>
            </a:p>
            <a:p>
              <a:endParaRPr lang="en-US" sz="1400">
                <a:solidFill>
                  <a:srgbClr val="FFE200">
                    <a:lumMod val="50000"/>
                  </a:srgbClr>
                </a:solidFill>
              </a:endParaRPr>
            </a:p>
            <a:p>
              <a:r>
                <a:rPr lang="en-US" sz="1400" b="1">
                  <a:solidFill>
                    <a:srgbClr val="FFE200">
                      <a:lumMod val="50000"/>
                    </a:srgbClr>
                  </a:solidFill>
                </a:rPr>
                <a:t>Insert</a:t>
              </a:r>
              <a:r>
                <a:rPr lang="en-US" sz="1400">
                  <a:solidFill>
                    <a:srgbClr val="FFE200">
                      <a:lumMod val="50000"/>
                    </a:srgbClr>
                  </a:solidFill>
                </a:rPr>
                <a:t> &gt;&gt; </a:t>
              </a:r>
              <a:r>
                <a:rPr lang="en-US" sz="1400" b="1">
                  <a:solidFill>
                    <a:srgbClr val="FFE200">
                      <a:lumMod val="50000"/>
                    </a:srgbClr>
                  </a:solidFill>
                </a:rPr>
                <a:t>Icons</a:t>
              </a:r>
            </a:p>
            <a:p>
              <a:endParaRPr lang="en-US" sz="1400">
                <a:solidFill>
                  <a:srgbClr val="FFE200">
                    <a:lumMod val="50000"/>
                  </a:srgbClr>
                </a:solidFill>
              </a:endParaRPr>
            </a:p>
            <a:p>
              <a:r>
                <a:rPr lang="en-US" sz="1200" i="1">
                  <a:solidFill>
                    <a:srgbClr val="FFE200">
                      <a:lumMod val="50000"/>
                    </a:srgb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a:grpFill/>
          </p:spPr>
        </p:pic>
      </p:grpSp>
    </p:spTree>
    <p:extLst>
      <p:ext uri="{BB962C8B-B14F-4D97-AF65-F5344CB8AC3E}">
        <p14:creationId xmlns:p14="http://schemas.microsoft.com/office/powerpoint/2010/main" val="2560631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46023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915995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18581"/>
            <a:ext cx="5562600" cy="4037612"/>
          </a:xfrm>
        </p:spPr>
        <p:txBody>
          <a:bodyPr>
            <a:normAutofit/>
          </a:bodyPr>
          <a:lstStyle>
            <a:lvl1pPr>
              <a:defRPr sz="2200">
                <a:solidFill>
                  <a:schemeClr val="tx1"/>
                </a:solidFill>
              </a:defRPr>
            </a:lvl1pPr>
            <a:lvl2pPr>
              <a:defRPr sz="2200">
                <a:solidFill>
                  <a:schemeClr val="tx1"/>
                </a:solidFill>
              </a:defRPr>
            </a:lvl2pPr>
            <a:lvl3pPr>
              <a:defRPr sz="2200">
                <a:solidFill>
                  <a:schemeClr val="tx1"/>
                </a:solidFill>
              </a:defRPr>
            </a:lvl3pPr>
            <a:lvl4pPr>
              <a:defRPr sz="2200">
                <a:solidFill>
                  <a:schemeClr val="tx1"/>
                </a:solidFill>
              </a:defRPr>
            </a:lvl4pPr>
            <a:lvl5pPr>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8883EEDA-C3AC-4246-BDF7-1E0D64114E3D}"/>
              </a:ext>
            </a:extLst>
          </p:cNvPr>
          <p:cNvSpPr>
            <a:spLocks noGrp="1"/>
          </p:cNvSpPr>
          <p:nvPr>
            <p:ph type="title"/>
          </p:nvPr>
        </p:nvSpPr>
        <p:spPr>
          <a:xfrm>
            <a:off x="1051560" y="801807"/>
            <a:ext cx="10314940" cy="739056"/>
          </a:xfrm>
        </p:spPr>
        <p:txBody>
          <a:bodyPr anchor="b">
            <a:noAutofit/>
          </a:bodyPr>
          <a:lstStyle>
            <a:lvl1pPr>
              <a:defRPr sz="7200" b="1" cap="all" baseline="0">
                <a:solidFill>
                  <a:schemeClr val="tx1"/>
                </a:solidFill>
                <a:latin typeface="Helvetica" panose="020B0500000000000000" pitchFamily="34" charset="0"/>
              </a:defRPr>
            </a:lvl1pPr>
          </a:lstStyle>
          <a:p>
            <a:r>
              <a:rPr lang="en-US"/>
              <a:t>Click to edit Master title style</a:t>
            </a:r>
          </a:p>
        </p:txBody>
      </p:sp>
    </p:spTree>
    <p:extLst>
      <p:ext uri="{BB962C8B-B14F-4D97-AF65-F5344CB8AC3E}">
        <p14:creationId xmlns:p14="http://schemas.microsoft.com/office/powerpoint/2010/main" val="628899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137893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12554553" y="1"/>
            <a:ext cx="1647523" cy="1816099"/>
            <a:chOff x="12554553" y="1"/>
            <a:chExt cx="1647523" cy="1816099"/>
          </a:xfrm>
          <a:solidFill>
            <a:schemeClr val="accent6"/>
          </a:solidFill>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grpFill/>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rgbClr val="FFE200">
                      <a:lumMod val="50000"/>
                    </a:srgbClr>
                  </a:solidFill>
                </a:rPr>
                <a:t>To insert your own icons*:</a:t>
              </a:r>
            </a:p>
            <a:p>
              <a:endParaRPr lang="en-US" sz="1400">
                <a:solidFill>
                  <a:srgbClr val="FFE200">
                    <a:lumMod val="50000"/>
                  </a:srgbClr>
                </a:solidFill>
              </a:endParaRPr>
            </a:p>
            <a:p>
              <a:r>
                <a:rPr lang="en-US" sz="1400" b="1">
                  <a:solidFill>
                    <a:srgbClr val="FFE200">
                      <a:lumMod val="50000"/>
                    </a:srgbClr>
                  </a:solidFill>
                </a:rPr>
                <a:t>Insert</a:t>
              </a:r>
              <a:r>
                <a:rPr lang="en-US" sz="1400">
                  <a:solidFill>
                    <a:srgbClr val="FFE200">
                      <a:lumMod val="50000"/>
                    </a:srgbClr>
                  </a:solidFill>
                </a:rPr>
                <a:t> &gt;&gt; </a:t>
              </a:r>
              <a:r>
                <a:rPr lang="en-US" sz="1400" b="1">
                  <a:solidFill>
                    <a:srgbClr val="FFE200">
                      <a:lumMod val="50000"/>
                    </a:srgbClr>
                  </a:solidFill>
                </a:rPr>
                <a:t>Icons</a:t>
              </a:r>
            </a:p>
            <a:p>
              <a:endParaRPr lang="en-US" sz="1400">
                <a:solidFill>
                  <a:srgbClr val="FFE200">
                    <a:lumMod val="50000"/>
                  </a:srgbClr>
                </a:solidFill>
              </a:endParaRPr>
            </a:p>
            <a:p>
              <a:r>
                <a:rPr lang="en-US" sz="1200" i="1">
                  <a:solidFill>
                    <a:srgbClr val="FFE200">
                      <a:lumMod val="50000"/>
                    </a:srgb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a:grpFill/>
          </p:spPr>
        </p:pic>
      </p:grpSp>
    </p:spTree>
    <p:extLst>
      <p:ext uri="{BB962C8B-B14F-4D97-AF65-F5344CB8AC3E}">
        <p14:creationId xmlns:p14="http://schemas.microsoft.com/office/powerpoint/2010/main" val="495628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960260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79645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7E7E4-22B8-4563-90A9-82C2F2EE3D9B}"/>
              </a:ext>
            </a:extLst>
          </p:cNvPr>
          <p:cNvSpPr>
            <a:spLocks noGrp="1"/>
          </p:cNvSpPr>
          <p:nvPr>
            <p:ph idx="1"/>
          </p:nvPr>
        </p:nvSpPr>
        <p:spPr>
          <a:xfrm>
            <a:off x="838200" y="2206487"/>
            <a:ext cx="10515600" cy="3970476"/>
          </a:xfrm>
        </p:spPr>
        <p:txBody>
          <a:bodyPr>
            <a:normAutofit/>
          </a:bodyPr>
          <a:lstStyle>
            <a:lvl1pPr>
              <a:defRPr sz="3600"/>
            </a:lvl1pPr>
            <a:lvl2pPr>
              <a:defRPr sz="3200"/>
            </a:lvl2pPr>
            <a:lvl3pPr>
              <a:defRPr sz="2800"/>
            </a:lvl3pPr>
            <a:lvl4pPr>
              <a:defRPr sz="2400"/>
            </a:lvl4pPr>
            <a:lvl5pPr>
              <a:defRPr sz="2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00D3D668-2187-49D6-94E7-BD02742AF39F}"/>
              </a:ext>
            </a:extLst>
          </p:cNvPr>
          <p:cNvSpPr>
            <a:spLocks noGrp="1"/>
          </p:cNvSpPr>
          <p:nvPr>
            <p:ph type="dt" sz="half" idx="10"/>
          </p:nvPr>
        </p:nvSpPr>
        <p:spPr/>
        <p:txBody>
          <a:bodyPr/>
          <a:lstStyle>
            <a:lvl1pPr>
              <a:defRPr>
                <a:solidFill>
                  <a:srgbClr val="6CBCD1"/>
                </a:solidFill>
              </a:defRPr>
            </a:lvl1pPr>
          </a:lstStyle>
          <a:p>
            <a:fld id="{18D9E8F6-4D81-4B3A-BC45-BBA4A1C9BD0F}" type="datetimeFigureOut">
              <a:rPr lang="en-US" smtClean="0"/>
              <a:pPr/>
              <a:t>5/16/2022</a:t>
            </a:fld>
            <a:endParaRPr lang="en-US"/>
          </a:p>
        </p:txBody>
      </p:sp>
      <p:sp>
        <p:nvSpPr>
          <p:cNvPr id="5" name="Footer Placeholder 4">
            <a:extLst>
              <a:ext uri="{FF2B5EF4-FFF2-40B4-BE49-F238E27FC236}">
                <a16:creationId xmlns:a16="http://schemas.microsoft.com/office/drawing/2014/main" id="{1CCF5D45-ED52-47C3-9243-A1D3EB520698}"/>
              </a:ext>
            </a:extLst>
          </p:cNvPr>
          <p:cNvSpPr>
            <a:spLocks noGrp="1"/>
          </p:cNvSpPr>
          <p:nvPr>
            <p:ph type="ftr" sz="quarter" idx="11"/>
          </p:nvPr>
        </p:nvSpPr>
        <p:spPr/>
        <p:txBody>
          <a:bodyPr/>
          <a:lstStyle>
            <a:lvl1pPr>
              <a:defRPr>
                <a:solidFill>
                  <a:srgbClr val="6CBCD1"/>
                </a:solidFill>
              </a:defRPr>
            </a:lvl1pPr>
          </a:lstStyle>
          <a:p>
            <a:endParaRPr lang="en-US"/>
          </a:p>
        </p:txBody>
      </p:sp>
      <p:sp>
        <p:nvSpPr>
          <p:cNvPr id="6" name="Slide Number Placeholder 5">
            <a:extLst>
              <a:ext uri="{FF2B5EF4-FFF2-40B4-BE49-F238E27FC236}">
                <a16:creationId xmlns:a16="http://schemas.microsoft.com/office/drawing/2014/main" id="{958AC4EA-A078-49A4-87BA-F66FC7D15151}"/>
              </a:ext>
            </a:extLst>
          </p:cNvPr>
          <p:cNvSpPr>
            <a:spLocks noGrp="1"/>
          </p:cNvSpPr>
          <p:nvPr>
            <p:ph type="sldNum" sz="quarter" idx="12"/>
          </p:nvPr>
        </p:nvSpPr>
        <p:spPr/>
        <p:txBody>
          <a:bodyPr/>
          <a:lstStyle>
            <a:lvl1pPr>
              <a:defRPr>
                <a:solidFill>
                  <a:srgbClr val="6CBCD1"/>
                </a:solidFill>
              </a:defRPr>
            </a:lvl1pPr>
          </a:lstStyle>
          <a:p>
            <a:fld id="{E505F7C3-4860-4DB0-A451-57EE24F2F70B}" type="slidenum">
              <a:rPr lang="en-US" smtClean="0"/>
              <a:pPr/>
              <a:t>‹#›</a:t>
            </a:fld>
            <a:endParaRPr lang="en-US"/>
          </a:p>
        </p:txBody>
      </p:sp>
      <p:sp>
        <p:nvSpPr>
          <p:cNvPr id="14" name="Freeform: Shape 13">
            <a:extLst>
              <a:ext uri="{FF2B5EF4-FFF2-40B4-BE49-F238E27FC236}">
                <a16:creationId xmlns:a16="http://schemas.microsoft.com/office/drawing/2014/main" id="{6CA7D016-7F3E-42AE-8E88-2831840D063A}"/>
              </a:ext>
            </a:extLst>
          </p:cNvPr>
          <p:cNvSpPr/>
          <p:nvPr userDrawn="1"/>
        </p:nvSpPr>
        <p:spPr>
          <a:xfrm>
            <a:off x="45125" y="-241"/>
            <a:ext cx="12146875" cy="1796838"/>
          </a:xfrm>
          <a:custGeom>
            <a:avLst/>
            <a:gdLst>
              <a:gd name="connsiteX0" fmla="*/ 0 w 12146874"/>
              <a:gd name="connsiteY0" fmla="*/ 0 h 1796838"/>
              <a:gd name="connsiteX1" fmla="*/ 12146874 w 12146874"/>
              <a:gd name="connsiteY1" fmla="*/ 0 h 1796838"/>
              <a:gd name="connsiteX2" fmla="*/ 12146874 w 12146874"/>
              <a:gd name="connsiteY2" fmla="*/ 1649741 h 1796838"/>
              <a:gd name="connsiteX3" fmla="*/ 11831094 w 12146874"/>
              <a:gd name="connsiteY3" fmla="*/ 1685569 h 1796838"/>
              <a:gd name="connsiteX4" fmla="*/ 9339861 w 12146874"/>
              <a:gd name="connsiteY4" fmla="*/ 1796838 h 1796838"/>
              <a:gd name="connsiteX5" fmla="*/ 387845 w 12146874"/>
              <a:gd name="connsiteY5" fmla="*/ 170064 h 179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6874" h="1796838">
                <a:moveTo>
                  <a:pt x="0" y="0"/>
                </a:moveTo>
                <a:lnTo>
                  <a:pt x="12146874" y="0"/>
                </a:lnTo>
                <a:lnTo>
                  <a:pt x="12146874" y="1649741"/>
                </a:lnTo>
                <a:lnTo>
                  <a:pt x="11831094" y="1685569"/>
                </a:lnTo>
                <a:cubicBezTo>
                  <a:pt x="11022500" y="1758683"/>
                  <a:pt x="10189983" y="1796838"/>
                  <a:pt x="9339861" y="1796838"/>
                </a:cubicBezTo>
                <a:cubicBezTo>
                  <a:pt x="5939378" y="1796838"/>
                  <a:pt x="2820568" y="1186345"/>
                  <a:pt x="387845" y="170064"/>
                </a:cubicBezTo>
                <a:close/>
              </a:path>
            </a:pathLst>
          </a:custGeom>
          <a:solidFill>
            <a:srgbClr val="D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D38FA49-F54C-46BB-8304-6FA01A5FB09B}"/>
              </a:ext>
            </a:extLst>
          </p:cNvPr>
          <p:cNvSpPr/>
          <p:nvPr userDrawn="1"/>
        </p:nvSpPr>
        <p:spPr>
          <a:xfrm>
            <a:off x="4" y="60425"/>
            <a:ext cx="4395933"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2A3A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 name="Title 1">
            <a:extLst>
              <a:ext uri="{FF2B5EF4-FFF2-40B4-BE49-F238E27FC236}">
                <a16:creationId xmlns:a16="http://schemas.microsoft.com/office/drawing/2014/main" id="{BC43A9CD-3B45-484B-BD1B-18EDBCB5864C}"/>
              </a:ext>
            </a:extLst>
          </p:cNvPr>
          <p:cNvSpPr>
            <a:spLocks noGrp="1"/>
          </p:cNvSpPr>
          <p:nvPr>
            <p:ph type="title"/>
          </p:nvPr>
        </p:nvSpPr>
        <p:spPr>
          <a:xfrm>
            <a:off x="838200" y="15990"/>
            <a:ext cx="11353800" cy="1325563"/>
          </a:xfrm>
        </p:spPr>
        <p:txBody>
          <a:bodyPr rIns="365760" anchor="ctr"/>
          <a:lstStyle>
            <a:lvl1pPr algn="r">
              <a:defRPr b="1">
                <a:solidFill>
                  <a:schemeClr val="bg1"/>
                </a:solidFill>
              </a:defRPr>
            </a:lvl1pPr>
          </a:lstStyle>
          <a:p>
            <a:r>
              <a:rPr lang="ru-RU"/>
              <a:t>Образец заголовка</a:t>
            </a:r>
            <a:endParaRPr lang="en-US"/>
          </a:p>
        </p:txBody>
      </p:sp>
      <p:sp>
        <p:nvSpPr>
          <p:cNvPr id="15" name="Subtitle 2">
            <a:extLst>
              <a:ext uri="{FF2B5EF4-FFF2-40B4-BE49-F238E27FC236}">
                <a16:creationId xmlns:a16="http://schemas.microsoft.com/office/drawing/2014/main" id="{60333142-6414-40B5-BB7E-DF934194E3E4}"/>
              </a:ext>
            </a:extLst>
          </p:cNvPr>
          <p:cNvSpPr>
            <a:spLocks noGrp="1"/>
          </p:cNvSpPr>
          <p:nvPr>
            <p:ph type="subTitle" idx="13"/>
          </p:nvPr>
        </p:nvSpPr>
        <p:spPr>
          <a:xfrm>
            <a:off x="3047997" y="1018630"/>
            <a:ext cx="9144000" cy="714499"/>
          </a:xfrm>
        </p:spPr>
        <p:txBody>
          <a:bodyPr rIns="365760"/>
          <a:lstStyle>
            <a:lvl1pPr marL="0" indent="0" algn="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Tree>
    <p:extLst>
      <p:ext uri="{BB962C8B-B14F-4D97-AF65-F5344CB8AC3E}">
        <p14:creationId xmlns:p14="http://schemas.microsoft.com/office/powerpoint/2010/main" val="3231162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931153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12554553" y="1"/>
            <a:ext cx="1647523" cy="1816099"/>
            <a:chOff x="12554553" y="1"/>
            <a:chExt cx="1647523" cy="1816099"/>
          </a:xfrm>
          <a:solidFill>
            <a:schemeClr val="accent6"/>
          </a:solidFill>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grpFill/>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rgbClr val="FFE200">
                      <a:lumMod val="50000"/>
                    </a:srgbClr>
                  </a:solidFill>
                </a:rPr>
                <a:t>To insert your own icons*:</a:t>
              </a:r>
            </a:p>
            <a:p>
              <a:endParaRPr lang="en-US" sz="1400">
                <a:solidFill>
                  <a:srgbClr val="FFE200">
                    <a:lumMod val="50000"/>
                  </a:srgbClr>
                </a:solidFill>
              </a:endParaRPr>
            </a:p>
            <a:p>
              <a:r>
                <a:rPr lang="en-US" sz="1400" b="1">
                  <a:solidFill>
                    <a:srgbClr val="FFE200">
                      <a:lumMod val="50000"/>
                    </a:srgbClr>
                  </a:solidFill>
                </a:rPr>
                <a:t>Insert</a:t>
              </a:r>
              <a:r>
                <a:rPr lang="en-US" sz="1400">
                  <a:solidFill>
                    <a:srgbClr val="FFE200">
                      <a:lumMod val="50000"/>
                    </a:srgbClr>
                  </a:solidFill>
                </a:rPr>
                <a:t> &gt;&gt; </a:t>
              </a:r>
              <a:r>
                <a:rPr lang="en-US" sz="1400" b="1">
                  <a:solidFill>
                    <a:srgbClr val="FFE200">
                      <a:lumMod val="50000"/>
                    </a:srgbClr>
                  </a:solidFill>
                </a:rPr>
                <a:t>Icons</a:t>
              </a:r>
            </a:p>
            <a:p>
              <a:endParaRPr lang="en-US" sz="1400">
                <a:solidFill>
                  <a:srgbClr val="FFE200">
                    <a:lumMod val="50000"/>
                  </a:srgbClr>
                </a:solidFill>
              </a:endParaRPr>
            </a:p>
            <a:p>
              <a:r>
                <a:rPr lang="en-US" sz="1200" i="1">
                  <a:solidFill>
                    <a:srgbClr val="FFE200">
                      <a:lumMod val="50000"/>
                    </a:srgb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a:grpFill/>
          </p:spPr>
        </p:pic>
      </p:grpSp>
    </p:spTree>
    <p:extLst>
      <p:ext uri="{BB962C8B-B14F-4D97-AF65-F5344CB8AC3E}">
        <p14:creationId xmlns:p14="http://schemas.microsoft.com/office/powerpoint/2010/main" val="582470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337152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D4396D1-91BE-4378-A225-A868252E24FF}" type="datetimeFigureOut">
              <a:rPr lang="ru-RU" smtClean="0"/>
              <a:t>16.05.2022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05E56-7B15-425D-B7AF-D8336D7AA622}"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336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D4396D1-91BE-4378-A225-A868252E24FF}" type="datetimeFigureOut">
              <a:rPr lang="ru-RU" smtClean="0"/>
              <a:t>16.05.2022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2786883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D4396D1-91BE-4378-A225-A868252E24FF}" type="datetimeFigureOut">
              <a:rPr lang="ru-RU" smtClean="0"/>
              <a:t>16.05.2022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2676916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D4396D1-91BE-4378-A225-A868252E24FF}" type="datetimeFigureOut">
              <a:rPr lang="ru-RU" smtClean="0"/>
              <a:t>16.05.2022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3917671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D4396D1-91BE-4378-A225-A868252E24FF}" type="datetimeFigureOut">
              <a:rPr lang="ru-RU" smtClean="0"/>
              <a:t>16.05.2022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2262522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D4396D1-91BE-4378-A225-A868252E24FF}" type="datetimeFigureOut">
              <a:rPr lang="ru-RU" smtClean="0"/>
              <a:t>16.05.2022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3532468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396D1-91BE-4378-A225-A868252E24FF}" type="datetimeFigureOut">
              <a:rPr lang="ru-RU" smtClean="0"/>
              <a:t>16.05.2022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273090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7E7E4-22B8-4563-90A9-82C2F2EE3D9B}"/>
              </a:ext>
            </a:extLst>
          </p:cNvPr>
          <p:cNvSpPr>
            <a:spLocks noGrp="1"/>
          </p:cNvSpPr>
          <p:nvPr>
            <p:ph idx="1"/>
          </p:nvPr>
        </p:nvSpPr>
        <p:spPr>
          <a:xfrm>
            <a:off x="838200" y="2206487"/>
            <a:ext cx="10515600" cy="3970476"/>
          </a:xfrm>
        </p:spPr>
        <p:txBody>
          <a:bodyPr>
            <a:normAutofit/>
          </a:bodyPr>
          <a:lstStyle>
            <a:lvl1pPr>
              <a:defRPr sz="3600"/>
            </a:lvl1pPr>
            <a:lvl2pPr>
              <a:defRPr sz="3200"/>
            </a:lvl2pPr>
            <a:lvl3pPr>
              <a:defRPr sz="2800"/>
            </a:lvl3pPr>
            <a:lvl4pPr>
              <a:defRPr sz="2400"/>
            </a:lvl4pPr>
            <a:lvl5pPr>
              <a:defRPr sz="2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00D3D668-2187-49D6-94E7-BD02742AF39F}"/>
              </a:ext>
            </a:extLst>
          </p:cNvPr>
          <p:cNvSpPr>
            <a:spLocks noGrp="1"/>
          </p:cNvSpPr>
          <p:nvPr>
            <p:ph type="dt" sz="half" idx="10"/>
          </p:nvPr>
        </p:nvSpPr>
        <p:spPr/>
        <p:txBody>
          <a:bodyPr/>
          <a:lstStyle>
            <a:lvl1pPr>
              <a:defRPr>
                <a:solidFill>
                  <a:srgbClr val="6CBCD1"/>
                </a:solidFill>
              </a:defRPr>
            </a:lvl1pPr>
          </a:lstStyle>
          <a:p>
            <a:fld id="{18D9E8F6-4D81-4B3A-BC45-BBA4A1C9BD0F}" type="datetimeFigureOut">
              <a:rPr lang="en-US" smtClean="0"/>
              <a:pPr/>
              <a:t>5/16/2022</a:t>
            </a:fld>
            <a:endParaRPr lang="en-US"/>
          </a:p>
        </p:txBody>
      </p:sp>
      <p:sp>
        <p:nvSpPr>
          <p:cNvPr id="5" name="Footer Placeholder 4">
            <a:extLst>
              <a:ext uri="{FF2B5EF4-FFF2-40B4-BE49-F238E27FC236}">
                <a16:creationId xmlns:a16="http://schemas.microsoft.com/office/drawing/2014/main" id="{1CCF5D45-ED52-47C3-9243-A1D3EB520698}"/>
              </a:ext>
            </a:extLst>
          </p:cNvPr>
          <p:cNvSpPr>
            <a:spLocks noGrp="1"/>
          </p:cNvSpPr>
          <p:nvPr>
            <p:ph type="ftr" sz="quarter" idx="11"/>
          </p:nvPr>
        </p:nvSpPr>
        <p:spPr/>
        <p:txBody>
          <a:bodyPr/>
          <a:lstStyle>
            <a:lvl1pPr>
              <a:defRPr>
                <a:solidFill>
                  <a:srgbClr val="6CBCD1"/>
                </a:solidFill>
              </a:defRPr>
            </a:lvl1pPr>
          </a:lstStyle>
          <a:p>
            <a:endParaRPr lang="en-US"/>
          </a:p>
        </p:txBody>
      </p:sp>
      <p:sp>
        <p:nvSpPr>
          <p:cNvPr id="6" name="Slide Number Placeholder 5">
            <a:extLst>
              <a:ext uri="{FF2B5EF4-FFF2-40B4-BE49-F238E27FC236}">
                <a16:creationId xmlns:a16="http://schemas.microsoft.com/office/drawing/2014/main" id="{958AC4EA-A078-49A4-87BA-F66FC7D15151}"/>
              </a:ext>
            </a:extLst>
          </p:cNvPr>
          <p:cNvSpPr>
            <a:spLocks noGrp="1"/>
          </p:cNvSpPr>
          <p:nvPr>
            <p:ph type="sldNum" sz="quarter" idx="12"/>
          </p:nvPr>
        </p:nvSpPr>
        <p:spPr/>
        <p:txBody>
          <a:bodyPr/>
          <a:lstStyle>
            <a:lvl1pPr>
              <a:defRPr>
                <a:solidFill>
                  <a:srgbClr val="6CBCD1"/>
                </a:solidFill>
              </a:defRPr>
            </a:lvl1pPr>
          </a:lstStyle>
          <a:p>
            <a:fld id="{E505F7C3-4860-4DB0-A451-57EE24F2F70B}" type="slidenum">
              <a:rPr lang="en-US" smtClean="0"/>
              <a:pPr/>
              <a:t>‹#›</a:t>
            </a:fld>
            <a:endParaRPr lang="en-US"/>
          </a:p>
        </p:txBody>
      </p:sp>
      <p:sp>
        <p:nvSpPr>
          <p:cNvPr id="14" name="Freeform: Shape 13">
            <a:extLst>
              <a:ext uri="{FF2B5EF4-FFF2-40B4-BE49-F238E27FC236}">
                <a16:creationId xmlns:a16="http://schemas.microsoft.com/office/drawing/2014/main" id="{6CA7D016-7F3E-42AE-8E88-2831840D063A}"/>
              </a:ext>
            </a:extLst>
          </p:cNvPr>
          <p:cNvSpPr/>
          <p:nvPr userDrawn="1"/>
        </p:nvSpPr>
        <p:spPr>
          <a:xfrm>
            <a:off x="45125" y="-241"/>
            <a:ext cx="12146875" cy="1796838"/>
          </a:xfrm>
          <a:custGeom>
            <a:avLst/>
            <a:gdLst>
              <a:gd name="connsiteX0" fmla="*/ 0 w 12146874"/>
              <a:gd name="connsiteY0" fmla="*/ 0 h 1796838"/>
              <a:gd name="connsiteX1" fmla="*/ 12146874 w 12146874"/>
              <a:gd name="connsiteY1" fmla="*/ 0 h 1796838"/>
              <a:gd name="connsiteX2" fmla="*/ 12146874 w 12146874"/>
              <a:gd name="connsiteY2" fmla="*/ 1649741 h 1796838"/>
              <a:gd name="connsiteX3" fmla="*/ 11831094 w 12146874"/>
              <a:gd name="connsiteY3" fmla="*/ 1685569 h 1796838"/>
              <a:gd name="connsiteX4" fmla="*/ 9339861 w 12146874"/>
              <a:gd name="connsiteY4" fmla="*/ 1796838 h 1796838"/>
              <a:gd name="connsiteX5" fmla="*/ 387845 w 12146874"/>
              <a:gd name="connsiteY5" fmla="*/ 170064 h 179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6874" h="1796838">
                <a:moveTo>
                  <a:pt x="0" y="0"/>
                </a:moveTo>
                <a:lnTo>
                  <a:pt x="12146874" y="0"/>
                </a:lnTo>
                <a:lnTo>
                  <a:pt x="12146874" y="1649741"/>
                </a:lnTo>
                <a:lnTo>
                  <a:pt x="11831094" y="1685569"/>
                </a:lnTo>
                <a:cubicBezTo>
                  <a:pt x="11022500" y="1758683"/>
                  <a:pt x="10189983" y="1796838"/>
                  <a:pt x="9339861" y="1796838"/>
                </a:cubicBezTo>
                <a:cubicBezTo>
                  <a:pt x="5939378" y="1796838"/>
                  <a:pt x="2820568" y="1186345"/>
                  <a:pt x="387845" y="170064"/>
                </a:cubicBezTo>
                <a:close/>
              </a:path>
            </a:pathLst>
          </a:custGeom>
          <a:solidFill>
            <a:srgbClr val="DF2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D38FA49-F54C-46BB-8304-6FA01A5FB09B}"/>
              </a:ext>
            </a:extLst>
          </p:cNvPr>
          <p:cNvSpPr/>
          <p:nvPr userDrawn="1"/>
        </p:nvSpPr>
        <p:spPr>
          <a:xfrm>
            <a:off x="4" y="60425"/>
            <a:ext cx="4395933"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 name="Title 1">
            <a:extLst>
              <a:ext uri="{FF2B5EF4-FFF2-40B4-BE49-F238E27FC236}">
                <a16:creationId xmlns:a16="http://schemas.microsoft.com/office/drawing/2014/main" id="{BC43A9CD-3B45-484B-BD1B-18EDBCB5864C}"/>
              </a:ext>
            </a:extLst>
          </p:cNvPr>
          <p:cNvSpPr>
            <a:spLocks noGrp="1"/>
          </p:cNvSpPr>
          <p:nvPr>
            <p:ph type="title"/>
          </p:nvPr>
        </p:nvSpPr>
        <p:spPr>
          <a:xfrm>
            <a:off x="838200" y="15990"/>
            <a:ext cx="11353800" cy="1325563"/>
          </a:xfrm>
        </p:spPr>
        <p:txBody>
          <a:bodyPr rIns="365760" anchor="ctr"/>
          <a:lstStyle>
            <a:lvl1pPr algn="r">
              <a:defRPr b="1">
                <a:solidFill>
                  <a:schemeClr val="bg1"/>
                </a:solidFill>
              </a:defRPr>
            </a:lvl1pPr>
          </a:lstStyle>
          <a:p>
            <a:r>
              <a:rPr lang="ru-RU"/>
              <a:t>Образец заголовка</a:t>
            </a:r>
            <a:endParaRPr lang="en-US"/>
          </a:p>
        </p:txBody>
      </p:sp>
      <p:sp>
        <p:nvSpPr>
          <p:cNvPr id="15" name="Subtitle 2">
            <a:extLst>
              <a:ext uri="{FF2B5EF4-FFF2-40B4-BE49-F238E27FC236}">
                <a16:creationId xmlns:a16="http://schemas.microsoft.com/office/drawing/2014/main" id="{60333142-6414-40B5-BB7E-DF934194E3E4}"/>
              </a:ext>
            </a:extLst>
          </p:cNvPr>
          <p:cNvSpPr>
            <a:spLocks noGrp="1"/>
          </p:cNvSpPr>
          <p:nvPr>
            <p:ph type="subTitle" idx="13"/>
          </p:nvPr>
        </p:nvSpPr>
        <p:spPr>
          <a:xfrm>
            <a:off x="3047997" y="1018630"/>
            <a:ext cx="9144000" cy="714499"/>
          </a:xfrm>
        </p:spPr>
        <p:txBody>
          <a:bodyPr rIns="365760"/>
          <a:lstStyle>
            <a:lvl1pPr marL="0" indent="0" algn="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Tree>
    <p:extLst>
      <p:ext uri="{BB962C8B-B14F-4D97-AF65-F5344CB8AC3E}">
        <p14:creationId xmlns:p14="http://schemas.microsoft.com/office/powerpoint/2010/main" val="2030586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D4396D1-91BE-4378-A225-A868252E24FF}" type="datetimeFigureOut">
              <a:rPr lang="ru-RU" smtClean="0"/>
              <a:t>16.05.2022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3098531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D4396D1-91BE-4378-A225-A868252E24FF}" type="datetimeFigureOut">
              <a:rPr lang="ru-RU" smtClean="0"/>
              <a:t>16.05.2022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19795387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9D4396D1-91BE-4378-A225-A868252E24FF}" type="datetimeFigureOut">
              <a:rPr lang="ru-RU" smtClean="0"/>
              <a:t>16.05.2022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1630724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D4396D1-91BE-4378-A225-A868252E24FF}" type="datetimeFigureOut">
              <a:rPr lang="ru-RU" smtClean="0"/>
              <a:t>16.05.2022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2709394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D4396D1-91BE-4378-A225-A868252E24FF}" type="datetimeFigureOut">
              <a:rPr lang="ru-RU" smtClean="0"/>
              <a:t>16.05.2022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05E56-7B15-425D-B7AF-D8336D7AA622}"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64370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D4396D1-91BE-4378-A225-A868252E24FF}" type="datetimeFigureOut">
              <a:rPr lang="ru-RU" smtClean="0"/>
              <a:t>16.05.2022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2165386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D4396D1-91BE-4378-A225-A868252E24FF}" type="datetimeFigureOut">
              <a:rPr lang="ru-RU" smtClean="0"/>
              <a:t>16.05.2022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05E56-7B15-425D-B7AF-D8336D7AA622}"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17794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D4396D1-91BE-4378-A225-A868252E24FF}" type="datetimeFigureOut">
              <a:rPr lang="ru-RU" smtClean="0"/>
              <a:t>16.05.2022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3335295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D4396D1-91BE-4378-A225-A868252E24FF}" type="datetimeFigureOut">
              <a:rPr lang="ru-RU" smtClean="0"/>
              <a:t>16.05.2022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3061065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D4396D1-91BE-4378-A225-A868252E24FF}" type="datetimeFigureOut">
              <a:rPr lang="ru-RU" smtClean="0"/>
              <a:t>16.05.2022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505E56-7B15-425D-B7AF-D8336D7AA622}" type="slidenum">
              <a:rPr lang="ru-RU" smtClean="0"/>
              <a:t>‹#›</a:t>
            </a:fld>
            <a:endParaRPr lang="ru-RU"/>
          </a:p>
        </p:txBody>
      </p:sp>
    </p:spTree>
    <p:extLst>
      <p:ext uri="{BB962C8B-B14F-4D97-AF65-F5344CB8AC3E}">
        <p14:creationId xmlns:p14="http://schemas.microsoft.com/office/powerpoint/2010/main" val="143358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04AC-9159-4934-8481-28CFB4B45411}"/>
              </a:ext>
            </a:extLst>
          </p:cNvPr>
          <p:cNvSpPr>
            <a:spLocks noGrp="1"/>
          </p:cNvSpPr>
          <p:nvPr>
            <p:ph type="title"/>
          </p:nvPr>
        </p:nvSpPr>
        <p:spPr>
          <a:xfrm>
            <a:off x="831851" y="1709770"/>
            <a:ext cx="10515600" cy="2852737"/>
          </a:xfrm>
        </p:spPr>
        <p:txBody>
          <a:bodyPr anchor="b"/>
          <a:lstStyle>
            <a:lvl1pPr>
              <a:defRPr sz="6000"/>
            </a:lvl1pPr>
          </a:lstStyle>
          <a:p>
            <a:r>
              <a:rPr lang="ru-RU"/>
              <a:t>Образец заголовка</a:t>
            </a:r>
            <a:endParaRPr lang="en-US"/>
          </a:p>
        </p:txBody>
      </p:sp>
      <p:sp>
        <p:nvSpPr>
          <p:cNvPr id="3" name="Text Placeholder 2">
            <a:extLst>
              <a:ext uri="{FF2B5EF4-FFF2-40B4-BE49-F238E27FC236}">
                <a16:creationId xmlns:a16="http://schemas.microsoft.com/office/drawing/2014/main" id="{2756811C-389E-4C9A-9545-FD7B79A7D295}"/>
              </a:ext>
            </a:extLst>
          </p:cNvPr>
          <p:cNvSpPr>
            <a:spLocks noGrp="1"/>
          </p:cNvSpPr>
          <p:nvPr>
            <p:ph type="body" idx="1"/>
          </p:nvPr>
        </p:nvSpPr>
        <p:spPr>
          <a:xfrm>
            <a:off x="831851"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a16="http://schemas.microsoft.com/office/drawing/2014/main" id="{8C122F26-D929-4224-B7D5-F9CC419EAC0A}"/>
              </a:ext>
            </a:extLst>
          </p:cNvPr>
          <p:cNvSpPr>
            <a:spLocks noGrp="1"/>
          </p:cNvSpPr>
          <p:nvPr>
            <p:ph type="dt" sz="half" idx="10"/>
          </p:nvPr>
        </p:nvSpPr>
        <p:spPr/>
        <p:txBody>
          <a:bodyPr/>
          <a:lstStyle/>
          <a:p>
            <a:fld id="{18D9E8F6-4D81-4B3A-BC45-BBA4A1C9BD0F}" type="datetimeFigureOut">
              <a:rPr lang="en-US" smtClean="0"/>
              <a:t>5/16/2022</a:t>
            </a:fld>
            <a:endParaRPr lang="en-US"/>
          </a:p>
        </p:txBody>
      </p:sp>
      <p:sp>
        <p:nvSpPr>
          <p:cNvPr id="5" name="Footer Placeholder 4">
            <a:extLst>
              <a:ext uri="{FF2B5EF4-FFF2-40B4-BE49-F238E27FC236}">
                <a16:creationId xmlns:a16="http://schemas.microsoft.com/office/drawing/2014/main" id="{F0CEDAD2-3D9E-4B72-AB17-C033F18AF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586D7-6C7E-4A29-AFAD-F8AF921E5ED4}"/>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229387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26FE-2A1A-42E8-8EB8-E8C2F1FF1EE6}"/>
              </a:ext>
            </a:extLst>
          </p:cNvPr>
          <p:cNvSpPr>
            <a:spLocks noGrp="1"/>
          </p:cNvSpPr>
          <p:nvPr>
            <p:ph type="title"/>
          </p:nvPr>
        </p:nvSpPr>
        <p:spPr/>
        <p:txBody>
          <a:bodyPr/>
          <a:lstStyle/>
          <a:p>
            <a:r>
              <a:rPr lang="ru-RU"/>
              <a:t>Образец заголовка</a:t>
            </a:r>
            <a:endParaRPr lang="en-US"/>
          </a:p>
        </p:txBody>
      </p:sp>
      <p:sp>
        <p:nvSpPr>
          <p:cNvPr id="3" name="Content Placeholder 2">
            <a:extLst>
              <a:ext uri="{FF2B5EF4-FFF2-40B4-BE49-F238E27FC236}">
                <a16:creationId xmlns:a16="http://schemas.microsoft.com/office/drawing/2014/main" id="{375A07FC-5F80-4767-A8D4-75E008AE6C4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a:extLst>
              <a:ext uri="{FF2B5EF4-FFF2-40B4-BE49-F238E27FC236}">
                <a16:creationId xmlns:a16="http://schemas.microsoft.com/office/drawing/2014/main" id="{87CEDFBF-95C8-482A-B30A-04986A025D0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a:extLst>
              <a:ext uri="{FF2B5EF4-FFF2-40B4-BE49-F238E27FC236}">
                <a16:creationId xmlns:a16="http://schemas.microsoft.com/office/drawing/2014/main" id="{63D208A8-1524-4742-BDE9-246AD4B9361A}"/>
              </a:ext>
            </a:extLst>
          </p:cNvPr>
          <p:cNvSpPr>
            <a:spLocks noGrp="1"/>
          </p:cNvSpPr>
          <p:nvPr>
            <p:ph type="dt" sz="half" idx="10"/>
          </p:nvPr>
        </p:nvSpPr>
        <p:spPr/>
        <p:txBody>
          <a:bodyPr/>
          <a:lstStyle/>
          <a:p>
            <a:fld id="{18D9E8F6-4D81-4B3A-BC45-BBA4A1C9BD0F}" type="datetimeFigureOut">
              <a:rPr lang="en-US" smtClean="0"/>
              <a:t>5/16/2022</a:t>
            </a:fld>
            <a:endParaRPr lang="en-US"/>
          </a:p>
        </p:txBody>
      </p:sp>
      <p:sp>
        <p:nvSpPr>
          <p:cNvPr id="6" name="Footer Placeholder 5">
            <a:extLst>
              <a:ext uri="{FF2B5EF4-FFF2-40B4-BE49-F238E27FC236}">
                <a16:creationId xmlns:a16="http://schemas.microsoft.com/office/drawing/2014/main" id="{CDB00CFF-B864-4717-99A5-43C9EA075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1F6820-5E3F-49A9-8E44-8ECF083F6627}"/>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328491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783B-03A0-409F-8573-D57329B5F586}"/>
              </a:ext>
            </a:extLst>
          </p:cNvPr>
          <p:cNvSpPr>
            <a:spLocks noGrp="1"/>
          </p:cNvSpPr>
          <p:nvPr>
            <p:ph type="title"/>
          </p:nvPr>
        </p:nvSpPr>
        <p:spPr>
          <a:xfrm>
            <a:off x="839788" y="365129"/>
            <a:ext cx="10515600" cy="1325563"/>
          </a:xfrm>
        </p:spPr>
        <p:txBody>
          <a:bodyPr/>
          <a:lstStyle/>
          <a:p>
            <a:r>
              <a:rPr lang="ru-RU"/>
              <a:t>Образец заголовка</a:t>
            </a:r>
            <a:endParaRPr lang="en-US"/>
          </a:p>
        </p:txBody>
      </p:sp>
      <p:sp>
        <p:nvSpPr>
          <p:cNvPr id="3" name="Text Placeholder 2">
            <a:extLst>
              <a:ext uri="{FF2B5EF4-FFF2-40B4-BE49-F238E27FC236}">
                <a16:creationId xmlns:a16="http://schemas.microsoft.com/office/drawing/2014/main" id="{DFCB7087-5633-49FA-8485-A981586BC828}"/>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a:extLst>
              <a:ext uri="{FF2B5EF4-FFF2-40B4-BE49-F238E27FC236}">
                <a16:creationId xmlns:a16="http://schemas.microsoft.com/office/drawing/2014/main" id="{A8E79E2C-033B-4FBA-A3E2-A445B074AB4D}"/>
              </a:ext>
            </a:extLst>
          </p:cNvPr>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a:extLst>
              <a:ext uri="{FF2B5EF4-FFF2-40B4-BE49-F238E27FC236}">
                <a16:creationId xmlns:a16="http://schemas.microsoft.com/office/drawing/2014/main" id="{B59FFF85-E5C7-4BEE-B6C4-60A80C3B6133}"/>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a:extLst>
              <a:ext uri="{FF2B5EF4-FFF2-40B4-BE49-F238E27FC236}">
                <a16:creationId xmlns:a16="http://schemas.microsoft.com/office/drawing/2014/main" id="{452009E7-C5BE-40E0-9D13-EBAA5DE9AC2F}"/>
              </a:ext>
            </a:extLst>
          </p:cNvPr>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a:extLst>
              <a:ext uri="{FF2B5EF4-FFF2-40B4-BE49-F238E27FC236}">
                <a16:creationId xmlns:a16="http://schemas.microsoft.com/office/drawing/2014/main" id="{A8201D6F-9B4A-4DA8-874F-D47E161CEACE}"/>
              </a:ext>
            </a:extLst>
          </p:cNvPr>
          <p:cNvSpPr>
            <a:spLocks noGrp="1"/>
          </p:cNvSpPr>
          <p:nvPr>
            <p:ph type="dt" sz="half" idx="10"/>
          </p:nvPr>
        </p:nvSpPr>
        <p:spPr/>
        <p:txBody>
          <a:bodyPr/>
          <a:lstStyle/>
          <a:p>
            <a:fld id="{18D9E8F6-4D81-4B3A-BC45-BBA4A1C9BD0F}" type="datetimeFigureOut">
              <a:rPr lang="en-US" smtClean="0"/>
              <a:t>5/16/2022</a:t>
            </a:fld>
            <a:endParaRPr lang="en-US"/>
          </a:p>
        </p:txBody>
      </p:sp>
      <p:sp>
        <p:nvSpPr>
          <p:cNvPr id="8" name="Footer Placeholder 7">
            <a:extLst>
              <a:ext uri="{FF2B5EF4-FFF2-40B4-BE49-F238E27FC236}">
                <a16:creationId xmlns:a16="http://schemas.microsoft.com/office/drawing/2014/main" id="{DA8F3727-9126-450C-9166-FA163FBC6F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9D302A-A571-4F55-8B61-EA8AB97E6265}"/>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219641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D749-FDF9-4F94-A421-8EABE3092947}"/>
              </a:ext>
            </a:extLst>
          </p:cNvPr>
          <p:cNvSpPr>
            <a:spLocks noGrp="1"/>
          </p:cNvSpPr>
          <p:nvPr>
            <p:ph type="title"/>
          </p:nvPr>
        </p:nvSpPr>
        <p:spPr/>
        <p:txBody>
          <a:bodyPr/>
          <a:lstStyle/>
          <a:p>
            <a:r>
              <a:rPr lang="ru-RU"/>
              <a:t>Образец заголовка</a:t>
            </a:r>
            <a:endParaRPr lang="en-US"/>
          </a:p>
        </p:txBody>
      </p:sp>
      <p:sp>
        <p:nvSpPr>
          <p:cNvPr id="3" name="Date Placeholder 2">
            <a:extLst>
              <a:ext uri="{FF2B5EF4-FFF2-40B4-BE49-F238E27FC236}">
                <a16:creationId xmlns:a16="http://schemas.microsoft.com/office/drawing/2014/main" id="{3F264008-8BD8-4542-8DFA-D33857B3EE77}"/>
              </a:ext>
            </a:extLst>
          </p:cNvPr>
          <p:cNvSpPr>
            <a:spLocks noGrp="1"/>
          </p:cNvSpPr>
          <p:nvPr>
            <p:ph type="dt" sz="half" idx="10"/>
          </p:nvPr>
        </p:nvSpPr>
        <p:spPr/>
        <p:txBody>
          <a:bodyPr/>
          <a:lstStyle/>
          <a:p>
            <a:fld id="{18D9E8F6-4D81-4B3A-BC45-BBA4A1C9BD0F}" type="datetimeFigureOut">
              <a:rPr lang="en-US" smtClean="0"/>
              <a:t>5/16/2022</a:t>
            </a:fld>
            <a:endParaRPr lang="en-US"/>
          </a:p>
        </p:txBody>
      </p:sp>
      <p:sp>
        <p:nvSpPr>
          <p:cNvPr id="4" name="Footer Placeholder 3">
            <a:extLst>
              <a:ext uri="{FF2B5EF4-FFF2-40B4-BE49-F238E27FC236}">
                <a16:creationId xmlns:a16="http://schemas.microsoft.com/office/drawing/2014/main" id="{E8B89E25-02BB-4E6D-A193-F5D306FAB9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8C2355-36B6-4F9E-BA79-5CA5E9C4EC0B}"/>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302914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1EAFB-B6A5-4380-9C39-01D3761D34D0}"/>
              </a:ext>
            </a:extLst>
          </p:cNvPr>
          <p:cNvSpPr>
            <a:spLocks noGrp="1"/>
          </p:cNvSpPr>
          <p:nvPr>
            <p:ph type="dt" sz="half" idx="10"/>
          </p:nvPr>
        </p:nvSpPr>
        <p:spPr/>
        <p:txBody>
          <a:bodyPr/>
          <a:lstStyle/>
          <a:p>
            <a:fld id="{18D9E8F6-4D81-4B3A-BC45-BBA4A1C9BD0F}" type="datetimeFigureOut">
              <a:rPr lang="en-US" smtClean="0"/>
              <a:t>5/16/2022</a:t>
            </a:fld>
            <a:endParaRPr lang="en-US"/>
          </a:p>
        </p:txBody>
      </p:sp>
      <p:sp>
        <p:nvSpPr>
          <p:cNvPr id="3" name="Footer Placeholder 2">
            <a:extLst>
              <a:ext uri="{FF2B5EF4-FFF2-40B4-BE49-F238E27FC236}">
                <a16:creationId xmlns:a16="http://schemas.microsoft.com/office/drawing/2014/main" id="{D7585C40-FDBA-43C0-90CF-DDBB124AF4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7D6155-F780-4D68-868D-D48E5912A65B}"/>
              </a:ext>
            </a:extLst>
          </p:cNvPr>
          <p:cNvSpPr>
            <a:spLocks noGrp="1"/>
          </p:cNvSpPr>
          <p:nvPr>
            <p:ph type="sldNum" sz="quarter" idx="12"/>
          </p:nvPr>
        </p:nvSpPr>
        <p:spPr/>
        <p:txBody>
          <a:bodyPr/>
          <a:lstStyle/>
          <a:p>
            <a:fld id="{E505F7C3-4860-4DB0-A451-57EE24F2F70B}" type="slidenum">
              <a:rPr lang="en-US" smtClean="0"/>
              <a:t>‹#›</a:t>
            </a:fld>
            <a:endParaRPr lang="en-US"/>
          </a:p>
        </p:txBody>
      </p:sp>
    </p:spTree>
    <p:extLst>
      <p:ext uri="{BB962C8B-B14F-4D97-AF65-F5344CB8AC3E}">
        <p14:creationId xmlns:p14="http://schemas.microsoft.com/office/powerpoint/2010/main" val="360966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www.presentationgo.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10.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11.xml"/><Relationship Id="rId1" Type="http://schemas.openxmlformats.org/officeDocument/2006/relationships/slideLayout" Target="../slideLayouts/slideLayout24.xml"/><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12.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13.xml"/><Relationship Id="rId1" Type="http://schemas.openxmlformats.org/officeDocument/2006/relationships/slideLayout" Target="../slideLayouts/slideLayout26.xml"/><Relationship Id="rId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14.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15.xml"/><Relationship Id="rId1" Type="http://schemas.openxmlformats.org/officeDocument/2006/relationships/slideLayout" Target="../slideLayouts/slideLayout28.xml"/><Relationship Id="rId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16.xml"/><Relationship Id="rId1" Type="http://schemas.openxmlformats.org/officeDocument/2006/relationships/slideLayout" Target="../slideLayouts/slideLayout29.xml"/><Relationship Id="rId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17.xml"/><Relationship Id="rId1" Type="http://schemas.openxmlformats.org/officeDocument/2006/relationships/slideLayout" Target="../slideLayouts/slideLayout30.xml"/><Relationship Id="rId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18.xml"/><Relationship Id="rId1" Type="http://schemas.openxmlformats.org/officeDocument/2006/relationships/slideLayout" Target="../slideLayouts/slideLayout31.xml"/><Relationship Id="rId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19.xml"/><Relationship Id="rId1" Type="http://schemas.openxmlformats.org/officeDocument/2006/relationships/slideLayout" Target="../slideLayouts/slideLayout32.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2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5.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6.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7.xml"/><Relationship Id="rId1" Type="http://schemas.openxmlformats.org/officeDocument/2006/relationships/slideLayout" Target="../slideLayouts/slideLayout20.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8.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9.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4E5A5-FAF5-42E9-A705-A2830C622C10}"/>
              </a:ext>
            </a:extLst>
          </p:cNvPr>
          <p:cNvSpPr>
            <a:spLocks noGrp="1"/>
          </p:cNvSpPr>
          <p:nvPr>
            <p:ph type="title"/>
          </p:nvPr>
        </p:nvSpPr>
        <p:spPr>
          <a:xfrm>
            <a:off x="838200" y="365129"/>
            <a:ext cx="10515600" cy="1325563"/>
          </a:xfrm>
          <a:prstGeom prst="rect">
            <a:avLst/>
          </a:prstGeom>
        </p:spPr>
        <p:txBody>
          <a:bodyPr vert="horz" lIns="91440" tIns="45720" rIns="365760" bIns="45720" rtlCol="0" anchor="b">
            <a:normAutofit/>
          </a:bodyPr>
          <a:lstStyle/>
          <a:p>
            <a:pPr lvl="0" algn="r"/>
            <a:r>
              <a:rPr lang="ru-RU"/>
              <a:t>Образец заголовка</a:t>
            </a:r>
            <a:endParaRPr lang="en-US"/>
          </a:p>
        </p:txBody>
      </p:sp>
      <p:sp>
        <p:nvSpPr>
          <p:cNvPr id="3" name="Text Placeholder 2">
            <a:extLst>
              <a:ext uri="{FF2B5EF4-FFF2-40B4-BE49-F238E27FC236}">
                <a16:creationId xmlns:a16="http://schemas.microsoft.com/office/drawing/2014/main" id="{78FE322A-EE1B-4EA9-BECD-220E5044D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86965-5A0F-4C0C-9415-32EBA327B7C7}"/>
              </a:ext>
            </a:extLst>
          </p:cNvPr>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a:defRPr sz="1200">
                <a:solidFill>
                  <a:srgbClr val="CDA46F"/>
                </a:solidFill>
              </a:defRPr>
            </a:lvl1pPr>
          </a:lstStyle>
          <a:p>
            <a:fld id="{18D9E8F6-4D81-4B3A-BC45-BBA4A1C9BD0F}" type="datetimeFigureOut">
              <a:rPr lang="en-US" smtClean="0"/>
              <a:pPr/>
              <a:t>5/16/2022</a:t>
            </a:fld>
            <a:endParaRPr lang="en-US"/>
          </a:p>
        </p:txBody>
      </p:sp>
      <p:sp>
        <p:nvSpPr>
          <p:cNvPr id="5" name="Footer Placeholder 4">
            <a:extLst>
              <a:ext uri="{FF2B5EF4-FFF2-40B4-BE49-F238E27FC236}">
                <a16:creationId xmlns:a16="http://schemas.microsoft.com/office/drawing/2014/main" id="{8FEC338F-E89C-43B8-B0CB-A1D888EA86D2}"/>
              </a:ext>
            </a:extLst>
          </p:cNvPr>
          <p:cNvSpPr>
            <a:spLocks noGrp="1"/>
          </p:cNvSpPr>
          <p:nvPr>
            <p:ph type="ftr" sz="quarter" idx="3"/>
          </p:nvPr>
        </p:nvSpPr>
        <p:spPr>
          <a:xfrm>
            <a:off x="4038600" y="6356382"/>
            <a:ext cx="4114800" cy="365125"/>
          </a:xfrm>
          <a:prstGeom prst="rect">
            <a:avLst/>
          </a:prstGeom>
        </p:spPr>
        <p:txBody>
          <a:bodyPr vert="horz" lIns="91440" tIns="45720" rIns="91440" bIns="45720" rtlCol="0" anchor="ctr"/>
          <a:lstStyle>
            <a:lvl1pPr algn="ctr">
              <a:defRPr sz="1200">
                <a:solidFill>
                  <a:srgbClr val="CDA46F"/>
                </a:solidFill>
              </a:defRPr>
            </a:lvl1pPr>
          </a:lstStyle>
          <a:p>
            <a:endParaRPr lang="en-US"/>
          </a:p>
        </p:txBody>
      </p:sp>
      <p:sp>
        <p:nvSpPr>
          <p:cNvPr id="6" name="Slide Number Placeholder 5">
            <a:extLst>
              <a:ext uri="{FF2B5EF4-FFF2-40B4-BE49-F238E27FC236}">
                <a16:creationId xmlns:a16="http://schemas.microsoft.com/office/drawing/2014/main" id="{360A7CEF-ACB9-4347-8B7A-F5C824194E9D}"/>
              </a:ext>
            </a:extLst>
          </p:cNvPr>
          <p:cNvSpPr>
            <a:spLocks noGrp="1"/>
          </p:cNvSpPr>
          <p:nvPr>
            <p:ph type="sldNum" sz="quarter" idx="4"/>
          </p:nvPr>
        </p:nvSpPr>
        <p:spPr>
          <a:xfrm>
            <a:off x="8610600" y="6356382"/>
            <a:ext cx="2743200" cy="365125"/>
          </a:xfrm>
          <a:prstGeom prst="rect">
            <a:avLst/>
          </a:prstGeom>
        </p:spPr>
        <p:txBody>
          <a:bodyPr vert="horz" lIns="91440" tIns="45720" rIns="91440" bIns="45720" rtlCol="0" anchor="ctr"/>
          <a:lstStyle>
            <a:lvl1pPr algn="r">
              <a:defRPr sz="1200">
                <a:solidFill>
                  <a:srgbClr val="CDA46F"/>
                </a:solidFill>
              </a:defRPr>
            </a:lvl1pPr>
          </a:lstStyle>
          <a:p>
            <a:fld id="{E505F7C3-4860-4DB0-A451-57EE24F2F70B}" type="slidenum">
              <a:rPr lang="en-US" smtClean="0"/>
              <a:pPr/>
              <a:t>‹#›</a:t>
            </a:fld>
            <a:endParaRPr lang="en-US"/>
          </a:p>
        </p:txBody>
      </p:sp>
      <p:sp>
        <p:nvSpPr>
          <p:cNvPr id="7" name="Rectangle 6">
            <a:extLst>
              <a:ext uri="{FF2B5EF4-FFF2-40B4-BE49-F238E27FC236}">
                <a16:creationId xmlns:a16="http://schemas.microsoft.com/office/drawing/2014/main" id="{CE60335A-67B4-43C9-975E-354313EAB164}"/>
              </a:ext>
            </a:extLst>
          </p:cNvPr>
          <p:cNvSpPr/>
          <p:nvPr/>
        </p:nvSpPr>
        <p:spPr>
          <a:xfrm>
            <a:off x="-88897" y="6959602"/>
            <a:ext cx="1620957" cy="256545"/>
          </a:xfrm>
          <a:prstGeom prst="rect">
            <a:avLst/>
          </a:prstGeom>
        </p:spPr>
        <p:txBody>
          <a:bodyPr wrap="none">
            <a:spAutoFit/>
          </a:bodyPr>
          <a:lstStyle/>
          <a:p>
            <a:r>
              <a:rPr lang="en-US" sz="1067" b="0" i="0" dirty="0">
                <a:solidFill>
                  <a:srgbClr val="555555"/>
                </a:solidFill>
                <a:effectLst/>
                <a:latin typeface="Open Sans" panose="020B0606030504020204" pitchFamily="34" charset="0"/>
              </a:rPr>
              <a:t>© </a:t>
            </a:r>
            <a:r>
              <a:rPr lang="en-US" sz="1067" b="0" i="0" u="none" strike="noStrike" dirty="0">
                <a:solidFill>
                  <a:srgbClr val="A5CD28"/>
                </a:solidFill>
                <a:effectLst/>
                <a:latin typeface="Open Sans" panose="020B0606030504020204" pitchFamily="34" charset="0"/>
                <a:hlinkClick r:id="rId16" tooltip="PresentationGo!"/>
              </a:rPr>
              <a:t>presentationgo.com</a:t>
            </a:r>
            <a:endParaRPr lang="en-US" sz="1067" dirty="0"/>
          </a:p>
        </p:txBody>
      </p:sp>
      <p:grpSp>
        <p:nvGrpSpPr>
          <p:cNvPr id="8" name="Group 7">
            <a:extLst>
              <a:ext uri="{FF2B5EF4-FFF2-40B4-BE49-F238E27FC236}">
                <a16:creationId xmlns:a16="http://schemas.microsoft.com/office/drawing/2014/main" id="{5B9598CF-92E8-45BD-884E-AFB827C1311E}"/>
              </a:ext>
            </a:extLst>
          </p:cNvPr>
          <p:cNvGrpSpPr/>
          <p:nvPr/>
        </p:nvGrpSpPr>
        <p:grpSpPr>
          <a:xfrm>
            <a:off x="-1654907" y="-16654"/>
            <a:ext cx="1569182" cy="612144"/>
            <a:chOff x="-2096383" y="21447"/>
            <a:chExt cx="1569185" cy="612144"/>
          </a:xfrm>
        </p:grpSpPr>
        <p:sp>
          <p:nvSpPr>
            <p:cNvPr id="9" name="TextBox 8">
              <a:extLst>
                <a:ext uri="{FF2B5EF4-FFF2-40B4-BE49-F238E27FC236}">
                  <a16:creationId xmlns:a16="http://schemas.microsoft.com/office/drawing/2014/main" id="{C3B3DA16-62CF-49AF-9B2D-01A786E29D65}"/>
                </a:ext>
              </a:extLst>
            </p:cNvPr>
            <p:cNvSpPr txBox="1"/>
            <p:nvPr userDrawn="1"/>
          </p:nvSpPr>
          <p:spPr>
            <a:xfrm>
              <a:off x="-2096383" y="21447"/>
              <a:ext cx="36580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0" name="TextBox 9">
              <a:extLst>
                <a:ext uri="{FF2B5EF4-FFF2-40B4-BE49-F238E27FC236}">
                  <a16:creationId xmlns:a16="http://schemas.microsoft.com/office/drawing/2014/main" id="{6DD0F24F-F3D9-4255-8887-CDC22426826E}"/>
                </a:ext>
              </a:extLst>
            </p:cNvPr>
            <p:cNvSpPr txBox="1"/>
            <p:nvPr userDrawn="1"/>
          </p:nvSpPr>
          <p:spPr>
            <a:xfrm>
              <a:off x="-1002009" y="387370"/>
              <a:ext cx="474811"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1" name="Picture 10">
              <a:extLst>
                <a:ext uri="{FF2B5EF4-FFF2-40B4-BE49-F238E27FC236}">
                  <a16:creationId xmlns:a16="http://schemas.microsoft.com/office/drawing/2014/main" id="{150FB697-DEAA-42BC-86CE-F3D23992345D}"/>
                </a:ext>
              </a:extLst>
            </p:cNvPr>
            <p:cNvPicPr>
              <a:picLocks noChangeAspect="1"/>
            </p:cNvPicPr>
            <p:nvPr userDrawn="1"/>
          </p:nvPicPr>
          <p:blipFill>
            <a:blip r:embed="rId17"/>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4247188317"/>
      </p:ext>
    </p:extLst>
  </p:cSld>
  <p:clrMap bg1="lt1" tx1="dk1" bg2="lt2" tx2="dk2" accent1="accent1" accent2="accent2" accent3="accent3" accent4="accent4" accent5="accent5" accent6="accent6" hlink="hlink" folHlink="folHlink"/>
  <p:sldLayoutIdLst>
    <p:sldLayoutId id="2147483771" r:id="rId1"/>
    <p:sldLayoutId id="2147483761" r:id="rId2"/>
    <p:sldLayoutId id="2147483772" r:id="rId3"/>
    <p:sldLayoutId id="2147483773"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809" r:id="rId14"/>
  </p:sldLayoutIdLst>
  <p:txStyles>
    <p:titleStyle>
      <a:lvl1pPr algn="l" defTabSz="914400" rtl="0" eaLnBrk="1" latinLnBrk="0" hangingPunct="1">
        <a:lnSpc>
          <a:spcPct val="90000"/>
        </a:lnSpc>
        <a:spcBef>
          <a:spcPct val="0"/>
        </a:spcBef>
        <a:buNone/>
        <a:defRPr lang="en-US" sz="4800" b="1" kern="1200" cap="all" baseline="0" smtClean="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29"/>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dirty="0">
                <a:solidFill>
                  <a:prstClr val="white">
                    <a:lumMod val="75000"/>
                  </a:prstClr>
                </a:solidFill>
              </a:rPr>
              <a:t>www.</a:t>
            </a:r>
            <a:r>
              <a:rPr lang="en-US" sz="3200" dirty="0">
                <a:solidFill>
                  <a:prstClr val="black">
                    <a:lumMod val="85000"/>
                    <a:lumOff val="15000"/>
                  </a:prstClr>
                </a:solidFill>
              </a:rPr>
              <a:t>presentationgo</a:t>
            </a:r>
            <a:r>
              <a:rPr lang="en-US" sz="3200" dirty="0">
                <a:solidFill>
                  <a:prstClr val="white">
                    <a:lumMod val="75000"/>
                  </a:prstClr>
                </a:solidFill>
              </a:rPr>
              <a:t>.com</a:t>
            </a:r>
          </a:p>
        </p:txBody>
      </p:sp>
      <p:sp>
        <p:nvSpPr>
          <p:cNvPr id="23" name="Freeform 22"/>
          <p:cNvSpPr/>
          <p:nvPr userDrawn="1"/>
        </p:nvSpPr>
        <p:spPr>
          <a:xfrm rot="5400000">
            <a:off x="183153" y="21297"/>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sp>
        <p:nvSpPr>
          <p:cNvPr id="7" name="Rectangle 6"/>
          <p:cNvSpPr/>
          <p:nvPr userDrawn="1"/>
        </p:nvSpPr>
        <p:spPr>
          <a:xfrm>
            <a:off x="-118532"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grpSp>
        <p:nvGrpSpPr>
          <p:cNvPr id="8" name="Group 7"/>
          <p:cNvGrpSpPr/>
          <p:nvPr userDrawn="1"/>
        </p:nvGrpSpPr>
        <p:grpSpPr>
          <a:xfrm>
            <a:off x="-2206541" y="-73804"/>
            <a:ext cx="1977373" cy="612144"/>
            <a:chOff x="-2096383" y="21447"/>
            <a:chExt cx="1483030" cy="612144"/>
          </a:xfrm>
        </p:grpSpPr>
        <p:sp>
          <p:nvSpPr>
            <p:cNvPr id="10" name="TextBox 9"/>
            <p:cNvSpPr txBox="1"/>
            <p:nvPr userDrawn="1"/>
          </p:nvSpPr>
          <p:spPr>
            <a:xfrm>
              <a:off x="-2096383" y="21447"/>
              <a:ext cx="274355"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56108"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666799090"/>
      </p:ext>
    </p:extLst>
  </p:cSld>
  <p:clrMap bg1="lt1" tx1="dk1" bg2="lt2" tx2="dk2" accent1="accent1" accent2="accent2" accent3="accent3" accent4="accent4" accent5="accent5" accent6="accent6" hlink="hlink" folHlink="folHlink"/>
  <p:sldLayoutIdLst>
    <p:sldLayoutId id="2147483789"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dirty="0">
                <a:solidFill>
                  <a:prstClr val="white">
                    <a:lumMod val="75000"/>
                  </a:prstClr>
                </a:solidFill>
              </a:rPr>
              <a:t>www.</a:t>
            </a:r>
            <a:r>
              <a:rPr lang="en-US" sz="3200" dirty="0">
                <a:solidFill>
                  <a:prstClr val="black">
                    <a:lumMod val="85000"/>
                    <a:lumOff val="15000"/>
                  </a:prstClr>
                </a:solidFill>
              </a:rPr>
              <a:t>presentationgo</a:t>
            </a:r>
            <a:r>
              <a:rPr lang="en-US" sz="3200" dirty="0">
                <a:solidFill>
                  <a:prstClr val="white">
                    <a:lumMod val="75000"/>
                  </a:prstClr>
                </a:solidFill>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sp>
        <p:nvSpPr>
          <p:cNvPr id="7" name="Rectangle 6"/>
          <p:cNvSpPr/>
          <p:nvPr userDrawn="1"/>
        </p:nvSpPr>
        <p:spPr>
          <a:xfrm>
            <a:off x="-118532"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grpSp>
        <p:nvGrpSpPr>
          <p:cNvPr id="8" name="Group 7"/>
          <p:cNvGrpSpPr/>
          <p:nvPr userDrawn="1"/>
        </p:nvGrpSpPr>
        <p:grpSpPr>
          <a:xfrm>
            <a:off x="-2206543" y="-73804"/>
            <a:ext cx="1977373" cy="612144"/>
            <a:chOff x="-2096383" y="21447"/>
            <a:chExt cx="1483030" cy="612144"/>
          </a:xfrm>
        </p:grpSpPr>
        <p:sp>
          <p:nvSpPr>
            <p:cNvPr id="10" name="TextBox 9"/>
            <p:cNvSpPr txBox="1"/>
            <p:nvPr userDrawn="1"/>
          </p:nvSpPr>
          <p:spPr>
            <a:xfrm>
              <a:off x="-2096383" y="21447"/>
              <a:ext cx="274355"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56108"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396892896"/>
      </p:ext>
    </p:extLst>
  </p:cSld>
  <p:clrMap bg1="lt1" tx1="dk1" bg2="lt2" tx2="dk2" accent1="accent1" accent2="accent2" accent3="accent3" accent4="accent4" accent5="accent5" accent6="accent6" hlink="hlink" folHlink="folHlink"/>
  <p:sldLayoutIdLst>
    <p:sldLayoutId id="2147483791"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96CD8-83C9-4F32-98E2-C5910BBCE0C1}" type="datetimeFigureOut">
              <a:rPr lang="en-US" smtClean="0">
                <a:solidFill>
                  <a:prstClr val="black">
                    <a:tint val="75000"/>
                  </a:prstClr>
                </a:solidFill>
              </a:rPr>
              <a:pPr/>
              <a:t>5/16/2022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D7CBE-FF39-451F-8159-A23A6540D1BB}"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8" name="Rectangle 7"/>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grpSp>
        <p:nvGrpSpPr>
          <p:cNvPr id="9" name="Group 8"/>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647136396"/>
      </p:ext>
    </p:extLst>
  </p:cSld>
  <p:clrMap bg1="lt1" tx1="dk1" bg2="lt2" tx2="dk2" accent1="accent1" accent2="accent2" accent3="accent3" accent4="accent4" accent5="accent5" accent6="accent6" hlink="hlink" folHlink="folHlink"/>
  <p:sldLayoutIdLst>
    <p:sldLayoutId id="21474837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1858539768"/>
      </p:ext>
    </p:extLst>
  </p:cSld>
  <p:clrMap bg1="lt1" tx1="dk1" bg2="lt2" tx2="dk2" accent1="accent1" accent2="accent2" accent3="accent3" accent4="accent4" accent5="accent5" accent6="accent6" hlink="hlink" folHlink="folHlink"/>
  <p:sldLayoutIdLst>
    <p:sldLayoutId id="2147483795"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37601298"/>
      </p:ext>
    </p:extLst>
  </p:cSld>
  <p:clrMap bg1="lt1" tx1="dk1" bg2="lt2" tx2="dk2" accent1="accent1" accent2="accent2" accent3="accent3" accent4="accent4" accent5="accent5" accent6="accent6" hlink="hlink" folHlink="folHlink"/>
  <p:sldLayoutIdLst>
    <p:sldLayoutId id="2147483797"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838495413"/>
      </p:ext>
    </p:extLst>
  </p:cSld>
  <p:clrMap bg1="lt1" tx1="dk1" bg2="lt2" tx2="dk2" accent1="accent1" accent2="accent2" accent3="accent3" accent4="accent4" accent5="accent5" accent6="accent6" hlink="hlink" folHlink="folHlink"/>
  <p:sldLayoutIdLst>
    <p:sldLayoutId id="2147483799"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433769462"/>
      </p:ext>
    </p:extLst>
  </p:cSld>
  <p:clrMap bg1="lt1" tx1="dk1" bg2="lt2" tx2="dk2" accent1="accent1" accent2="accent2" accent3="accent3" accent4="accent4" accent5="accent5" accent6="accent6" hlink="hlink" folHlink="folHlink"/>
  <p:sldLayoutIdLst>
    <p:sldLayoutId id="2147483801"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157890096"/>
      </p:ext>
    </p:extLst>
  </p:cSld>
  <p:clrMap bg1="lt1" tx1="dk1" bg2="lt2" tx2="dk2" accent1="accent1" accent2="accent2" accent3="accent3" accent4="accent4" accent5="accent5" accent6="accent6" hlink="hlink" folHlink="folHlink"/>
  <p:sldLayoutIdLst>
    <p:sldLayoutId id="2147483803"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196717245"/>
      </p:ext>
    </p:extLst>
  </p:cSld>
  <p:clrMap bg1="lt1" tx1="dk1" bg2="lt2" tx2="dk2" accent1="accent1" accent2="accent2" accent3="accent3" accent4="accent4" accent5="accent5" accent6="accent6" hlink="hlink" folHlink="folHlink"/>
  <p:sldLayoutIdLst>
    <p:sldLayoutId id="2147483805"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970580853"/>
      </p:ext>
    </p:extLst>
  </p:cSld>
  <p:clrMap bg1="lt1" tx1="dk1" bg2="lt2" tx2="dk2" accent1="accent1" accent2="accent2" accent3="accent3" accent4="accent4" accent5="accent5" accent6="accent6" hlink="hlink" folHlink="folHlink"/>
  <p:sldLayoutIdLst>
    <p:sldLayoutId id="2147483807"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8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8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8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4056465630"/>
      </p:ext>
    </p:extLst>
  </p:cSld>
  <p:clrMap bg1="lt1" tx1="dk1" bg2="lt2" tx2="dk2" accent1="accent1" accent2="accent2" accent3="accent3" accent4="accent4" accent5="accent5" accent6="accent6" hlink="hlink" folHlink="folHlink"/>
  <p:sldLayoutIdLst>
    <p:sldLayoutId id="2147483700"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shadeToTitle="1">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D4396D1-91BE-4378-A225-A868252E24FF}" type="datetimeFigureOut">
              <a:rPr lang="ru-RU" smtClean="0"/>
              <a:t>16.05.2022</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A505E56-7B15-425D-B7AF-D8336D7AA622}" type="slidenum">
              <a:rPr lang="ru-RU" smtClean="0"/>
              <a:t>‹#›</a:t>
            </a:fld>
            <a:endParaRPr lang="ru-RU"/>
          </a:p>
        </p:txBody>
      </p:sp>
    </p:spTree>
    <p:extLst>
      <p:ext uri="{BB962C8B-B14F-4D97-AF65-F5344CB8AC3E}">
        <p14:creationId xmlns:p14="http://schemas.microsoft.com/office/powerpoint/2010/main" val="3369692965"/>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43"/>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9" y="173592"/>
            <a:ext cx="369496" cy="5709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7" y="-16654"/>
            <a:ext cx="1569182" cy="612144"/>
            <a:chOff x="-2096383" y="21447"/>
            <a:chExt cx="1569185" cy="612144"/>
          </a:xfrm>
        </p:grpSpPr>
        <p:sp>
          <p:nvSpPr>
            <p:cNvPr id="15" name="TextBox 14"/>
            <p:cNvSpPr txBox="1"/>
            <p:nvPr userDrawn="1"/>
          </p:nvSpPr>
          <p:spPr>
            <a:xfrm>
              <a:off x="-2096383" y="21447"/>
              <a:ext cx="365807"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09" y="387370"/>
              <a:ext cx="474811"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4153000438"/>
      </p:ext>
    </p:extLst>
  </p:cSld>
  <p:clrMap bg1="lt1" tx1="dk1" bg2="lt2" tx2="dk2" accent1="accent1" accent2="accent2" accent3="accent3" accent4="accent4" accent5="accent5" accent6="accent6" hlink="hlink" folHlink="folHlink"/>
  <p:sldLayoutIdLst>
    <p:sldLayoutId id="2147483775"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43"/>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9" y="173592"/>
            <a:ext cx="369496" cy="5709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7" y="-16654"/>
            <a:ext cx="1569182" cy="612144"/>
            <a:chOff x="-2096383" y="21447"/>
            <a:chExt cx="1569185" cy="612144"/>
          </a:xfrm>
        </p:grpSpPr>
        <p:sp>
          <p:nvSpPr>
            <p:cNvPr id="15" name="TextBox 14"/>
            <p:cNvSpPr txBox="1"/>
            <p:nvPr userDrawn="1"/>
          </p:nvSpPr>
          <p:spPr>
            <a:xfrm>
              <a:off x="-2096383" y="21447"/>
              <a:ext cx="365807"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09" y="387370"/>
              <a:ext cx="474811"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836319754"/>
      </p:ext>
    </p:extLst>
  </p:cSld>
  <p:clrMap bg1="lt1" tx1="dk1" bg2="lt2" tx2="dk2" accent1="accent1" accent2="accent2" accent3="accent3" accent4="accent4" accent5="accent5" accent6="accent6" hlink="hlink" folHlink="folHlink"/>
  <p:sldLayoutIdLst>
    <p:sldLayoutId id="2147483777"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43"/>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9" y="173592"/>
            <a:ext cx="369496" cy="5709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7" y="-16654"/>
            <a:ext cx="1569182" cy="612144"/>
            <a:chOff x="-2096383" y="21447"/>
            <a:chExt cx="1569185" cy="612144"/>
          </a:xfrm>
        </p:grpSpPr>
        <p:sp>
          <p:nvSpPr>
            <p:cNvPr id="15" name="TextBox 14"/>
            <p:cNvSpPr txBox="1"/>
            <p:nvPr userDrawn="1"/>
          </p:nvSpPr>
          <p:spPr>
            <a:xfrm>
              <a:off x="-2096383" y="21447"/>
              <a:ext cx="365807"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09" y="387370"/>
              <a:ext cx="474811"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1171836304"/>
      </p:ext>
    </p:extLst>
  </p:cSld>
  <p:clrMap bg1="lt1" tx1="dk1" bg2="lt2" tx2="dk2" accent1="accent1" accent2="accent2" accent3="accent3" accent4="accent4" accent5="accent5" accent6="accent6" hlink="hlink" folHlink="folHlink"/>
  <p:sldLayoutIdLst>
    <p:sldLayoutId id="2147483779"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43"/>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9" y="173592"/>
            <a:ext cx="369496" cy="5709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7" y="-16654"/>
            <a:ext cx="1569182" cy="612144"/>
            <a:chOff x="-2096383" y="21447"/>
            <a:chExt cx="1569185" cy="612144"/>
          </a:xfrm>
        </p:grpSpPr>
        <p:sp>
          <p:nvSpPr>
            <p:cNvPr id="15" name="TextBox 14"/>
            <p:cNvSpPr txBox="1"/>
            <p:nvPr userDrawn="1"/>
          </p:nvSpPr>
          <p:spPr>
            <a:xfrm>
              <a:off x="-2096383" y="21447"/>
              <a:ext cx="365807"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09" y="387370"/>
              <a:ext cx="474811"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581731644"/>
      </p:ext>
    </p:extLst>
  </p:cSld>
  <p:clrMap bg1="lt1" tx1="dk1" bg2="lt2" tx2="dk2" accent1="accent1" accent2="accent2" accent3="accent3" accent4="accent4" accent5="accent5" accent6="accent6" hlink="hlink" folHlink="folHlink"/>
  <p:sldLayoutIdLst>
    <p:sldLayoutId id="2147483781"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43"/>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9" y="173592"/>
            <a:ext cx="369496" cy="5709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7" y="-16654"/>
            <a:ext cx="1569182" cy="612144"/>
            <a:chOff x="-2096383" y="21447"/>
            <a:chExt cx="1569185" cy="612144"/>
          </a:xfrm>
        </p:grpSpPr>
        <p:sp>
          <p:nvSpPr>
            <p:cNvPr id="15" name="TextBox 14"/>
            <p:cNvSpPr txBox="1"/>
            <p:nvPr userDrawn="1"/>
          </p:nvSpPr>
          <p:spPr>
            <a:xfrm>
              <a:off x="-2096383" y="21447"/>
              <a:ext cx="365807"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09" y="387370"/>
              <a:ext cx="474811"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592677880"/>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43"/>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9" y="173592"/>
            <a:ext cx="369496" cy="5709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7" y="-16654"/>
            <a:ext cx="1569182" cy="612144"/>
            <a:chOff x="-2096383" y="21447"/>
            <a:chExt cx="1569185" cy="612144"/>
          </a:xfrm>
        </p:grpSpPr>
        <p:sp>
          <p:nvSpPr>
            <p:cNvPr id="15" name="TextBox 14"/>
            <p:cNvSpPr txBox="1"/>
            <p:nvPr userDrawn="1"/>
          </p:nvSpPr>
          <p:spPr>
            <a:xfrm>
              <a:off x="-2096383" y="21447"/>
              <a:ext cx="365807"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09" y="387370"/>
              <a:ext cx="474811"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974188497"/>
      </p:ext>
    </p:extLst>
  </p:cSld>
  <p:clrMap bg1="lt1" tx1="dk1" bg2="lt2" tx2="dk2" accent1="accent1" accent2="accent2" accent3="accent3" accent4="accent4" accent5="accent5" accent6="accent6" hlink="hlink" folHlink="folHlink"/>
  <p:sldLayoutIdLst>
    <p:sldLayoutId id="2147483785"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43"/>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defRPr/>
            </a:pPr>
            <a:r>
              <a:rPr lang="en-US" sz="3200" spc="150" dirty="0">
                <a:solidFill>
                  <a:prstClr val="white">
                    <a:lumMod val="75000"/>
                  </a:prstClr>
                </a:solidFill>
              </a:rPr>
              <a:t>www.</a:t>
            </a:r>
            <a:r>
              <a:rPr lang="en-US" sz="3200" spc="150" dirty="0">
                <a:solidFill>
                  <a:prstClr val="black">
                    <a:lumMod val="85000"/>
                    <a:lumOff val="15000"/>
                  </a:prstClr>
                </a:solidFill>
              </a:rPr>
              <a:t>presentationgo</a:t>
            </a:r>
            <a:r>
              <a:rPr lang="en-US" sz="3200" spc="150" dirty="0">
                <a:solidFill>
                  <a:prstClr val="white">
                    <a:lumMod val="75000"/>
                  </a:prstClr>
                </a:solidFill>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dirty="0">
                <a:solidFill>
                  <a:srgbClr val="555555"/>
                </a:solidFill>
                <a:latin typeface="Open Sans" panose="020B0606030504020204" pitchFamily="34" charset="0"/>
              </a:rPr>
              <a:t>© </a:t>
            </a:r>
            <a:r>
              <a:rPr lang="en-US" sz="1100" dirty="0">
                <a:solidFill>
                  <a:srgbClr val="A5CD28"/>
                </a:solidFill>
                <a:latin typeface="Open Sans" panose="020B0606030504020204" pitchFamily="34" charset="0"/>
                <a:hlinkClick r:id="rId3" tooltip="PresentationGo!"/>
              </a:rPr>
              <a:t>presentationgo.com</a:t>
            </a:r>
            <a:endParaRPr lang="en-US" sz="1100" dirty="0">
              <a:solidFill>
                <a:prstClr val="black"/>
              </a:solidFill>
            </a:endParaRPr>
          </a:p>
        </p:txBody>
      </p:sp>
      <p:sp>
        <p:nvSpPr>
          <p:cNvPr id="13" name="Freeform 12"/>
          <p:cNvSpPr/>
          <p:nvPr userDrawn="1"/>
        </p:nvSpPr>
        <p:spPr>
          <a:xfrm rot="5400000">
            <a:off x="91179" y="173592"/>
            <a:ext cx="369496" cy="5709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nvGrpSpPr>
          <p:cNvPr id="14" name="Group 13"/>
          <p:cNvGrpSpPr/>
          <p:nvPr userDrawn="1"/>
        </p:nvGrpSpPr>
        <p:grpSpPr>
          <a:xfrm>
            <a:off x="-1654907" y="-16654"/>
            <a:ext cx="1569182" cy="612144"/>
            <a:chOff x="-2096383" y="21447"/>
            <a:chExt cx="1569185" cy="612144"/>
          </a:xfrm>
        </p:grpSpPr>
        <p:sp>
          <p:nvSpPr>
            <p:cNvPr id="15" name="TextBox 14"/>
            <p:cNvSpPr txBox="1"/>
            <p:nvPr userDrawn="1"/>
          </p:nvSpPr>
          <p:spPr>
            <a:xfrm>
              <a:off x="-2096383" y="21447"/>
              <a:ext cx="365807"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09" y="387370"/>
              <a:ext cx="474811" cy="246221"/>
            </a:xfrm>
            <a:prstGeom prst="rect">
              <a:avLst/>
            </a:prstGeom>
            <a:noFill/>
          </p:spPr>
          <p:txBody>
            <a:bodyPr wrap="none" rtlCol="0">
              <a:spAutoFit/>
            </a:bodyPr>
            <a:lstStyle/>
            <a:p>
              <a:r>
                <a:rPr lang="en-US" sz="1000" dirty="0">
                  <a:solidFill>
                    <a:prstClr val="black"/>
                  </a:solidFill>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65229138"/>
      </p:ext>
    </p:extLst>
  </p:cSld>
  <p:clrMap bg1="lt1" tx1="dk1" bg2="lt2" tx2="dk2" accent1="accent1" accent2="accent2" accent3="accent3" accent4="accent4" accent5="accent5" accent6="accent6" hlink="hlink" folHlink="folHlink"/>
  <p:sldLayoutIdLst>
    <p:sldLayoutId id="2147483787"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8.svg"/><Relationship Id="rId2" Type="http://schemas.openxmlformats.org/officeDocument/2006/relationships/notesSlide" Target="../notesSlides/notesSlide21.xml"/><Relationship Id="rId16" Type="http://schemas.openxmlformats.org/officeDocument/2006/relationships/image" Target="../media/image42.svg"/><Relationship Id="rId1" Type="http://schemas.openxmlformats.org/officeDocument/2006/relationships/slideLayout" Target="../slideLayouts/slideLayout19.xml"/><Relationship Id="rId6" Type="http://schemas.openxmlformats.org/officeDocument/2006/relationships/image" Target="../media/image32.svg"/><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0.png"/><Relationship Id="rId14" Type="http://schemas.openxmlformats.org/officeDocument/2006/relationships/image" Target="../media/image40.svg"/></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56442" y="1587554"/>
            <a:ext cx="10279115" cy="2554545"/>
          </a:xfrm>
          <a:prstGeom prst="rect">
            <a:avLst/>
          </a:prstGeom>
          <a:noFill/>
        </p:spPr>
        <p:txBody>
          <a:bodyPr wrap="square" rtlCol="0">
            <a:spAutoFit/>
          </a:bodyPr>
          <a:lstStyle/>
          <a:p>
            <a:pPr lvl="0" algn="ctr"/>
            <a:r>
              <a:rPr lang="ru-RU" sz="2000" b="1" dirty="0" smtClean="0">
                <a:latin typeface="Times New Roman" panose="02020603050405020304" pitchFamily="18" charset="0"/>
                <a:cs typeface="Times New Roman" panose="02020603050405020304" pitchFamily="18" charset="0"/>
              </a:rPr>
              <a:t> </a:t>
            </a:r>
            <a:r>
              <a:rPr lang="ru-RU" sz="3200" b="1" dirty="0" smtClean="0">
                <a:latin typeface="Times New Roman" panose="02020603050405020304" pitchFamily="18" charset="0"/>
                <a:cs typeface="Times New Roman" panose="02020603050405020304" pitchFamily="18" charset="0"/>
              </a:rPr>
              <a:t>МАВЗУ:</a:t>
            </a:r>
            <a:r>
              <a:rPr lang="ru-RU" sz="20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Ўзбекистон</a:t>
            </a:r>
            <a:r>
              <a:rPr lang="ru-RU" sz="3200" b="1" dirty="0" smtClean="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Республикаси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Коррупцияга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қарши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курашиш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тўғрисида”ги</a:t>
            </a:r>
            <a:r>
              <a:rPr lang="ru-RU" sz="3200" b="1" dirty="0">
                <a:latin typeface="Times New Roman" panose="02020603050405020304" pitchFamily="18" charset="0"/>
                <a:cs typeface="Times New Roman" panose="02020603050405020304" pitchFamily="18" charset="0"/>
              </a:rPr>
              <a:t> </a:t>
            </a:r>
            <a:r>
              <a:rPr lang="uz-Cyrl-UZ" sz="3200" b="1" dirty="0">
                <a:latin typeface="Times New Roman" panose="02020603050405020304" pitchFamily="18" charset="0"/>
                <a:cs typeface="Times New Roman" panose="02020603050405020304" pitchFamily="18" charset="0"/>
              </a:rPr>
              <a:t>қ</a:t>
            </a:r>
            <a:r>
              <a:rPr lang="ru-RU" sz="3200" b="1" dirty="0" err="1">
                <a:latin typeface="Times New Roman" panose="02020603050405020304" pitchFamily="18" charset="0"/>
                <a:cs typeface="Times New Roman" panose="02020603050405020304" pitchFamily="18" charset="0"/>
              </a:rPr>
              <a:t>онунининг</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мазмуни</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ва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моҳияти</a:t>
            </a:r>
            <a:r>
              <a:rPr lang="ru-RU" sz="3200" b="1"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a:p>
            <a:pPr algn="ctr"/>
            <a:r>
              <a:rPr lang="en-US" altLang="ru-RU" sz="3200" b="1" dirty="0">
                <a:latin typeface="Times New Roman" panose="02020603050405020304" pitchFamily="18" charset="0"/>
                <a:cs typeface="Times New Roman" panose="02020603050405020304" pitchFamily="18" charset="0"/>
              </a:rPr>
              <a:t/>
            </a:r>
            <a:br>
              <a:rPr lang="en-US" altLang="ru-RU" sz="3200" b="1" dirty="0">
                <a:latin typeface="Times New Roman" panose="02020603050405020304" pitchFamily="18" charset="0"/>
                <a:cs typeface="Times New Roman" panose="02020603050405020304" pitchFamily="18" charset="0"/>
              </a:rPr>
            </a:br>
            <a:endParaRPr lang="ru-RU" sz="3200" dirty="0"/>
          </a:p>
        </p:txBody>
      </p:sp>
      <p:pic>
        <p:nvPicPr>
          <p:cNvPr id="2" name="Рисунок 1">
            <a:extLst>
              <a:ext uri="{FF2B5EF4-FFF2-40B4-BE49-F238E27FC236}">
                <a16:creationId xmlns:a16="http://schemas.microsoft.com/office/drawing/2014/main" id="{51E5851C-F0E4-49C0-9465-C8A6C4293B17}"/>
              </a:ext>
            </a:extLst>
          </p:cNvPr>
          <p:cNvPicPr>
            <a:picLocks noChangeAspect="1"/>
          </p:cNvPicPr>
          <p:nvPr/>
        </p:nvPicPr>
        <p:blipFill>
          <a:blip r:embed="rId3"/>
          <a:stretch>
            <a:fillRect/>
          </a:stretch>
        </p:blipFill>
        <p:spPr>
          <a:xfrm>
            <a:off x="3958017" y="3191774"/>
            <a:ext cx="4062250" cy="3666225"/>
          </a:xfrm>
          <a:prstGeom prst="rect">
            <a:avLst/>
          </a:prstGeom>
        </p:spPr>
      </p:pic>
      <p:sp>
        <p:nvSpPr>
          <p:cNvPr id="4" name="Прямоугольник 3">
            <a:extLst>
              <a:ext uri="{FF2B5EF4-FFF2-40B4-BE49-F238E27FC236}">
                <a16:creationId xmlns:a16="http://schemas.microsoft.com/office/drawing/2014/main" id="{F85B5EAA-2DCD-4D8E-9F0B-6C9563B01CBF}"/>
              </a:ext>
            </a:extLst>
          </p:cNvPr>
          <p:cNvSpPr/>
          <p:nvPr/>
        </p:nvSpPr>
        <p:spPr>
          <a:xfrm>
            <a:off x="0" y="209809"/>
            <a:ext cx="12192000" cy="954107"/>
          </a:xfrm>
          <a:prstGeom prst="rect">
            <a:avLst/>
          </a:prstGeom>
        </p:spPr>
        <p:txBody>
          <a:bodyPr wrap="square">
            <a:spAutoFit/>
          </a:bodyPr>
          <a:lstStyle/>
          <a:p>
            <a:pPr algn="ctr"/>
            <a:r>
              <a:rPr lang="uz-Cyrl-UZ" sz="2800" b="1" smtClean="0">
                <a:latin typeface="Times New Roman" panose="02020603050405020304" pitchFamily="18" charset="0"/>
                <a:cs typeface="Times New Roman" panose="02020603050405020304" pitchFamily="18" charset="0"/>
              </a:rPr>
              <a:t>ЎЗБЕКИСТОН РЕСПУБЛИКАСИ ПРОКУРАТУРАСИ</a:t>
            </a:r>
            <a:endParaRPr lang="uz-Cyrl-UZ" sz="2800" b="1" dirty="0" smtClean="0">
              <a:latin typeface="Times New Roman" panose="02020603050405020304" pitchFamily="18" charset="0"/>
              <a:cs typeface="Times New Roman" panose="02020603050405020304" pitchFamily="18" charset="0"/>
            </a:endParaRPr>
          </a:p>
          <a:p>
            <a:pPr algn="ctr"/>
            <a:r>
              <a:rPr lang="uz-Cyrl-UZ" sz="2800" b="1" dirty="0" smtClean="0">
                <a:latin typeface="Times New Roman" panose="02020603050405020304" pitchFamily="18" charset="0"/>
                <a:cs typeface="Times New Roman" panose="02020603050405020304" pitchFamily="18" charset="0"/>
              </a:rPr>
              <a:t>ҚАРШИ   ТРАНСПОРТ ПРОКУРАТУРАСИ</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98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8847F7CD-E4A9-4D4E-B62F-270A4B86E7A1}"/>
              </a:ext>
            </a:extLst>
          </p:cNvPr>
          <p:cNvSpPr/>
          <p:nvPr/>
        </p:nvSpPr>
        <p:spPr>
          <a:xfrm>
            <a:off x="1277849" y="725135"/>
            <a:ext cx="8243609" cy="4129310"/>
          </a:xfrm>
          <a:custGeom>
            <a:avLst/>
            <a:gdLst>
              <a:gd name="connsiteX0" fmla="*/ 1539391 w 8349681"/>
              <a:gd name="connsiteY0" fmla="*/ 495 h 4780562"/>
              <a:gd name="connsiteX1" fmla="*/ 2167658 w 8349681"/>
              <a:gd name="connsiteY1" fmla="*/ 144639 h 4780562"/>
              <a:gd name="connsiteX2" fmla="*/ 2975961 w 8349681"/>
              <a:gd name="connsiteY2" fmla="*/ 2295134 h 4780562"/>
              <a:gd name="connsiteX3" fmla="*/ 3595995 w 8349681"/>
              <a:gd name="connsiteY3" fmla="*/ 3944740 h 4780562"/>
              <a:gd name="connsiteX4" fmla="*/ 5245140 w 8349681"/>
              <a:gd name="connsiteY4" fmla="*/ 3324879 h 4780562"/>
              <a:gd name="connsiteX5" fmla="*/ 7396237 w 8349681"/>
              <a:gd name="connsiteY5" fmla="*/ 2516349 h 4780562"/>
              <a:gd name="connsiteX6" fmla="*/ 8204193 w 8349681"/>
              <a:gd name="connsiteY6" fmla="*/ 4665920 h 4780562"/>
              <a:gd name="connsiteX7" fmla="*/ 8097119 w 8349681"/>
              <a:gd name="connsiteY7" fmla="*/ 4768394 h 4780562"/>
              <a:gd name="connsiteX8" fmla="*/ 7852939 w 8349681"/>
              <a:gd name="connsiteY8" fmla="*/ 4657669 h 4780562"/>
              <a:gd name="connsiteX9" fmla="*/ 7859543 w 8349681"/>
              <a:gd name="connsiteY9" fmla="*/ 4509636 h 4780562"/>
              <a:gd name="connsiteX10" fmla="*/ 7239856 w 8349681"/>
              <a:gd name="connsiteY10" fmla="*/ 2860955 h 4780562"/>
              <a:gd name="connsiteX11" fmla="*/ 5589788 w 8349681"/>
              <a:gd name="connsiteY11" fmla="*/ 3481163 h 4780562"/>
              <a:gd name="connsiteX12" fmla="*/ 3439614 w 8349681"/>
              <a:gd name="connsiteY12" fmla="*/ 4289345 h 4780562"/>
              <a:gd name="connsiteX13" fmla="*/ 2631312 w 8349681"/>
              <a:gd name="connsiteY13" fmla="*/ 2138850 h 4780562"/>
              <a:gd name="connsiteX14" fmla="*/ 2011277 w 8349681"/>
              <a:gd name="connsiteY14" fmla="*/ 489244 h 4780562"/>
              <a:gd name="connsiteX15" fmla="*/ 362710 w 8349681"/>
              <a:gd name="connsiteY15" fmla="*/ 1107833 h 4780562"/>
              <a:gd name="connsiteX16" fmla="*/ 256213 w 8349681"/>
              <a:gd name="connsiteY16" fmla="*/ 1209035 h 4780562"/>
              <a:gd name="connsiteX17" fmla="*/ 12034 w 8349681"/>
              <a:gd name="connsiteY17" fmla="*/ 1098310 h 4780562"/>
              <a:gd name="connsiteX18" fmla="*/ 16560 w 8349681"/>
              <a:gd name="connsiteY18" fmla="*/ 953168 h 4780562"/>
              <a:gd name="connsiteX19" fmla="*/ 1539391 w 8349681"/>
              <a:gd name="connsiteY19" fmla="*/ 495 h 478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49681" h="4780562">
                <a:moveTo>
                  <a:pt x="1539391" y="495"/>
                </a:moveTo>
                <a:cubicBezTo>
                  <a:pt x="1750342" y="5714"/>
                  <a:pt x="1963626" y="52310"/>
                  <a:pt x="2167658" y="144639"/>
                </a:cubicBezTo>
                <a:cubicBezTo>
                  <a:pt x="2983207" y="515224"/>
                  <a:pt x="3345502" y="1479111"/>
                  <a:pt x="2975961" y="2295134"/>
                </a:cubicBezTo>
                <a:cubicBezTo>
                  <a:pt x="2692052" y="2920763"/>
                  <a:pt x="2970286" y="3661007"/>
                  <a:pt x="3595995" y="3944740"/>
                </a:cubicBezTo>
                <a:cubicBezTo>
                  <a:pt x="4221705" y="4228473"/>
                  <a:pt x="4961231" y="3950509"/>
                  <a:pt x="5245140" y="3324879"/>
                </a:cubicBezTo>
                <a:cubicBezTo>
                  <a:pt x="5615605" y="2508509"/>
                  <a:pt x="6580687" y="2145765"/>
                  <a:pt x="7396237" y="2516349"/>
                </a:cubicBezTo>
                <a:cubicBezTo>
                  <a:pt x="8212363" y="2885662"/>
                  <a:pt x="8575005" y="3850475"/>
                  <a:pt x="8204193" y="4665920"/>
                </a:cubicBezTo>
                <a:cubicBezTo>
                  <a:pt x="8184344" y="4711350"/>
                  <a:pt x="8147036" y="4749631"/>
                  <a:pt x="8097119" y="4768394"/>
                </a:cubicBezTo>
                <a:cubicBezTo>
                  <a:pt x="7999131" y="4805224"/>
                  <a:pt x="7889759" y="4755629"/>
                  <a:pt x="7852939" y="4657669"/>
                </a:cubicBezTo>
                <a:cubicBezTo>
                  <a:pt x="7834181" y="4607765"/>
                  <a:pt x="7838422" y="4554490"/>
                  <a:pt x="7859543" y="4509636"/>
                </a:cubicBezTo>
                <a:cubicBezTo>
                  <a:pt x="8143453" y="3884007"/>
                  <a:pt x="7865565" y="3144687"/>
                  <a:pt x="7239856" y="2860955"/>
                </a:cubicBezTo>
                <a:cubicBezTo>
                  <a:pt x="6614148" y="2577221"/>
                  <a:pt x="5873697" y="2855533"/>
                  <a:pt x="5589788" y="3481163"/>
                </a:cubicBezTo>
                <a:cubicBezTo>
                  <a:pt x="5219899" y="4296262"/>
                  <a:pt x="4254817" y="4659005"/>
                  <a:pt x="3439614" y="4289345"/>
                </a:cubicBezTo>
                <a:cubicBezTo>
                  <a:pt x="2623140" y="3919108"/>
                  <a:pt x="2260499" y="2954296"/>
                  <a:pt x="2631312" y="2138850"/>
                </a:cubicBezTo>
                <a:cubicBezTo>
                  <a:pt x="2915220" y="1513220"/>
                  <a:pt x="2636986" y="772977"/>
                  <a:pt x="2011277" y="489244"/>
                </a:cubicBezTo>
                <a:cubicBezTo>
                  <a:pt x="1385915" y="206434"/>
                  <a:pt x="646966" y="483127"/>
                  <a:pt x="362710" y="1107833"/>
                </a:cubicBezTo>
                <a:cubicBezTo>
                  <a:pt x="342513" y="1152339"/>
                  <a:pt x="305207" y="1190620"/>
                  <a:pt x="256213" y="1209035"/>
                </a:cubicBezTo>
                <a:cubicBezTo>
                  <a:pt x="158226" y="1245865"/>
                  <a:pt x="48854" y="1196270"/>
                  <a:pt x="12034" y="1098310"/>
                </a:cubicBezTo>
                <a:cubicBezTo>
                  <a:pt x="-6376" y="1049330"/>
                  <a:pt x="-2713" y="997327"/>
                  <a:pt x="16560" y="953168"/>
                </a:cubicBezTo>
                <a:cubicBezTo>
                  <a:pt x="294670" y="341584"/>
                  <a:pt x="906536" y="-15161"/>
                  <a:pt x="1539391" y="495"/>
                </a:cubicBezTo>
                <a:close/>
              </a:path>
            </a:pathLst>
          </a:custGeom>
          <a:gradFill>
            <a:gsLst>
              <a:gs pos="91000">
                <a:schemeClr val="accent3"/>
              </a:gs>
              <a:gs pos="50000">
                <a:schemeClr val="accent2"/>
              </a:gs>
              <a:gs pos="25000">
                <a:schemeClr val="accent5"/>
              </a:gs>
              <a:gs pos="0">
                <a:schemeClr val="tx2">
                  <a:lumMod val="75000"/>
                  <a:lumOff val="25000"/>
                </a:schemeClr>
              </a:gs>
              <a:gs pos="100000">
                <a:schemeClr val="accent6"/>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Группа 2">
            <a:extLst>
              <a:ext uri="{FF2B5EF4-FFF2-40B4-BE49-F238E27FC236}">
                <a16:creationId xmlns:a16="http://schemas.microsoft.com/office/drawing/2014/main" id="{BD4A2043-FA6D-4CC0-B5A5-31B0230D97E6}"/>
              </a:ext>
            </a:extLst>
          </p:cNvPr>
          <p:cNvGrpSpPr/>
          <p:nvPr/>
        </p:nvGrpSpPr>
        <p:grpSpPr>
          <a:xfrm>
            <a:off x="4415921" y="2356643"/>
            <a:ext cx="1967466" cy="1572019"/>
            <a:chOff x="4995374" y="3401957"/>
            <a:chExt cx="1967466" cy="1572019"/>
          </a:xfrm>
        </p:grpSpPr>
        <p:sp>
          <p:nvSpPr>
            <p:cNvPr id="335" name="Oval 334">
              <a:extLst>
                <a:ext uri="{FF2B5EF4-FFF2-40B4-BE49-F238E27FC236}">
                  <a16:creationId xmlns:a16="http://schemas.microsoft.com/office/drawing/2014/main" id="{A3101FF6-7811-485E-A948-258D7499C51B}"/>
                </a:ext>
              </a:extLst>
            </p:cNvPr>
            <p:cNvSpPr/>
            <p:nvPr/>
          </p:nvSpPr>
          <p:spPr>
            <a:xfrm>
              <a:off x="4995374" y="3401957"/>
              <a:ext cx="1967466" cy="1572019"/>
            </a:xfrm>
            <a:prstGeom prst="ellipse">
              <a:avLst/>
            </a:prstGeom>
            <a:solidFill>
              <a:schemeClr val="bg2"/>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50" name="Graphic 349" descr="Lightbulb">
              <a:extLst>
                <a:ext uri="{FF2B5EF4-FFF2-40B4-BE49-F238E27FC236}">
                  <a16:creationId xmlns:a16="http://schemas.microsoft.com/office/drawing/2014/main" id="{DB412407-1785-4EE0-A4DE-D2D19CCCA7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83049" y="3562525"/>
              <a:ext cx="1437872" cy="1316920"/>
            </a:xfrm>
            <a:prstGeom prst="rect">
              <a:avLst/>
            </a:prstGeom>
          </p:spPr>
        </p:pic>
      </p:grpSp>
      <p:grpSp>
        <p:nvGrpSpPr>
          <p:cNvPr id="10" name="Группа 9">
            <a:extLst>
              <a:ext uri="{FF2B5EF4-FFF2-40B4-BE49-F238E27FC236}">
                <a16:creationId xmlns:a16="http://schemas.microsoft.com/office/drawing/2014/main" id="{CEB05CAF-D553-4232-9264-893DEE3C1724}"/>
              </a:ext>
            </a:extLst>
          </p:cNvPr>
          <p:cNvGrpSpPr/>
          <p:nvPr/>
        </p:nvGrpSpPr>
        <p:grpSpPr>
          <a:xfrm>
            <a:off x="1838099" y="1318022"/>
            <a:ext cx="1822076" cy="1616942"/>
            <a:chOff x="2465436" y="1953632"/>
            <a:chExt cx="1822076" cy="1616942"/>
          </a:xfrm>
        </p:grpSpPr>
        <p:sp>
          <p:nvSpPr>
            <p:cNvPr id="4" name="Oval 3">
              <a:extLst>
                <a:ext uri="{FF2B5EF4-FFF2-40B4-BE49-F238E27FC236}">
                  <a16:creationId xmlns:a16="http://schemas.microsoft.com/office/drawing/2014/main" id="{704FCEEF-15F1-4C54-AF8E-D9686910E05F}"/>
                </a:ext>
              </a:extLst>
            </p:cNvPr>
            <p:cNvSpPr/>
            <p:nvPr/>
          </p:nvSpPr>
          <p:spPr>
            <a:xfrm>
              <a:off x="2465436" y="1953632"/>
              <a:ext cx="1822076" cy="1616942"/>
            </a:xfrm>
            <a:prstGeom prst="ellipse">
              <a:avLst/>
            </a:prstGeom>
            <a:solidFill>
              <a:schemeClr val="bg2"/>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Graphic 349" descr="Lightbulb">
              <a:extLst>
                <a:ext uri="{FF2B5EF4-FFF2-40B4-BE49-F238E27FC236}">
                  <a16:creationId xmlns:a16="http://schemas.microsoft.com/office/drawing/2014/main" id="{DB412407-1785-4EE0-A4DE-D2D19CCCA7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694406" y="2144318"/>
              <a:ext cx="1437872" cy="1316920"/>
            </a:xfrm>
            <a:prstGeom prst="rect">
              <a:avLst/>
            </a:prstGeom>
          </p:spPr>
        </p:pic>
      </p:grpSp>
      <p:grpSp>
        <p:nvGrpSpPr>
          <p:cNvPr id="9" name="Группа 8">
            <a:extLst>
              <a:ext uri="{FF2B5EF4-FFF2-40B4-BE49-F238E27FC236}">
                <a16:creationId xmlns:a16="http://schemas.microsoft.com/office/drawing/2014/main" id="{DEB547C3-4EE5-4F92-AEA1-5F4EAC9444B2}"/>
              </a:ext>
            </a:extLst>
          </p:cNvPr>
          <p:cNvGrpSpPr/>
          <p:nvPr/>
        </p:nvGrpSpPr>
        <p:grpSpPr>
          <a:xfrm>
            <a:off x="6909665" y="3376589"/>
            <a:ext cx="1967466" cy="1693155"/>
            <a:chOff x="7595204" y="4187966"/>
            <a:chExt cx="1967466" cy="1693155"/>
          </a:xfrm>
        </p:grpSpPr>
        <p:sp>
          <p:nvSpPr>
            <p:cNvPr id="336" name="Oval 335">
              <a:extLst>
                <a:ext uri="{FF2B5EF4-FFF2-40B4-BE49-F238E27FC236}">
                  <a16:creationId xmlns:a16="http://schemas.microsoft.com/office/drawing/2014/main" id="{79B1EF8D-00F5-43A5-8123-8AEB23356582}"/>
                </a:ext>
              </a:extLst>
            </p:cNvPr>
            <p:cNvSpPr/>
            <p:nvPr/>
          </p:nvSpPr>
          <p:spPr>
            <a:xfrm>
              <a:off x="7595204" y="4187966"/>
              <a:ext cx="1967466" cy="1693155"/>
            </a:xfrm>
            <a:prstGeom prst="ellipse">
              <a:avLst/>
            </a:prstGeom>
            <a:solidFill>
              <a:schemeClr val="bg2"/>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3" name="Graphic 349" descr="Lightbulb">
              <a:extLst>
                <a:ext uri="{FF2B5EF4-FFF2-40B4-BE49-F238E27FC236}">
                  <a16:creationId xmlns:a16="http://schemas.microsoft.com/office/drawing/2014/main" id="{DB412407-1785-4EE0-A4DE-D2D19CCCA7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930974" y="4438234"/>
              <a:ext cx="1326287" cy="1214722"/>
            </a:xfrm>
            <a:prstGeom prst="rect">
              <a:avLst/>
            </a:prstGeom>
          </p:spPr>
        </p:pic>
      </p:grpSp>
      <p:sp>
        <p:nvSpPr>
          <p:cNvPr id="5" name="TextBox 4"/>
          <p:cNvSpPr txBox="1"/>
          <p:nvPr/>
        </p:nvSpPr>
        <p:spPr>
          <a:xfrm>
            <a:off x="3396599" y="184487"/>
            <a:ext cx="7334471" cy="830997"/>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Коррупцияга </a:t>
            </a:r>
            <a:r>
              <a:rPr lang="ru-RU" sz="2400" b="1" dirty="0" err="1">
                <a:latin typeface="Times New Roman" panose="02020603050405020304" pitchFamily="18" charset="0"/>
                <a:cs typeface="Times New Roman" panose="02020603050405020304" pitchFamily="18" charset="0"/>
              </a:rPr>
              <a:t>қарши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курашиш</a:t>
            </a:r>
            <a:r>
              <a:rPr lang="ru-RU" sz="2400" b="1" dirty="0">
                <a:latin typeface="Times New Roman" panose="02020603050405020304" pitchFamily="18" charset="0"/>
                <a:cs typeface="Times New Roman" panose="02020603050405020304" pitchFamily="18" charset="0"/>
              </a:rPr>
              <a:t> соҳасидаги </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ru-RU" sz="2400" b="1" dirty="0" err="1">
                <a:latin typeface="Times New Roman" panose="02020603050405020304" pitchFamily="18" charset="0"/>
                <a:cs typeface="Times New Roman" panose="02020603050405020304" pitchFamily="18" charset="0"/>
              </a:rPr>
              <a:t>давлат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дастурлари</a:t>
            </a:r>
            <a:r>
              <a:rPr lang="ru-RU" sz="2400" b="1" dirty="0">
                <a:latin typeface="Times New Roman" panose="02020603050405020304" pitchFamily="18" charset="0"/>
                <a:cs typeface="Times New Roman" panose="02020603050405020304" pitchFamily="18" charset="0"/>
              </a:rPr>
              <a:t> ва бошқа </a:t>
            </a:r>
            <a:r>
              <a:rPr lang="ru-RU" sz="2400" b="1" dirty="0" err="1">
                <a:latin typeface="Times New Roman" panose="02020603050405020304" pitchFamily="18" charset="0"/>
                <a:cs typeface="Times New Roman" panose="02020603050405020304" pitchFamily="18" charset="0"/>
              </a:rPr>
              <a:t>дастурлар</a:t>
            </a:r>
            <a:endParaRPr lang="ru-RU" sz="2400" dirty="0"/>
          </a:p>
        </p:txBody>
      </p:sp>
      <p:sp>
        <p:nvSpPr>
          <p:cNvPr id="6" name="TextBox 5"/>
          <p:cNvSpPr txBox="1"/>
          <p:nvPr/>
        </p:nvSpPr>
        <p:spPr>
          <a:xfrm>
            <a:off x="5042377" y="1353029"/>
            <a:ext cx="7058690" cy="923330"/>
          </a:xfrm>
          <a:prstGeom prst="rect">
            <a:avLst/>
          </a:prstGeom>
          <a:noFill/>
        </p:spPr>
        <p:txBody>
          <a:bodyPr wrap="square" rtlCol="0">
            <a:spAutoFit/>
          </a:bodyPr>
          <a:lstStyle/>
          <a:p>
            <a:pPr lvl="0" algn="ctr"/>
            <a:r>
              <a:rPr lang="ru-RU" b="1" dirty="0" err="1">
                <a:solidFill>
                  <a:schemeClr val="accent2">
                    <a:lumMod val="75000"/>
                  </a:schemeClr>
                </a:solidFill>
                <a:latin typeface="Times New Roman" panose="02020603050405020304" pitchFamily="18" charset="0"/>
                <a:cs typeface="Times New Roman" panose="02020603050405020304" pitchFamily="18" charset="0"/>
              </a:rPr>
              <a:t>Коррупцияга</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қарши</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курашиш</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соҳасидаги</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давлат</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сиёсати</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давлат</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дастурлари</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ва</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бошқа</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дастурлар</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асосида</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амалга</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оширилиши</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мумкин</a:t>
            </a:r>
            <a:r>
              <a:rPr lang="ru-RU" b="1" dirty="0">
                <a:solidFill>
                  <a:schemeClr val="accent2">
                    <a:lumMod val="75000"/>
                  </a:schemeClr>
                </a:solidFill>
                <a:latin typeface="Times New Roman" panose="02020603050405020304" pitchFamily="18" charset="0"/>
                <a:cs typeface="Times New Roman" panose="02020603050405020304" pitchFamily="18" charset="0"/>
              </a:rPr>
              <a:t>.</a:t>
            </a:r>
            <a:endParaRPr lang="ru-RU" b="1" dirty="0">
              <a:solidFill>
                <a:schemeClr val="accent2">
                  <a:lumMod val="75000"/>
                </a:schemeClr>
              </a:solidFill>
            </a:endParaRPr>
          </a:p>
        </p:txBody>
      </p:sp>
      <p:sp>
        <p:nvSpPr>
          <p:cNvPr id="7" name="TextBox 6"/>
          <p:cNvSpPr txBox="1"/>
          <p:nvPr/>
        </p:nvSpPr>
        <p:spPr>
          <a:xfrm>
            <a:off x="-7561" y="3237502"/>
            <a:ext cx="4216376" cy="3139321"/>
          </a:xfrm>
          <a:prstGeom prst="rect">
            <a:avLst/>
          </a:prstGeom>
          <a:noFill/>
        </p:spPr>
        <p:txBody>
          <a:bodyPr wrap="square" rtlCol="0">
            <a:spAutoFit/>
          </a:bodyPr>
          <a:lstStyle/>
          <a:p>
            <a:pPr lvl="0" algn="ct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Давлат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дастурлари</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ва бошқа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дастурлар</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Қонуннинг</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en-US" b="1" dirty="0">
                <a:solidFill>
                  <a:schemeClr val="tx2">
                    <a:lumMod val="90000"/>
                    <a:lumOff val="10000"/>
                  </a:schemeClr>
                </a:solidFill>
                <a:latin typeface="Times New Roman" panose="02020603050405020304" pitchFamily="18" charset="0"/>
                <a:cs typeface="Times New Roman" panose="02020603050405020304" pitchFamily="18" charset="0"/>
              </a:rPr>
              <a:t/>
            </a:r>
            <a:br>
              <a:rPr lang="en-US" b="1" dirty="0">
                <a:solidFill>
                  <a:schemeClr val="tx2">
                    <a:lumMod val="90000"/>
                    <a:lumOff val="10000"/>
                  </a:schemeClr>
                </a:solidFill>
                <a:latin typeface="Times New Roman" panose="02020603050405020304" pitchFamily="18" charset="0"/>
                <a:cs typeface="Times New Roman" panose="02020603050405020304" pitchFamily="18" charset="0"/>
              </a:rPr>
            </a:b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қоидалари</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самарали</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ижро </a:t>
            </a:r>
            <a:r>
              <a:rPr lang="en-US" b="1" dirty="0">
                <a:solidFill>
                  <a:schemeClr val="tx2">
                    <a:lumMod val="90000"/>
                    <a:lumOff val="10000"/>
                  </a:schemeClr>
                </a:solidFill>
                <a:latin typeface="Times New Roman" panose="02020603050405020304" pitchFamily="18" charset="0"/>
                <a:cs typeface="Times New Roman" panose="02020603050405020304" pitchFamily="18" charset="0"/>
              </a:rPr>
              <a:t/>
            </a:r>
            <a:br>
              <a:rPr lang="en-US" b="1" dirty="0">
                <a:solidFill>
                  <a:schemeClr val="tx2">
                    <a:lumMod val="90000"/>
                    <a:lumOff val="10000"/>
                  </a:schemeClr>
                </a:solidFill>
                <a:latin typeface="Times New Roman" panose="02020603050405020304" pitchFamily="18" charset="0"/>
                <a:cs typeface="Times New Roman" panose="02020603050405020304" pitchFamily="18" charset="0"/>
              </a:rPr>
            </a:b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этилишини</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таъминлаш,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коррупциянинг</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ҳолати</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ҳамда</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тенденцияларидан</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келиб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чиққан</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ҳолда</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коррупцияга қарши курашиш бўйича комплекс ва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тизимли</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a:t>
            </a:r>
            <a:br>
              <a:rPr lang="ru-RU" b="1" dirty="0">
                <a:solidFill>
                  <a:schemeClr val="tx2">
                    <a:lumMod val="90000"/>
                    <a:lumOff val="10000"/>
                  </a:schemeClr>
                </a:solidFill>
                <a:latin typeface="Times New Roman" panose="02020603050405020304" pitchFamily="18" charset="0"/>
                <a:cs typeface="Times New Roman" panose="02020603050405020304" pitchFamily="18" charset="0"/>
              </a:rPr>
            </a:b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чора-тадбирлар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кўриш</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мақсадида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ишлаб</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чиқилади</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ҳамда</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амалга </a:t>
            </a: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оширилади</a:t>
            </a:r>
            <a:endParaRPr lang="ru-RU" b="1" dirty="0">
              <a:solidFill>
                <a:schemeClr val="tx2">
                  <a:lumMod val="90000"/>
                  <a:lumOff val="10000"/>
                </a:schemeClr>
              </a:solidFill>
            </a:endParaRPr>
          </a:p>
        </p:txBody>
      </p:sp>
      <p:sp>
        <p:nvSpPr>
          <p:cNvPr id="8" name="TextBox 7"/>
          <p:cNvSpPr txBox="1"/>
          <p:nvPr/>
        </p:nvSpPr>
        <p:spPr>
          <a:xfrm>
            <a:off x="5042377" y="5595439"/>
            <a:ext cx="7058690" cy="1200329"/>
          </a:xfrm>
          <a:prstGeom prst="rect">
            <a:avLst/>
          </a:prstGeom>
          <a:noFill/>
        </p:spPr>
        <p:txBody>
          <a:bodyPr wrap="square" rtlCol="0">
            <a:spAutoFit/>
          </a:bodyPr>
          <a:lstStyle/>
          <a:p>
            <a:pPr lvl="0" algn="ctr"/>
            <a:r>
              <a:rPr lang="ru-RU" b="1" dirty="0">
                <a:solidFill>
                  <a:schemeClr val="accent6">
                    <a:lumMod val="50000"/>
                  </a:schemeClr>
                </a:solidFill>
                <a:latin typeface="Times New Roman" panose="02020603050405020304" pitchFamily="18" charset="0"/>
                <a:cs typeface="Times New Roman" panose="02020603050405020304" pitchFamily="18" charset="0"/>
              </a:rPr>
              <a:t>2017 йил 2 </a:t>
            </a:r>
            <a:r>
              <a:rPr lang="ru-RU" b="1" dirty="0" err="1">
                <a:solidFill>
                  <a:schemeClr val="accent6">
                    <a:lumMod val="50000"/>
                  </a:schemeClr>
                </a:solidFill>
                <a:latin typeface="Times New Roman" panose="02020603050405020304" pitchFamily="18" charset="0"/>
                <a:cs typeface="Times New Roman" panose="02020603050405020304" pitchFamily="18" charset="0"/>
              </a:rPr>
              <a:t>февралда</a:t>
            </a:r>
            <a:r>
              <a:rPr lang="ru-RU" b="1" dirty="0">
                <a:solidFill>
                  <a:schemeClr val="accent6">
                    <a:lumMod val="50000"/>
                  </a:schemeClr>
                </a:solidFill>
                <a:latin typeface="Times New Roman" panose="02020603050405020304" pitchFamily="18" charset="0"/>
                <a:cs typeface="Times New Roman" panose="02020603050405020304" pitchFamily="18" charset="0"/>
              </a:rPr>
              <a:t> Ўзбекистон Республикаси Президентининг ПҚ-2752-сонли «Коррупцияга </a:t>
            </a:r>
            <a:r>
              <a:rPr lang="ru-RU" b="1" dirty="0" err="1">
                <a:solidFill>
                  <a:schemeClr val="accent6">
                    <a:lumMod val="50000"/>
                  </a:schemeClr>
                </a:solidFill>
                <a:latin typeface="Times New Roman" panose="02020603050405020304" pitchFamily="18" charset="0"/>
                <a:cs typeface="Times New Roman" panose="02020603050405020304" pitchFamily="18" charset="0"/>
              </a:rPr>
              <a:t>қарши</a:t>
            </a:r>
            <a:r>
              <a:rPr lang="ru-RU" b="1" dirty="0">
                <a:solidFill>
                  <a:schemeClr val="accent6">
                    <a:lumMod val="50000"/>
                  </a:schemeClr>
                </a:solidFill>
                <a:latin typeface="Times New Roman" panose="02020603050405020304" pitchFamily="18" charset="0"/>
                <a:cs typeface="Times New Roman" panose="02020603050405020304" pitchFamily="18" charset="0"/>
              </a:rPr>
              <a:t> </a:t>
            </a:r>
            <a:r>
              <a:rPr lang="ru-RU" b="1" dirty="0" err="1">
                <a:solidFill>
                  <a:schemeClr val="accent6">
                    <a:lumMod val="50000"/>
                  </a:schemeClr>
                </a:solidFill>
                <a:latin typeface="Times New Roman" panose="02020603050405020304" pitchFamily="18" charset="0"/>
                <a:cs typeface="Times New Roman" panose="02020603050405020304" pitchFamily="18" charset="0"/>
              </a:rPr>
              <a:t>курашиш</a:t>
            </a:r>
            <a:r>
              <a:rPr lang="ru-RU" b="1" dirty="0">
                <a:solidFill>
                  <a:schemeClr val="accent6">
                    <a:lumMod val="50000"/>
                  </a:schemeClr>
                </a:solidFill>
                <a:latin typeface="Times New Roman" panose="02020603050405020304" pitchFamily="18" charset="0"/>
                <a:cs typeface="Times New Roman" panose="02020603050405020304" pitchFamily="18" charset="0"/>
              </a:rPr>
              <a:t> тўғрисида»ги Ўзбекистон Республикаси </a:t>
            </a:r>
            <a:r>
              <a:rPr lang="ru-RU" b="1" dirty="0" err="1">
                <a:solidFill>
                  <a:schemeClr val="accent6">
                    <a:lumMod val="50000"/>
                  </a:schemeClr>
                </a:solidFill>
                <a:latin typeface="Times New Roman" panose="02020603050405020304" pitchFamily="18" charset="0"/>
                <a:cs typeface="Times New Roman" panose="02020603050405020304" pitchFamily="18" charset="0"/>
              </a:rPr>
              <a:t>Қонунининг</a:t>
            </a:r>
            <a:r>
              <a:rPr lang="ru-RU" b="1" dirty="0">
                <a:solidFill>
                  <a:schemeClr val="accent6">
                    <a:lumMod val="50000"/>
                  </a:schemeClr>
                </a:solidFill>
                <a:latin typeface="Times New Roman" panose="02020603050405020304" pitchFamily="18" charset="0"/>
                <a:cs typeface="Times New Roman" panose="02020603050405020304" pitchFamily="18" charset="0"/>
              </a:rPr>
              <a:t> </a:t>
            </a:r>
            <a:r>
              <a:rPr lang="ru-RU" b="1" dirty="0" err="1">
                <a:solidFill>
                  <a:schemeClr val="accent6">
                    <a:lumMod val="50000"/>
                  </a:schemeClr>
                </a:solidFill>
                <a:latin typeface="Times New Roman" panose="02020603050405020304" pitchFamily="18" charset="0"/>
                <a:cs typeface="Times New Roman" panose="02020603050405020304" pitchFamily="18" charset="0"/>
              </a:rPr>
              <a:t>қоидаларини</a:t>
            </a:r>
            <a:r>
              <a:rPr lang="ru-RU" b="1" dirty="0">
                <a:solidFill>
                  <a:schemeClr val="accent6">
                    <a:lumMod val="50000"/>
                  </a:schemeClr>
                </a:solidFill>
                <a:latin typeface="Times New Roman" panose="02020603050405020304" pitchFamily="18" charset="0"/>
                <a:cs typeface="Times New Roman" panose="02020603050405020304" pitchFamily="18" charset="0"/>
              </a:rPr>
              <a:t> амалга ошириш </a:t>
            </a:r>
            <a:r>
              <a:rPr lang="ru-RU" b="1" dirty="0" err="1">
                <a:solidFill>
                  <a:schemeClr val="accent6">
                    <a:lumMod val="50000"/>
                  </a:schemeClr>
                </a:solidFill>
                <a:latin typeface="Times New Roman" panose="02020603050405020304" pitchFamily="18" charset="0"/>
                <a:cs typeface="Times New Roman" panose="02020603050405020304" pitchFamily="18" charset="0"/>
              </a:rPr>
              <a:t>чора-тадбирлари</a:t>
            </a:r>
            <a:r>
              <a:rPr lang="ru-RU" b="1" dirty="0">
                <a:solidFill>
                  <a:schemeClr val="accent6">
                    <a:lumMod val="50000"/>
                  </a:schemeClr>
                </a:solidFill>
                <a:latin typeface="Times New Roman" panose="02020603050405020304" pitchFamily="18" charset="0"/>
                <a:cs typeface="Times New Roman" panose="02020603050405020304" pitchFamily="18" charset="0"/>
              </a:rPr>
              <a:t> тўғрисида»ги қарори </a:t>
            </a:r>
            <a:r>
              <a:rPr lang="uz-Cyrl-UZ" b="1" dirty="0">
                <a:solidFill>
                  <a:schemeClr val="accent6">
                    <a:lumMod val="50000"/>
                  </a:schemeClr>
                </a:solidFill>
                <a:latin typeface="Times New Roman" panose="02020603050405020304" pitchFamily="18" charset="0"/>
                <a:cs typeface="Times New Roman" panose="02020603050405020304" pitchFamily="18" charset="0"/>
              </a:rPr>
              <a:t>қ</a:t>
            </a:r>
            <a:r>
              <a:rPr lang="ru-RU" b="1" dirty="0" err="1">
                <a:solidFill>
                  <a:schemeClr val="accent6">
                    <a:lumMod val="50000"/>
                  </a:schemeClr>
                </a:solidFill>
                <a:latin typeface="Times New Roman" panose="02020603050405020304" pitchFamily="18" charset="0"/>
                <a:cs typeface="Times New Roman" panose="02020603050405020304" pitchFamily="18" charset="0"/>
              </a:rPr>
              <a:t>абул</a:t>
            </a:r>
            <a:r>
              <a:rPr lang="ru-RU" b="1" dirty="0">
                <a:solidFill>
                  <a:schemeClr val="accent6">
                    <a:lumMod val="50000"/>
                  </a:schemeClr>
                </a:solidFill>
                <a:latin typeface="Times New Roman" panose="02020603050405020304" pitchFamily="18" charset="0"/>
                <a:cs typeface="Times New Roman" panose="02020603050405020304" pitchFamily="18" charset="0"/>
              </a:rPr>
              <a:t> </a:t>
            </a:r>
            <a:r>
              <a:rPr lang="ru-RU" b="1" dirty="0" err="1">
                <a:solidFill>
                  <a:schemeClr val="accent6">
                    <a:lumMod val="50000"/>
                  </a:schemeClr>
                </a:solidFill>
                <a:latin typeface="Times New Roman" panose="02020603050405020304" pitchFamily="18" charset="0"/>
                <a:cs typeface="Times New Roman" panose="02020603050405020304" pitchFamily="18" charset="0"/>
              </a:rPr>
              <a:t>қилинган</a:t>
            </a:r>
            <a:r>
              <a:rPr lang="ru-RU" b="1" dirty="0">
                <a:solidFill>
                  <a:schemeClr val="accent6">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7772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202131" y="2762693"/>
            <a:ext cx="11665818" cy="3693319"/>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“Коррупцияга </a:t>
            </a:r>
            <a:r>
              <a:rPr lang="ru-RU" b="1" dirty="0" err="1">
                <a:latin typeface="Times New Roman" panose="02020603050405020304" pitchFamily="18" charset="0"/>
                <a:cs typeface="Times New Roman" panose="02020603050405020304" pitchFamily="18" charset="0"/>
              </a:rPr>
              <a:t>қарши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курашиш</a:t>
            </a:r>
            <a:r>
              <a:rPr lang="ru-RU" b="1" dirty="0">
                <a:latin typeface="Times New Roman" panose="02020603050405020304" pitchFamily="18" charset="0"/>
                <a:cs typeface="Times New Roman" panose="02020603050405020304" pitchFamily="18" charset="0"/>
              </a:rPr>
              <a:t> тўғрисида”ги </a:t>
            </a:r>
            <a:r>
              <a:rPr lang="ru-RU" b="1" dirty="0" err="1">
                <a:latin typeface="Times New Roman" panose="02020603050405020304" pitchFamily="18" charset="0"/>
                <a:cs typeface="Times New Roman" panose="02020603050405020304" pitchFamily="18" charset="0"/>
              </a:rPr>
              <a:t>Қонунда</a:t>
            </a:r>
            <a:r>
              <a:rPr lang="ru-RU" b="1" dirty="0">
                <a:latin typeface="Times New Roman" panose="02020603050405020304" pitchFamily="18" charset="0"/>
                <a:cs typeface="Times New Roman" panose="02020603050405020304" pitchFamily="18" charset="0"/>
              </a:rPr>
              <a:t> коррупцияга </a:t>
            </a:r>
            <a:r>
              <a:rPr lang="ru-RU" b="1" dirty="0" err="1">
                <a:latin typeface="Times New Roman" panose="02020603050405020304" pitchFamily="18" charset="0"/>
                <a:cs typeface="Times New Roman" panose="02020603050405020304" pitchFamily="18" charset="0"/>
              </a:rPr>
              <a:t>қарши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курашиш</a:t>
            </a:r>
            <a:r>
              <a:rPr lang="ru-RU" b="1" dirty="0">
                <a:latin typeface="Times New Roman" panose="02020603050405020304" pitchFamily="18" charset="0"/>
                <a:cs typeface="Times New Roman" panose="02020603050405020304" pitchFamily="18" charset="0"/>
              </a:rPr>
              <a:t> бўйича </a:t>
            </a:r>
            <a:r>
              <a:rPr lang="ru-RU" b="1" dirty="0" err="1">
                <a:latin typeface="Times New Roman" panose="02020603050405020304" pitchFamily="18" charset="0"/>
                <a:cs typeface="Times New Roman" panose="02020603050405020304" pitchFamily="18" charset="0"/>
              </a:rPr>
              <a:t>фаолиятни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бевосита</a:t>
            </a:r>
            <a:r>
              <a:rPr lang="ru-RU" b="1" dirty="0">
                <a:latin typeface="Times New Roman" panose="02020603050405020304" pitchFamily="18" charset="0"/>
                <a:cs typeface="Times New Roman" panose="02020603050405020304" pitchFamily="18" charset="0"/>
              </a:rPr>
              <a:t> амалга </a:t>
            </a:r>
            <a:r>
              <a:rPr lang="ru-RU" b="1" dirty="0" err="1">
                <a:latin typeface="Times New Roman" panose="02020603050405020304" pitchFamily="18" charset="0"/>
                <a:cs typeface="Times New Roman" panose="02020603050405020304" pitchFamily="18" charset="0"/>
              </a:rPr>
              <a:t>оширувчи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давлат</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органлари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сифатида</a:t>
            </a:r>
            <a:r>
              <a:rPr lang="ru-RU" b="1" dirty="0">
                <a:latin typeface="Times New Roman" panose="02020603050405020304" pitchFamily="18" charset="0"/>
                <a:cs typeface="Times New Roman" panose="02020603050405020304" pitchFamily="18" charset="0"/>
              </a:rPr>
              <a:t>:</a:t>
            </a:r>
          </a:p>
          <a:p>
            <a:r>
              <a:rPr lang="ru-RU" b="1" dirty="0">
                <a:latin typeface="Times New Roman" panose="02020603050405020304" pitchFamily="18" charset="0"/>
                <a:cs typeface="Times New Roman" panose="02020603050405020304" pitchFamily="18" charset="0"/>
              </a:rPr>
              <a:t>А.</a:t>
            </a:r>
            <a:r>
              <a:rPr lang="ru-RU" dirty="0">
                <a:latin typeface="Times New Roman" panose="02020603050405020304" pitchFamily="18" charset="0"/>
                <a:cs typeface="Times New Roman" panose="02020603050405020304" pitchFamily="18" charset="0"/>
              </a:rPr>
              <a:t> Бош прокуратура; Бош прокуратура ҳузуридаги </a:t>
            </a:r>
            <a:r>
              <a:rPr lang="ru-RU" dirty="0" err="1">
                <a:latin typeface="Times New Roman" panose="02020603050405020304" pitchFamily="18" charset="0"/>
                <a:cs typeface="Times New Roman" panose="02020603050405020304" pitchFamily="18" charset="0"/>
              </a:rPr>
              <a:t>Иқтисодий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жиноятларга</a:t>
            </a:r>
            <a:r>
              <a:rPr lang="ru-RU" dirty="0">
                <a:latin typeface="Times New Roman" panose="02020603050405020304" pitchFamily="18" charset="0"/>
                <a:cs typeface="Times New Roman" panose="02020603050405020304" pitchFamily="18" charset="0"/>
              </a:rPr>
              <a:t> қарши курашиш </a:t>
            </a:r>
            <a:r>
              <a:rPr lang="ru-RU" dirty="0" err="1">
                <a:latin typeface="Times New Roman" panose="02020603050405020304" pitchFamily="18" charset="0"/>
                <a:cs typeface="Times New Roman" panose="02020603050405020304" pitchFamily="18" charset="0"/>
              </a:rPr>
              <a:t>департаменти</a:t>
            </a:r>
            <a:r>
              <a:rPr lang="ru-RU" dirty="0">
                <a:latin typeface="Times New Roman" panose="02020603050405020304" pitchFamily="18" charset="0"/>
                <a:cs typeface="Times New Roman" panose="02020603050405020304" pitchFamily="18" charset="0"/>
              </a:rPr>
              <a:t>; коррупцияга қарши курашиш </a:t>
            </a:r>
            <a:r>
              <a:rPr lang="ru-RU" dirty="0" err="1">
                <a:latin typeface="Times New Roman" panose="02020603050405020304" pitchFamily="18" charset="0"/>
                <a:cs typeface="Times New Roman" panose="02020603050405020304" pitchFamily="18" charset="0"/>
              </a:rPr>
              <a:t>бўйича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идоралараро</a:t>
            </a:r>
            <a:r>
              <a:rPr lang="ru-RU" dirty="0">
                <a:latin typeface="Times New Roman" panose="02020603050405020304" pitchFamily="18" charset="0"/>
                <a:cs typeface="Times New Roman" panose="02020603050405020304" pitchFamily="18" charset="0"/>
              </a:rPr>
              <a:t> ва </a:t>
            </a:r>
            <a:r>
              <a:rPr lang="ru-RU" dirty="0" err="1">
                <a:latin typeface="Times New Roman" panose="02020603050405020304" pitchFamily="18" charset="0"/>
                <a:cs typeface="Times New Roman" panose="02020603050405020304" pitchFamily="18" charset="0"/>
              </a:rPr>
              <a:t>ҳудудий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комиссиялар</a:t>
            </a:r>
            <a:r>
              <a:rPr lang="ru-RU" dirty="0">
                <a:latin typeface="Times New Roman" panose="02020603050405020304" pitchFamily="18" charset="0"/>
                <a:cs typeface="Times New Roman" panose="02020603050405020304" pitchFamily="18" charset="0"/>
              </a:rPr>
              <a:t>;</a:t>
            </a:r>
          </a:p>
          <a:p>
            <a:r>
              <a:rPr lang="ru-RU" b="1" dirty="0">
                <a:latin typeface="Times New Roman" panose="02020603050405020304" pitchFamily="18" charset="0"/>
                <a:cs typeface="Times New Roman" panose="02020603050405020304" pitchFamily="18" charset="0"/>
              </a:rPr>
              <a:t>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Вазирлар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Маҳкамаси</a:t>
            </a:r>
            <a:r>
              <a:rPr lang="ru-RU" dirty="0">
                <a:latin typeface="Times New Roman" panose="02020603050405020304" pitchFamily="18" charset="0"/>
                <a:cs typeface="Times New Roman" panose="02020603050405020304" pitchFamily="18" charset="0"/>
              </a:rPr>
              <a:t>, коррупцияга қарши курашиш </a:t>
            </a:r>
            <a:r>
              <a:rPr lang="ru-RU" dirty="0" err="1">
                <a:latin typeface="Times New Roman" panose="02020603050405020304" pitchFamily="18" charset="0"/>
                <a:cs typeface="Times New Roman" panose="02020603050405020304" pitchFamily="18" charset="0"/>
              </a:rPr>
              <a:t>бўйича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идоралараро</a:t>
            </a:r>
            <a:r>
              <a:rPr lang="ru-RU" dirty="0">
                <a:latin typeface="Times New Roman" panose="02020603050405020304" pitchFamily="18" charset="0"/>
                <a:cs typeface="Times New Roman" panose="02020603050405020304" pitchFamily="18" charset="0"/>
              </a:rPr>
              <a:t> комиссия, </a:t>
            </a:r>
            <a:r>
              <a:rPr lang="ru-RU" dirty="0" err="1">
                <a:latin typeface="Times New Roman" panose="02020603050405020304" pitchFamily="18" charset="0"/>
                <a:cs typeface="Times New Roman" panose="02020603050405020304" pitchFamily="18" charset="0"/>
              </a:rPr>
              <a:t>Қорақалпоғистон</a:t>
            </a:r>
            <a:r>
              <a:rPr lang="ru-RU" dirty="0">
                <a:latin typeface="Times New Roman" panose="02020603050405020304" pitchFamily="18" charset="0"/>
                <a:cs typeface="Times New Roman" panose="02020603050405020304" pitchFamily="18" charset="0"/>
              </a:rPr>
              <a:t> Республикаси, </a:t>
            </a:r>
            <a:r>
              <a:rPr lang="ru-RU" dirty="0" err="1">
                <a:latin typeface="Times New Roman" panose="02020603050405020304" pitchFamily="18" charset="0"/>
                <a:cs typeface="Times New Roman" panose="02020603050405020304" pitchFamily="18" charset="0"/>
              </a:rPr>
              <a:t>вилоятлар</a:t>
            </a:r>
            <a:r>
              <a:rPr lang="ru-RU" dirty="0">
                <a:latin typeface="Times New Roman" panose="02020603050405020304" pitchFamily="18" charset="0"/>
                <a:cs typeface="Times New Roman" panose="02020603050405020304" pitchFamily="18" charset="0"/>
              </a:rPr>
              <a:t> ва Тошкент </a:t>
            </a:r>
            <a:r>
              <a:rPr lang="ru-RU" dirty="0" err="1">
                <a:latin typeface="Times New Roman" panose="02020603050405020304" pitchFamily="18" charset="0"/>
                <a:cs typeface="Times New Roman" panose="02020603050405020304" pitchFamily="18" charset="0"/>
              </a:rPr>
              <a:t>шаҳри</a:t>
            </a:r>
            <a:r>
              <a:rPr lang="ru-RU" dirty="0">
                <a:latin typeface="Times New Roman" panose="02020603050405020304" pitchFamily="18" charset="0"/>
                <a:cs typeface="Times New Roman" panose="02020603050405020304" pitchFamily="18" charset="0"/>
              </a:rPr>
              <a:t> коррупцияга қарши курашиш </a:t>
            </a:r>
            <a:r>
              <a:rPr lang="ru-RU" dirty="0" err="1">
                <a:latin typeface="Times New Roman" panose="02020603050405020304" pitchFamily="18" charset="0"/>
                <a:cs typeface="Times New Roman" panose="02020603050405020304" pitchFamily="18" charset="0"/>
              </a:rPr>
              <a:t>бўйича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ҳудудий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идоралараро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комиссиялар</a:t>
            </a:r>
            <a:r>
              <a:rPr lang="ru-RU" dirty="0">
                <a:latin typeface="Times New Roman" panose="02020603050405020304" pitchFamily="18" charset="0"/>
                <a:cs typeface="Times New Roman" panose="02020603050405020304" pitchFamily="18" charset="0"/>
              </a:rPr>
              <a:t> ҳамда </a:t>
            </a:r>
            <a:r>
              <a:rPr lang="ru-RU" dirty="0" err="1">
                <a:latin typeface="Times New Roman" panose="02020603050405020304" pitchFamily="18" charset="0"/>
                <a:cs typeface="Times New Roman" panose="02020603050405020304" pitchFamily="18" charset="0"/>
              </a:rPr>
              <a:t>фуқаролар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бошқариш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нодавлат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нотижорат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ташкилотлари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оммавий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ахборот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воситалари</a:t>
            </a:r>
            <a:r>
              <a:rPr lang="ru-RU" dirty="0">
                <a:latin typeface="Times New Roman" panose="02020603050405020304" pitchFamily="18" charset="0"/>
                <a:cs typeface="Times New Roman" panose="02020603050405020304" pitchFamily="18" charset="0"/>
              </a:rPr>
              <a:t> ;</a:t>
            </a:r>
          </a:p>
          <a:p>
            <a:r>
              <a:rPr lang="ru-RU" b="1" dirty="0">
                <a:latin typeface="Times New Roman" panose="02020603050405020304" pitchFamily="18" charset="0"/>
                <a:cs typeface="Times New Roman" panose="02020603050405020304" pitchFamily="18" charset="0"/>
              </a:rPr>
              <a:t>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Вазирлар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Маҳкамаси</a:t>
            </a:r>
            <a:r>
              <a:rPr lang="ru-RU" dirty="0">
                <a:latin typeface="Times New Roman" panose="02020603050405020304" pitchFamily="18" charset="0"/>
                <a:cs typeface="Times New Roman" panose="02020603050405020304" pitchFamily="18" charset="0"/>
              </a:rPr>
              <a:t>, коррупцияга қарши курашиш </a:t>
            </a:r>
            <a:r>
              <a:rPr lang="ru-RU" dirty="0" err="1">
                <a:latin typeface="Times New Roman" panose="02020603050405020304" pitchFamily="18" charset="0"/>
                <a:cs typeface="Times New Roman" panose="02020603050405020304" pitchFamily="18" charset="0"/>
              </a:rPr>
              <a:t>бўйича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идоралараро</a:t>
            </a:r>
            <a:r>
              <a:rPr lang="ru-RU" dirty="0">
                <a:latin typeface="Times New Roman" panose="02020603050405020304" pitchFamily="18" charset="0"/>
                <a:cs typeface="Times New Roman" panose="02020603050405020304" pitchFamily="18" charset="0"/>
              </a:rPr>
              <a:t> комиссия, </a:t>
            </a:r>
            <a:r>
              <a:rPr lang="ru-RU" dirty="0" err="1">
                <a:latin typeface="Times New Roman" panose="02020603050405020304" pitchFamily="18" charset="0"/>
                <a:cs typeface="Times New Roman" panose="02020603050405020304" pitchFamily="18" charset="0"/>
              </a:rPr>
              <a:t>Қорақалпоғистон</a:t>
            </a:r>
            <a:r>
              <a:rPr lang="ru-RU" dirty="0">
                <a:latin typeface="Times New Roman" panose="02020603050405020304" pitchFamily="18" charset="0"/>
                <a:cs typeface="Times New Roman" panose="02020603050405020304" pitchFamily="18" charset="0"/>
              </a:rPr>
              <a:t> Республикаси, </a:t>
            </a:r>
            <a:r>
              <a:rPr lang="ru-RU" dirty="0" err="1">
                <a:latin typeface="Times New Roman" panose="02020603050405020304" pitchFamily="18" charset="0"/>
                <a:cs typeface="Times New Roman" panose="02020603050405020304" pitchFamily="18" charset="0"/>
              </a:rPr>
              <a:t>вилоятлар</a:t>
            </a:r>
            <a:r>
              <a:rPr lang="ru-RU" dirty="0">
                <a:latin typeface="Times New Roman" panose="02020603050405020304" pitchFamily="18" charset="0"/>
                <a:cs typeface="Times New Roman" panose="02020603050405020304" pitchFamily="18" charset="0"/>
              </a:rPr>
              <a:t> ва Тошкент </a:t>
            </a:r>
            <a:r>
              <a:rPr lang="ru-RU" dirty="0" err="1">
                <a:latin typeface="Times New Roman" panose="02020603050405020304" pitchFamily="18" charset="0"/>
                <a:cs typeface="Times New Roman" panose="02020603050405020304" pitchFamily="18" charset="0"/>
              </a:rPr>
              <a:t>шаҳри</a:t>
            </a:r>
            <a:r>
              <a:rPr lang="ru-RU" dirty="0">
                <a:latin typeface="Times New Roman" panose="02020603050405020304" pitchFamily="18" charset="0"/>
                <a:cs typeface="Times New Roman" panose="02020603050405020304" pitchFamily="18" charset="0"/>
              </a:rPr>
              <a:t> коррупцияга қарши курашиш </a:t>
            </a:r>
            <a:r>
              <a:rPr lang="ru-RU" dirty="0" err="1">
                <a:latin typeface="Times New Roman" panose="02020603050405020304" pitchFamily="18" charset="0"/>
                <a:cs typeface="Times New Roman" panose="02020603050405020304" pitchFamily="18" charset="0"/>
              </a:rPr>
              <a:t>бўйича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ҳудудий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идоралараро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комиссиялар</a:t>
            </a:r>
            <a:r>
              <a:rPr lang="ru-RU" dirty="0">
                <a:latin typeface="Times New Roman" panose="02020603050405020304" pitchFamily="18" charset="0"/>
                <a:cs typeface="Times New Roman" panose="02020603050405020304" pitchFamily="18" charset="0"/>
              </a:rPr>
              <a:t> ҳамда </a:t>
            </a:r>
            <a:r>
              <a:rPr lang="ru-RU" dirty="0" err="1">
                <a:latin typeface="Times New Roman" panose="02020603050405020304" pitchFamily="18" charset="0"/>
                <a:cs typeface="Times New Roman" panose="02020603050405020304" pitchFamily="18" charset="0"/>
              </a:rPr>
              <a:t>давлат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таълимни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бошқариш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органлари</a:t>
            </a:r>
            <a:r>
              <a:rPr lang="ru-RU" dirty="0">
                <a:latin typeface="Times New Roman" panose="02020603050405020304" pitchFamily="18" charset="0"/>
                <a:cs typeface="Times New Roman" panose="02020603050405020304" pitchFamily="18" charset="0"/>
              </a:rPr>
              <a:t> ва </a:t>
            </a:r>
            <a:r>
              <a:rPr lang="ru-RU" dirty="0" err="1">
                <a:latin typeface="Times New Roman" panose="02020603050405020304" pitchFamily="18" charset="0"/>
                <a:cs typeface="Times New Roman" panose="02020603050405020304" pitchFamily="18" charset="0"/>
              </a:rPr>
              <a:t>таълим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муассасалари</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Бош прокуратура; Давлат </a:t>
            </a:r>
            <a:r>
              <a:rPr lang="ru-RU" dirty="0" err="1">
                <a:latin typeface="Times New Roman" panose="02020603050405020304" pitchFamily="18" charset="0"/>
                <a:cs typeface="Times New Roman" panose="02020603050405020304" pitchFamily="18" charset="0"/>
              </a:rPr>
              <a:t>хавфсизлик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хизматиИчки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вазирлиги</a:t>
            </a:r>
            <a:r>
              <a:rPr lang="ru-RU" dirty="0">
                <a:latin typeface="Times New Roman" panose="02020603050405020304" pitchFamily="18" charset="0"/>
                <a:cs typeface="Times New Roman" panose="02020603050405020304" pitchFamily="18" charset="0"/>
              </a:rPr>
              <a:t>; Адлия </a:t>
            </a:r>
            <a:r>
              <a:rPr lang="ru-RU" dirty="0" err="1">
                <a:latin typeface="Times New Roman" panose="02020603050405020304" pitchFamily="18" charset="0"/>
                <a:cs typeface="Times New Roman" panose="02020603050405020304" pitchFamily="18" charset="0"/>
              </a:rPr>
              <a:t>вазирлиги</a:t>
            </a:r>
            <a:r>
              <a:rPr lang="ru-RU" dirty="0">
                <a:latin typeface="Times New Roman" panose="02020603050405020304" pitchFamily="18" charset="0"/>
                <a:cs typeface="Times New Roman" panose="02020603050405020304" pitchFamily="18" charset="0"/>
              </a:rPr>
              <a:t>; Бош прокуратура ҳузуридаги </a:t>
            </a:r>
            <a:r>
              <a:rPr lang="ru-RU" dirty="0" err="1">
                <a:latin typeface="Times New Roman" panose="02020603050405020304" pitchFamily="18" charset="0"/>
                <a:cs typeface="Times New Roman" panose="02020603050405020304" pitchFamily="18" charset="0"/>
              </a:rPr>
              <a:t>Иқтисодий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жиноятларга</a:t>
            </a:r>
            <a:r>
              <a:rPr lang="ru-RU" dirty="0">
                <a:latin typeface="Times New Roman" panose="02020603050405020304" pitchFamily="18" charset="0"/>
                <a:cs typeface="Times New Roman" panose="02020603050405020304" pitchFamily="18" charset="0"/>
              </a:rPr>
              <a:t> қарши курашиш </a:t>
            </a:r>
            <a:r>
              <a:rPr lang="ru-RU" dirty="0" err="1">
                <a:latin typeface="Times New Roman" panose="02020603050405020304" pitchFamily="18" charset="0"/>
                <a:cs typeface="Times New Roman" panose="02020603050405020304" pitchFamily="18" charset="0"/>
              </a:rPr>
              <a:t>департаменти</a:t>
            </a:r>
            <a:r>
              <a:rPr lang="ru-RU" dirty="0">
                <a:latin typeface="Times New Roman" panose="02020603050405020304" pitchFamily="18" charset="0"/>
                <a:cs typeface="Times New Roman" panose="02020603050405020304" pitchFamily="18" charset="0"/>
              </a:rPr>
              <a:t> ҳамда </a:t>
            </a:r>
            <a:r>
              <a:rPr lang="ru-RU" dirty="0" err="1">
                <a:latin typeface="Times New Roman" panose="02020603050405020304" pitchFamily="18" charset="0"/>
                <a:cs typeface="Times New Roman" panose="02020603050405020304" pitchFamily="18" charset="0"/>
              </a:rPr>
              <a:t>қонун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ҳужжатларига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мувофиқ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бошқа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давлат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белгиланган</a:t>
            </a:r>
            <a:r>
              <a:rPr lang="ru-RU" dirty="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2"/>
          <a:stretch>
            <a:fillRect/>
          </a:stretch>
        </p:blipFill>
        <p:spPr>
          <a:xfrm>
            <a:off x="1785257" y="136752"/>
            <a:ext cx="8382000" cy="2625941"/>
          </a:xfrm>
          <a:prstGeom prst="rect">
            <a:avLst/>
          </a:prstGeom>
          <a:effectLst>
            <a:softEdge rad="635000"/>
          </a:effectLst>
        </p:spPr>
      </p:pic>
    </p:spTree>
    <p:extLst>
      <p:ext uri="{BB962C8B-B14F-4D97-AF65-F5344CB8AC3E}">
        <p14:creationId xmlns:p14="http://schemas.microsoft.com/office/powerpoint/2010/main" val="146781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reeform 15"/>
          <p:cNvSpPr>
            <a:spLocks/>
          </p:cNvSpPr>
          <p:nvPr/>
        </p:nvSpPr>
        <p:spPr bwMode="auto">
          <a:xfrm flipH="1">
            <a:off x="6502989" y="6170107"/>
            <a:ext cx="2567859" cy="484088"/>
          </a:xfrm>
          <a:custGeom>
            <a:avLst/>
            <a:gdLst>
              <a:gd name="T0" fmla="*/ 1087 w 1142"/>
              <a:gd name="T1" fmla="*/ 0 h 287"/>
              <a:gd name="T2" fmla="*/ 0 w 1142"/>
              <a:gd name="T3" fmla="*/ 287 h 287"/>
              <a:gd name="T4" fmla="*/ 335 w 1142"/>
              <a:gd name="T5" fmla="*/ 287 h 287"/>
              <a:gd name="T6" fmla="*/ 1142 w 1142"/>
              <a:gd name="T7" fmla="*/ 0 h 287"/>
              <a:gd name="T8" fmla="*/ 1087 w 1142"/>
              <a:gd name="T9" fmla="*/ 0 h 287"/>
            </a:gdLst>
            <a:ahLst/>
            <a:cxnLst>
              <a:cxn ang="0">
                <a:pos x="T0" y="T1"/>
              </a:cxn>
              <a:cxn ang="0">
                <a:pos x="T2" y="T3"/>
              </a:cxn>
              <a:cxn ang="0">
                <a:pos x="T4" y="T5"/>
              </a:cxn>
              <a:cxn ang="0">
                <a:pos x="T6" y="T7"/>
              </a:cxn>
              <a:cxn ang="0">
                <a:pos x="T8" y="T9"/>
              </a:cxn>
            </a:cxnLst>
            <a:rect l="0" t="0" r="r" b="b"/>
            <a:pathLst>
              <a:path w="1142" h="287">
                <a:moveTo>
                  <a:pt x="1087" y="0"/>
                </a:moveTo>
                <a:lnTo>
                  <a:pt x="0" y="287"/>
                </a:lnTo>
                <a:lnTo>
                  <a:pt x="335" y="287"/>
                </a:lnTo>
                <a:lnTo>
                  <a:pt x="1142" y="0"/>
                </a:lnTo>
                <a:lnTo>
                  <a:pt x="1087"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7"/>
          <p:cNvSpPr>
            <a:spLocks/>
          </p:cNvSpPr>
          <p:nvPr/>
        </p:nvSpPr>
        <p:spPr bwMode="auto">
          <a:xfrm flipH="1">
            <a:off x="6275885" y="6165047"/>
            <a:ext cx="1502040" cy="497582"/>
          </a:xfrm>
          <a:custGeom>
            <a:avLst/>
            <a:gdLst>
              <a:gd name="T0" fmla="*/ 611 w 668"/>
              <a:gd name="T1" fmla="*/ 0 h 295"/>
              <a:gd name="T2" fmla="*/ 0 w 668"/>
              <a:gd name="T3" fmla="*/ 295 h 295"/>
              <a:gd name="T4" fmla="*/ 344 w 668"/>
              <a:gd name="T5" fmla="*/ 295 h 295"/>
              <a:gd name="T6" fmla="*/ 668 w 668"/>
              <a:gd name="T7" fmla="*/ 0 h 295"/>
              <a:gd name="T8" fmla="*/ 611 w 668"/>
              <a:gd name="T9" fmla="*/ 0 h 295"/>
            </a:gdLst>
            <a:ahLst/>
            <a:cxnLst>
              <a:cxn ang="0">
                <a:pos x="T0" y="T1"/>
              </a:cxn>
              <a:cxn ang="0">
                <a:pos x="T2" y="T3"/>
              </a:cxn>
              <a:cxn ang="0">
                <a:pos x="T4" y="T5"/>
              </a:cxn>
              <a:cxn ang="0">
                <a:pos x="T6" y="T7"/>
              </a:cxn>
              <a:cxn ang="0">
                <a:pos x="T8" y="T9"/>
              </a:cxn>
            </a:cxnLst>
            <a:rect l="0" t="0" r="r" b="b"/>
            <a:pathLst>
              <a:path w="668" h="295">
                <a:moveTo>
                  <a:pt x="611" y="0"/>
                </a:moveTo>
                <a:lnTo>
                  <a:pt x="0" y="295"/>
                </a:lnTo>
                <a:lnTo>
                  <a:pt x="344" y="295"/>
                </a:lnTo>
                <a:lnTo>
                  <a:pt x="668" y="0"/>
                </a:lnTo>
                <a:lnTo>
                  <a:pt x="611"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0"/>
          <p:cNvSpPr>
            <a:spLocks/>
          </p:cNvSpPr>
          <p:nvPr/>
        </p:nvSpPr>
        <p:spPr bwMode="auto">
          <a:xfrm flipH="1">
            <a:off x="5722753" y="6175188"/>
            <a:ext cx="764511" cy="487461"/>
          </a:xfrm>
          <a:custGeom>
            <a:avLst/>
            <a:gdLst>
              <a:gd name="T0" fmla="*/ 145 w 340"/>
              <a:gd name="T1" fmla="*/ 0 h 289"/>
              <a:gd name="T2" fmla="*/ 0 w 340"/>
              <a:gd name="T3" fmla="*/ 289 h 289"/>
              <a:gd name="T4" fmla="*/ 340 w 340"/>
              <a:gd name="T5" fmla="*/ 289 h 289"/>
              <a:gd name="T6" fmla="*/ 201 w 340"/>
              <a:gd name="T7" fmla="*/ 0 h 289"/>
              <a:gd name="T8" fmla="*/ 145 w 340"/>
              <a:gd name="T9" fmla="*/ 0 h 289"/>
            </a:gdLst>
            <a:ahLst/>
            <a:cxnLst>
              <a:cxn ang="0">
                <a:pos x="T0" y="T1"/>
              </a:cxn>
              <a:cxn ang="0">
                <a:pos x="T2" y="T3"/>
              </a:cxn>
              <a:cxn ang="0">
                <a:pos x="T4" y="T5"/>
              </a:cxn>
              <a:cxn ang="0">
                <a:pos x="T6" y="T7"/>
              </a:cxn>
              <a:cxn ang="0">
                <a:pos x="T8" y="T9"/>
              </a:cxn>
            </a:cxnLst>
            <a:rect l="0" t="0" r="r" b="b"/>
            <a:pathLst>
              <a:path w="340" h="289">
                <a:moveTo>
                  <a:pt x="145" y="0"/>
                </a:moveTo>
                <a:lnTo>
                  <a:pt x="0" y="289"/>
                </a:lnTo>
                <a:lnTo>
                  <a:pt x="340" y="289"/>
                </a:lnTo>
                <a:lnTo>
                  <a:pt x="201" y="0"/>
                </a:lnTo>
                <a:lnTo>
                  <a:pt x="145"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1"/>
          <p:cNvSpPr>
            <a:spLocks/>
          </p:cNvSpPr>
          <p:nvPr/>
        </p:nvSpPr>
        <p:spPr bwMode="auto">
          <a:xfrm flipH="1">
            <a:off x="4418572" y="6165047"/>
            <a:ext cx="1502040" cy="502642"/>
          </a:xfrm>
          <a:custGeom>
            <a:avLst/>
            <a:gdLst>
              <a:gd name="T0" fmla="*/ 0 w 668"/>
              <a:gd name="T1" fmla="*/ 0 h 298"/>
              <a:gd name="T2" fmla="*/ 328 w 668"/>
              <a:gd name="T3" fmla="*/ 298 h 298"/>
              <a:gd name="T4" fmla="*/ 668 w 668"/>
              <a:gd name="T5" fmla="*/ 298 h 298"/>
              <a:gd name="T6" fmla="*/ 55 w 668"/>
              <a:gd name="T7" fmla="*/ 0 h 298"/>
              <a:gd name="T8" fmla="*/ 0 w 668"/>
              <a:gd name="T9" fmla="*/ 0 h 298"/>
            </a:gdLst>
            <a:ahLst/>
            <a:cxnLst>
              <a:cxn ang="0">
                <a:pos x="T0" y="T1"/>
              </a:cxn>
              <a:cxn ang="0">
                <a:pos x="T2" y="T3"/>
              </a:cxn>
              <a:cxn ang="0">
                <a:pos x="T4" y="T5"/>
              </a:cxn>
              <a:cxn ang="0">
                <a:pos x="T6" y="T7"/>
              </a:cxn>
              <a:cxn ang="0">
                <a:pos x="T8" y="T9"/>
              </a:cxn>
            </a:cxnLst>
            <a:rect l="0" t="0" r="r" b="b"/>
            <a:pathLst>
              <a:path w="668" h="298">
                <a:moveTo>
                  <a:pt x="0" y="0"/>
                </a:moveTo>
                <a:lnTo>
                  <a:pt x="328" y="298"/>
                </a:lnTo>
                <a:lnTo>
                  <a:pt x="668" y="298"/>
                </a:lnTo>
                <a:lnTo>
                  <a:pt x="55" y="0"/>
                </a:lnTo>
                <a:lnTo>
                  <a:pt x="0"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3"/>
          <p:cNvSpPr>
            <a:spLocks/>
          </p:cNvSpPr>
          <p:nvPr/>
        </p:nvSpPr>
        <p:spPr bwMode="auto">
          <a:xfrm flipH="1">
            <a:off x="3121152" y="6158300"/>
            <a:ext cx="2581349" cy="512762"/>
          </a:xfrm>
          <a:custGeom>
            <a:avLst/>
            <a:gdLst>
              <a:gd name="T0" fmla="*/ 0 w 1148"/>
              <a:gd name="T1" fmla="*/ 0 h 304"/>
              <a:gd name="T2" fmla="*/ 804 w 1148"/>
              <a:gd name="T3" fmla="*/ 304 h 304"/>
              <a:gd name="T4" fmla="*/ 1148 w 1148"/>
              <a:gd name="T5" fmla="*/ 304 h 304"/>
              <a:gd name="T6" fmla="*/ 55 w 1148"/>
              <a:gd name="T7" fmla="*/ 0 h 304"/>
              <a:gd name="T8" fmla="*/ 0 w 1148"/>
              <a:gd name="T9" fmla="*/ 0 h 304"/>
            </a:gdLst>
            <a:ahLst/>
            <a:cxnLst>
              <a:cxn ang="0">
                <a:pos x="T0" y="T1"/>
              </a:cxn>
              <a:cxn ang="0">
                <a:pos x="T2" y="T3"/>
              </a:cxn>
              <a:cxn ang="0">
                <a:pos x="T4" y="T5"/>
              </a:cxn>
              <a:cxn ang="0">
                <a:pos x="T6" y="T7"/>
              </a:cxn>
              <a:cxn ang="0">
                <a:pos x="T8" y="T9"/>
              </a:cxn>
            </a:cxnLst>
            <a:rect l="0" t="0" r="r" b="b"/>
            <a:pathLst>
              <a:path w="1148" h="304">
                <a:moveTo>
                  <a:pt x="0" y="0"/>
                </a:moveTo>
                <a:lnTo>
                  <a:pt x="804" y="304"/>
                </a:lnTo>
                <a:lnTo>
                  <a:pt x="1148" y="304"/>
                </a:lnTo>
                <a:lnTo>
                  <a:pt x="55" y="0"/>
                </a:lnTo>
                <a:lnTo>
                  <a:pt x="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Freeform 5"/>
          <p:cNvSpPr>
            <a:spLocks noEditPoints="1"/>
          </p:cNvSpPr>
          <p:nvPr/>
        </p:nvSpPr>
        <p:spPr bwMode="auto">
          <a:xfrm flipH="1">
            <a:off x="6035303" y="1820063"/>
            <a:ext cx="2554367" cy="4355105"/>
          </a:xfrm>
          <a:custGeom>
            <a:avLst/>
            <a:gdLst>
              <a:gd name="T0" fmla="*/ 61 w 1007"/>
              <a:gd name="T1" fmla="*/ 146 h 2288"/>
              <a:gd name="T2" fmla="*/ 147 w 1007"/>
              <a:gd name="T3" fmla="*/ 60 h 2288"/>
              <a:gd name="T4" fmla="*/ 233 w 1007"/>
              <a:gd name="T5" fmla="*/ 146 h 2288"/>
              <a:gd name="T6" fmla="*/ 147 w 1007"/>
              <a:gd name="T7" fmla="*/ 233 h 2288"/>
              <a:gd name="T8" fmla="*/ 61 w 1007"/>
              <a:gd name="T9" fmla="*/ 146 h 2288"/>
              <a:gd name="T10" fmla="*/ 0 w 1007"/>
              <a:gd name="T11" fmla="*/ 146 h 2288"/>
              <a:gd name="T12" fmla="*/ 147 w 1007"/>
              <a:gd name="T13" fmla="*/ 293 h 2288"/>
              <a:gd name="T14" fmla="*/ 291 w 1007"/>
              <a:gd name="T15" fmla="*/ 171 h 2288"/>
              <a:gd name="T16" fmla="*/ 728 w 1007"/>
              <a:gd name="T17" fmla="*/ 171 h 2288"/>
              <a:gd name="T18" fmla="*/ 957 w 1007"/>
              <a:gd name="T19" fmla="*/ 351 h 2288"/>
              <a:gd name="T20" fmla="*/ 957 w 1007"/>
              <a:gd name="T21" fmla="*/ 2288 h 2288"/>
              <a:gd name="T22" fmla="*/ 1007 w 1007"/>
              <a:gd name="T23" fmla="*/ 2288 h 2288"/>
              <a:gd name="T24" fmla="*/ 1007 w 1007"/>
              <a:gd name="T25" fmla="*/ 351 h 2288"/>
              <a:gd name="T26" fmla="*/ 914 w 1007"/>
              <a:gd name="T27" fmla="*/ 170 h 2288"/>
              <a:gd name="T28" fmla="*/ 728 w 1007"/>
              <a:gd name="T29" fmla="*/ 122 h 2288"/>
              <a:gd name="T30" fmla="*/ 291 w 1007"/>
              <a:gd name="T31" fmla="*/ 122 h 2288"/>
              <a:gd name="T32" fmla="*/ 147 w 1007"/>
              <a:gd name="T33" fmla="*/ 0 h 2288"/>
              <a:gd name="T34" fmla="*/ 0 w 1007"/>
              <a:gd name="T35" fmla="*/ 146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Freeform 7"/>
          <p:cNvSpPr>
            <a:spLocks noEditPoints="1"/>
          </p:cNvSpPr>
          <p:nvPr/>
        </p:nvSpPr>
        <p:spPr bwMode="auto">
          <a:xfrm flipH="1">
            <a:off x="6275884" y="3373523"/>
            <a:ext cx="2313771" cy="2791523"/>
          </a:xfrm>
          <a:custGeom>
            <a:avLst/>
            <a:gdLst>
              <a:gd name="T0" fmla="*/ 61 w 912"/>
              <a:gd name="T1" fmla="*/ 146 h 1520"/>
              <a:gd name="T2" fmla="*/ 147 w 912"/>
              <a:gd name="T3" fmla="*/ 60 h 1520"/>
              <a:gd name="T4" fmla="*/ 233 w 912"/>
              <a:gd name="T5" fmla="*/ 146 h 1520"/>
              <a:gd name="T6" fmla="*/ 147 w 912"/>
              <a:gd name="T7" fmla="*/ 232 h 1520"/>
              <a:gd name="T8" fmla="*/ 61 w 912"/>
              <a:gd name="T9" fmla="*/ 146 h 1520"/>
              <a:gd name="T10" fmla="*/ 0 w 912"/>
              <a:gd name="T11" fmla="*/ 146 h 1520"/>
              <a:gd name="T12" fmla="*/ 147 w 912"/>
              <a:gd name="T13" fmla="*/ 292 h 1520"/>
              <a:gd name="T14" fmla="*/ 290 w 912"/>
              <a:gd name="T15" fmla="*/ 174 h 1520"/>
              <a:gd name="T16" fmla="*/ 673 w 912"/>
              <a:gd name="T17" fmla="*/ 174 h 1520"/>
              <a:gd name="T18" fmla="*/ 862 w 912"/>
              <a:gd name="T19" fmla="*/ 317 h 1520"/>
              <a:gd name="T20" fmla="*/ 862 w 912"/>
              <a:gd name="T21" fmla="*/ 1520 h 1520"/>
              <a:gd name="T22" fmla="*/ 912 w 912"/>
              <a:gd name="T23" fmla="*/ 1520 h 1520"/>
              <a:gd name="T24" fmla="*/ 912 w 912"/>
              <a:gd name="T25" fmla="*/ 317 h 1520"/>
              <a:gd name="T26" fmla="*/ 673 w 912"/>
              <a:gd name="T27" fmla="*/ 125 h 1520"/>
              <a:gd name="T28" fmla="*/ 292 w 912"/>
              <a:gd name="T29" fmla="*/ 125 h 1520"/>
              <a:gd name="T30" fmla="*/ 147 w 912"/>
              <a:gd name="T31" fmla="*/ 0 h 1520"/>
              <a:gd name="T32" fmla="*/ 0 w 912"/>
              <a:gd name="T33" fmla="*/ 146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Freeform 9"/>
          <p:cNvSpPr>
            <a:spLocks noEditPoints="1"/>
          </p:cNvSpPr>
          <p:nvPr/>
        </p:nvSpPr>
        <p:spPr bwMode="auto">
          <a:xfrm flipH="1">
            <a:off x="6503004" y="4844685"/>
            <a:ext cx="1917734" cy="1325443"/>
          </a:xfrm>
          <a:custGeom>
            <a:avLst/>
            <a:gdLst>
              <a:gd name="T0" fmla="*/ 61 w 823"/>
              <a:gd name="T1" fmla="*/ 147 h 774"/>
              <a:gd name="T2" fmla="*/ 147 w 823"/>
              <a:gd name="T3" fmla="*/ 60 h 774"/>
              <a:gd name="T4" fmla="*/ 233 w 823"/>
              <a:gd name="T5" fmla="*/ 147 h 774"/>
              <a:gd name="T6" fmla="*/ 147 w 823"/>
              <a:gd name="T7" fmla="*/ 233 h 774"/>
              <a:gd name="T8" fmla="*/ 61 w 823"/>
              <a:gd name="T9" fmla="*/ 147 h 774"/>
              <a:gd name="T10" fmla="*/ 0 w 823"/>
              <a:gd name="T11" fmla="*/ 147 h 774"/>
              <a:gd name="T12" fmla="*/ 147 w 823"/>
              <a:gd name="T13" fmla="*/ 293 h 774"/>
              <a:gd name="T14" fmla="*/ 289 w 823"/>
              <a:gd name="T15" fmla="*/ 180 h 774"/>
              <a:gd name="T16" fmla="*/ 581 w 823"/>
              <a:gd name="T17" fmla="*/ 180 h 774"/>
              <a:gd name="T18" fmla="*/ 774 w 823"/>
              <a:gd name="T19" fmla="*/ 330 h 774"/>
              <a:gd name="T20" fmla="*/ 774 w 823"/>
              <a:gd name="T21" fmla="*/ 774 h 774"/>
              <a:gd name="T22" fmla="*/ 823 w 823"/>
              <a:gd name="T23" fmla="*/ 774 h 774"/>
              <a:gd name="T24" fmla="*/ 823 w 823"/>
              <a:gd name="T25" fmla="*/ 330 h 774"/>
              <a:gd name="T26" fmla="*/ 778 w 823"/>
              <a:gd name="T27" fmla="*/ 203 h 774"/>
              <a:gd name="T28" fmla="*/ 581 w 823"/>
              <a:gd name="T29" fmla="*/ 131 h 774"/>
              <a:gd name="T30" fmla="*/ 292 w 823"/>
              <a:gd name="T31" fmla="*/ 131 h 774"/>
              <a:gd name="T32" fmla="*/ 147 w 823"/>
              <a:gd name="T33" fmla="*/ 0 h 774"/>
              <a:gd name="T34" fmla="*/ 0 w 823"/>
              <a:gd name="T35" fmla="*/ 14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11"/>
          <p:cNvSpPr>
            <a:spLocks noEditPoints="1"/>
          </p:cNvSpPr>
          <p:nvPr/>
        </p:nvSpPr>
        <p:spPr bwMode="auto">
          <a:xfrm flipH="1">
            <a:off x="3600110" y="2567286"/>
            <a:ext cx="2338505" cy="3597769"/>
          </a:xfrm>
          <a:custGeom>
            <a:avLst/>
            <a:gdLst>
              <a:gd name="T0" fmla="*/ 689 w 921"/>
              <a:gd name="T1" fmla="*/ 146 h 1890"/>
              <a:gd name="T2" fmla="*/ 775 w 921"/>
              <a:gd name="T3" fmla="*/ 60 h 1890"/>
              <a:gd name="T4" fmla="*/ 861 w 921"/>
              <a:gd name="T5" fmla="*/ 146 h 1890"/>
              <a:gd name="T6" fmla="*/ 775 w 921"/>
              <a:gd name="T7" fmla="*/ 232 h 1890"/>
              <a:gd name="T8" fmla="*/ 689 w 921"/>
              <a:gd name="T9" fmla="*/ 146 h 1890"/>
              <a:gd name="T10" fmla="*/ 632 w 921"/>
              <a:gd name="T11" fmla="*/ 115 h 1890"/>
              <a:gd name="T12" fmla="*/ 252 w 921"/>
              <a:gd name="T13" fmla="*/ 115 h 1890"/>
              <a:gd name="T14" fmla="*/ 7 w 921"/>
              <a:gd name="T15" fmla="*/ 294 h 1890"/>
              <a:gd name="T16" fmla="*/ 7 w 921"/>
              <a:gd name="T17" fmla="*/ 1890 h 1890"/>
              <a:gd name="T18" fmla="*/ 56 w 921"/>
              <a:gd name="T19" fmla="*/ 1890 h 1890"/>
              <a:gd name="T20" fmla="*/ 56 w 921"/>
              <a:gd name="T21" fmla="*/ 298 h 1890"/>
              <a:gd name="T22" fmla="*/ 252 w 921"/>
              <a:gd name="T23" fmla="*/ 165 h 1890"/>
              <a:gd name="T24" fmla="*/ 630 w 921"/>
              <a:gd name="T25" fmla="*/ 165 h 1890"/>
              <a:gd name="T26" fmla="*/ 775 w 921"/>
              <a:gd name="T27" fmla="*/ 292 h 1890"/>
              <a:gd name="T28" fmla="*/ 921 w 921"/>
              <a:gd name="T29" fmla="*/ 146 h 1890"/>
              <a:gd name="T30" fmla="*/ 775 w 921"/>
              <a:gd name="T31" fmla="*/ 0 h 1890"/>
              <a:gd name="T32" fmla="*/ 632 w 921"/>
              <a:gd name="T33" fmla="*/ 1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689" y="146"/>
                </a:moveTo>
                <a:cubicBezTo>
                  <a:pt x="689" y="99"/>
                  <a:pt x="728" y="60"/>
                  <a:pt x="775" y="60"/>
                </a:cubicBezTo>
                <a:cubicBezTo>
                  <a:pt x="823" y="60"/>
                  <a:pt x="861" y="99"/>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3"/>
          <p:cNvSpPr>
            <a:spLocks noEditPoints="1"/>
          </p:cNvSpPr>
          <p:nvPr/>
        </p:nvSpPr>
        <p:spPr bwMode="auto">
          <a:xfrm flipH="1">
            <a:off x="3615850" y="3997636"/>
            <a:ext cx="2086665" cy="2160685"/>
          </a:xfrm>
          <a:custGeom>
            <a:avLst/>
            <a:gdLst>
              <a:gd name="T0" fmla="*/ 590 w 822"/>
              <a:gd name="T1" fmla="*/ 147 h 1135"/>
              <a:gd name="T2" fmla="*/ 676 w 822"/>
              <a:gd name="T3" fmla="*/ 60 h 1135"/>
              <a:gd name="T4" fmla="*/ 762 w 822"/>
              <a:gd name="T5" fmla="*/ 147 h 1135"/>
              <a:gd name="T6" fmla="*/ 676 w 822"/>
              <a:gd name="T7" fmla="*/ 233 h 1135"/>
              <a:gd name="T8" fmla="*/ 590 w 822"/>
              <a:gd name="T9" fmla="*/ 147 h 1135"/>
              <a:gd name="T10" fmla="*/ 532 w 822"/>
              <a:gd name="T11" fmla="*/ 122 h 1135"/>
              <a:gd name="T12" fmla="*/ 202 w 822"/>
              <a:gd name="T13" fmla="*/ 119 h 1135"/>
              <a:gd name="T14" fmla="*/ 0 w 822"/>
              <a:gd name="T15" fmla="*/ 333 h 1135"/>
              <a:gd name="T16" fmla="*/ 0 w 822"/>
              <a:gd name="T17" fmla="*/ 1135 h 1135"/>
              <a:gd name="T18" fmla="*/ 49 w 822"/>
              <a:gd name="T19" fmla="*/ 1135 h 1135"/>
              <a:gd name="T20" fmla="*/ 49 w 822"/>
              <a:gd name="T21" fmla="*/ 333 h 1135"/>
              <a:gd name="T22" fmla="*/ 202 w 822"/>
              <a:gd name="T23" fmla="*/ 168 h 1135"/>
              <a:gd name="T24" fmla="*/ 532 w 822"/>
              <a:gd name="T25" fmla="*/ 171 h 1135"/>
              <a:gd name="T26" fmla="*/ 676 w 822"/>
              <a:gd name="T27" fmla="*/ 293 h 1135"/>
              <a:gd name="T28" fmla="*/ 822 w 822"/>
              <a:gd name="T29" fmla="*/ 147 h 1135"/>
              <a:gd name="T30" fmla="*/ 676 w 822"/>
              <a:gd name="T31" fmla="*/ 0 h 1135"/>
              <a:gd name="T32" fmla="*/ 532 w 822"/>
              <a:gd name="T33" fmla="*/ 12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Teardrop 46"/>
          <p:cNvSpPr/>
          <p:nvPr/>
        </p:nvSpPr>
        <p:spPr bwMode="auto">
          <a:xfrm rot="8100000">
            <a:off x="3359021" y="1796917"/>
            <a:ext cx="1260212" cy="1290939"/>
          </a:xfrm>
          <a:prstGeom prst="teardrop">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solidFill>
                <a:prstClr val="white"/>
              </a:solidFill>
              <a:latin typeface="Lato Light"/>
            </a:endParaRPr>
          </a:p>
        </p:txBody>
      </p:sp>
      <p:sp>
        <p:nvSpPr>
          <p:cNvPr id="48" name="Oval 47"/>
          <p:cNvSpPr/>
          <p:nvPr/>
        </p:nvSpPr>
        <p:spPr>
          <a:xfrm>
            <a:off x="3446747" y="1907696"/>
            <a:ext cx="1072002" cy="1080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548235"/>
                </a:solidFill>
                <a:latin typeface="Times New Roman" pitchFamily="18" charset="0"/>
                <a:cs typeface="Times New Roman" pitchFamily="18" charset="0"/>
              </a:rPr>
              <a:t>1</a:t>
            </a:r>
            <a:endParaRPr lang="en-US" sz="2400" b="1" dirty="0">
              <a:solidFill>
                <a:srgbClr val="548235"/>
              </a:solidFill>
              <a:latin typeface="Times New Roman" pitchFamily="18" charset="0"/>
              <a:cs typeface="Times New Roman" pitchFamily="18" charset="0"/>
            </a:endParaRPr>
          </a:p>
        </p:txBody>
      </p:sp>
      <p:sp>
        <p:nvSpPr>
          <p:cNvPr id="43" name="Teardrop 42"/>
          <p:cNvSpPr/>
          <p:nvPr/>
        </p:nvSpPr>
        <p:spPr bwMode="auto">
          <a:xfrm rot="8100000">
            <a:off x="3389507" y="3398088"/>
            <a:ext cx="1195740" cy="1226468"/>
          </a:xfrm>
          <a:prstGeom prst="teardrop">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solidFill>
                <a:prstClr val="white"/>
              </a:solidFill>
              <a:latin typeface="Lato Light"/>
            </a:endParaRPr>
          </a:p>
        </p:txBody>
      </p:sp>
      <p:sp>
        <p:nvSpPr>
          <p:cNvPr id="44" name="Oval 43"/>
          <p:cNvSpPr/>
          <p:nvPr/>
        </p:nvSpPr>
        <p:spPr>
          <a:xfrm>
            <a:off x="3478103" y="3491629"/>
            <a:ext cx="1022049" cy="10560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1F4E79"/>
                </a:solidFill>
                <a:latin typeface="Times New Roman" pitchFamily="18" charset="0"/>
                <a:cs typeface="Times New Roman" pitchFamily="18" charset="0"/>
              </a:rPr>
              <a:t>2</a:t>
            </a:r>
            <a:endParaRPr lang="en-US" sz="2400" b="1" dirty="0">
              <a:solidFill>
                <a:srgbClr val="1F4E79"/>
              </a:solidFill>
              <a:latin typeface="Times New Roman" pitchFamily="18" charset="0"/>
              <a:cs typeface="Times New Roman" pitchFamily="18" charset="0"/>
            </a:endParaRPr>
          </a:p>
        </p:txBody>
      </p:sp>
      <p:sp>
        <p:nvSpPr>
          <p:cNvPr id="50" name="Teardrop 49"/>
          <p:cNvSpPr/>
          <p:nvPr/>
        </p:nvSpPr>
        <p:spPr bwMode="auto">
          <a:xfrm rot="8100000">
            <a:off x="7636865" y="4528748"/>
            <a:ext cx="1147088" cy="1136912"/>
          </a:xfrm>
          <a:prstGeom prst="teardrop">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solidFill>
                <a:prstClr val="white"/>
              </a:solidFill>
              <a:latin typeface="Lato Light"/>
            </a:endParaRPr>
          </a:p>
        </p:txBody>
      </p:sp>
      <p:sp>
        <p:nvSpPr>
          <p:cNvPr id="51" name="Oval 50"/>
          <p:cNvSpPr/>
          <p:nvPr/>
        </p:nvSpPr>
        <p:spPr>
          <a:xfrm>
            <a:off x="7723964" y="4618918"/>
            <a:ext cx="962394" cy="95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BF9000"/>
                </a:solidFill>
                <a:latin typeface="Times New Roman" pitchFamily="18" charset="0"/>
                <a:cs typeface="Times New Roman" pitchFamily="18" charset="0"/>
              </a:rPr>
              <a:t>5</a:t>
            </a:r>
            <a:endParaRPr lang="en-US" sz="2400" b="1" dirty="0">
              <a:solidFill>
                <a:srgbClr val="BF9000"/>
              </a:solidFill>
              <a:latin typeface="Times New Roman" pitchFamily="18" charset="0"/>
              <a:cs typeface="Times New Roman" pitchFamily="18" charset="0"/>
            </a:endParaRPr>
          </a:p>
        </p:txBody>
      </p:sp>
      <p:sp>
        <p:nvSpPr>
          <p:cNvPr id="53" name="Teardrop 52"/>
          <p:cNvSpPr/>
          <p:nvPr/>
        </p:nvSpPr>
        <p:spPr bwMode="auto">
          <a:xfrm rot="8100000">
            <a:off x="7648474" y="2792688"/>
            <a:ext cx="1121382" cy="1159098"/>
          </a:xfrm>
          <a:prstGeom prst="teardrop">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solidFill>
                <a:prstClr val="white"/>
              </a:solidFill>
              <a:latin typeface="Lato Light"/>
            </a:endParaRPr>
          </a:p>
        </p:txBody>
      </p:sp>
      <p:sp>
        <p:nvSpPr>
          <p:cNvPr id="54" name="Oval 53"/>
          <p:cNvSpPr/>
          <p:nvPr/>
        </p:nvSpPr>
        <p:spPr>
          <a:xfrm>
            <a:off x="7726791" y="2876850"/>
            <a:ext cx="977570" cy="9731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2E75B6"/>
                </a:solidFill>
                <a:latin typeface="Times New Roman" pitchFamily="18" charset="0"/>
                <a:cs typeface="Times New Roman" pitchFamily="18" charset="0"/>
              </a:rPr>
              <a:t>4</a:t>
            </a:r>
            <a:endParaRPr lang="en-US" sz="2400" b="1" dirty="0">
              <a:solidFill>
                <a:srgbClr val="2E75B6"/>
              </a:solidFill>
              <a:latin typeface="Times New Roman" pitchFamily="18" charset="0"/>
              <a:cs typeface="Times New Roman" pitchFamily="18" charset="0"/>
            </a:endParaRPr>
          </a:p>
        </p:txBody>
      </p:sp>
      <p:sp>
        <p:nvSpPr>
          <p:cNvPr id="56" name="Teardrop 55"/>
          <p:cNvSpPr/>
          <p:nvPr/>
        </p:nvSpPr>
        <p:spPr bwMode="auto">
          <a:xfrm rot="8100000">
            <a:off x="7546508" y="1287057"/>
            <a:ext cx="1147201" cy="1136804"/>
          </a:xfrm>
          <a:prstGeom prst="teardrop">
            <a:avLst>
              <a:gd name="adj" fmla="val 97409"/>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solidFill>
                <a:prstClr val="white"/>
              </a:solidFill>
              <a:latin typeface="Lato Light"/>
            </a:endParaRPr>
          </a:p>
        </p:txBody>
      </p:sp>
      <p:sp>
        <p:nvSpPr>
          <p:cNvPr id="57" name="Oval 56"/>
          <p:cNvSpPr/>
          <p:nvPr/>
        </p:nvSpPr>
        <p:spPr>
          <a:xfrm>
            <a:off x="7644883" y="1382933"/>
            <a:ext cx="972894" cy="997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C55A11"/>
              </a:solidFill>
              <a:latin typeface="Times New Roman" pitchFamily="18" charset="0"/>
              <a:cs typeface="Times New Roman" pitchFamily="18" charset="0"/>
            </a:endParaRPr>
          </a:p>
        </p:txBody>
      </p:sp>
      <p:sp>
        <p:nvSpPr>
          <p:cNvPr id="14" name="TextBox 13"/>
          <p:cNvSpPr txBox="1"/>
          <p:nvPr/>
        </p:nvSpPr>
        <p:spPr>
          <a:xfrm>
            <a:off x="723900" y="127018"/>
            <a:ext cx="11303000" cy="1200329"/>
          </a:xfrm>
          <a:prstGeom prst="rect">
            <a:avLst/>
          </a:prstGeom>
          <a:noFill/>
        </p:spPr>
        <p:txBody>
          <a:bodyPr wrap="square" rtlCol="0">
            <a:spAutoFit/>
          </a:bodyPr>
          <a:lstStyle/>
          <a:p>
            <a:pPr lvl="0" algn="ctr"/>
            <a:r>
              <a:rPr lang="uz-Cyrl-UZ" sz="2400" b="1" dirty="0">
                <a:latin typeface="Times New Roman" panose="02020603050405020304" pitchFamily="18" charset="0"/>
                <a:cs typeface="Times New Roman" panose="02020603050405020304" pitchFamily="18" charset="0"/>
              </a:rPr>
              <a:t>“Коррупцияга қарши курашиш тўғрисида”ги Қонуннинг 2-боби Коррупцияга қарши курашиш бўйича фаолиятни бевосита амалга оширувчи давлат органлари фаолиятини тартибга солади (7-модда)</a:t>
            </a:r>
            <a:endParaRPr lang="ru-RU"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84237" y="1780666"/>
            <a:ext cx="2552700" cy="1323439"/>
          </a:xfrm>
          <a:prstGeom prst="rect">
            <a:avLst/>
          </a:prstGeom>
          <a:noFill/>
        </p:spPr>
        <p:txBody>
          <a:bodyPr wrap="square" rtlCol="0">
            <a:spAutoFit/>
          </a:bodyPr>
          <a:lstStyle/>
          <a:p>
            <a:pPr lvl="0" algn="ctr"/>
            <a:r>
              <a:rPr lang="uz-Cyrl-UZ" sz="2000" b="1" dirty="0">
                <a:solidFill>
                  <a:schemeClr val="accent6"/>
                </a:solidFill>
                <a:latin typeface="Times New Roman" panose="02020603050405020304" pitchFamily="18" charset="0"/>
                <a:cs typeface="Times New Roman" panose="02020603050405020304" pitchFamily="18" charset="0"/>
              </a:rPr>
              <a:t>Ўзбекистон Республикаси Бош прокуратураси </a:t>
            </a:r>
            <a:endParaRPr lang="ru-RU" sz="2000" dirty="0">
              <a:solidFill>
                <a:schemeClr val="accent6"/>
              </a:solidFill>
              <a:latin typeface="Times New Roman" panose="02020603050405020304" pitchFamily="18" charset="0"/>
              <a:cs typeface="Times New Roman" panose="02020603050405020304" pitchFamily="18" charset="0"/>
            </a:endParaRPr>
          </a:p>
          <a:p>
            <a:pPr algn="ctr"/>
            <a:endParaRPr lang="ru-RU" sz="2000" dirty="0">
              <a:solidFill>
                <a:schemeClr val="accent6"/>
              </a:solidFill>
            </a:endParaRPr>
          </a:p>
        </p:txBody>
      </p:sp>
      <p:sp>
        <p:nvSpPr>
          <p:cNvPr id="16" name="TextBox 15"/>
          <p:cNvSpPr txBox="1"/>
          <p:nvPr/>
        </p:nvSpPr>
        <p:spPr>
          <a:xfrm>
            <a:off x="510736" y="3119932"/>
            <a:ext cx="2893763" cy="1631216"/>
          </a:xfrm>
          <a:prstGeom prst="rect">
            <a:avLst/>
          </a:prstGeom>
          <a:noFill/>
        </p:spPr>
        <p:txBody>
          <a:bodyPr wrap="square" rtlCol="0">
            <a:spAutoFit/>
          </a:bodyPr>
          <a:lstStyle/>
          <a:p>
            <a:pPr lvl="0" algn="ctr"/>
            <a:r>
              <a:rPr lang="uz-Cyrl-UZ" sz="2000" b="1" dirty="0">
                <a:solidFill>
                  <a:schemeClr val="accent5"/>
                </a:solidFill>
                <a:latin typeface="Times New Roman" panose="02020603050405020304" pitchFamily="18" charset="0"/>
                <a:cs typeface="Times New Roman" panose="02020603050405020304" pitchFamily="18" charset="0"/>
              </a:rPr>
              <a:t>Ўзбекистон Республикаси Бош прокуратураси ҳузуридаги Департамент </a:t>
            </a:r>
            <a:endParaRPr lang="ru-RU" sz="2000" dirty="0">
              <a:solidFill>
                <a:schemeClr val="accent5"/>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921962" y="1372579"/>
            <a:ext cx="3256181" cy="1015663"/>
          </a:xfrm>
          <a:prstGeom prst="rect">
            <a:avLst/>
          </a:prstGeom>
          <a:noFill/>
        </p:spPr>
        <p:txBody>
          <a:bodyPr wrap="square" rtlCol="0">
            <a:spAutoFit/>
          </a:bodyPr>
          <a:lstStyle/>
          <a:p>
            <a:pPr lvl="0" algn="ctr"/>
            <a:r>
              <a:rPr lang="uz-Cyrl-UZ" sz="2000" b="1" dirty="0">
                <a:solidFill>
                  <a:schemeClr val="accent2"/>
                </a:solidFill>
                <a:latin typeface="Times New Roman" panose="02020603050405020304" pitchFamily="18" charset="0"/>
                <a:cs typeface="Times New Roman" panose="02020603050405020304" pitchFamily="18" charset="0"/>
              </a:rPr>
              <a:t>Ўзбекистон Республикаси Давлат хавфсизлик хизмати</a:t>
            </a:r>
            <a:endParaRPr lang="ru-RU" sz="2000" dirty="0">
              <a:solidFill>
                <a:schemeClr val="accent2"/>
              </a:solidFill>
            </a:endParaRPr>
          </a:p>
        </p:txBody>
      </p:sp>
      <p:sp>
        <p:nvSpPr>
          <p:cNvPr id="18" name="TextBox 17"/>
          <p:cNvSpPr txBox="1"/>
          <p:nvPr/>
        </p:nvSpPr>
        <p:spPr>
          <a:xfrm>
            <a:off x="8853844" y="4593174"/>
            <a:ext cx="3070427" cy="1015663"/>
          </a:xfrm>
          <a:prstGeom prst="rect">
            <a:avLst/>
          </a:prstGeom>
          <a:noFill/>
        </p:spPr>
        <p:txBody>
          <a:bodyPr wrap="square" rtlCol="0">
            <a:spAutoFit/>
          </a:bodyPr>
          <a:lstStyle/>
          <a:p>
            <a:pPr lvl="0" algn="ctr"/>
            <a:r>
              <a:rPr lang="uz-Cyrl-UZ" sz="2000" b="1" dirty="0" smtClean="0">
                <a:solidFill>
                  <a:srgbClr val="FEB723"/>
                </a:solidFill>
                <a:latin typeface="Times New Roman" panose="02020603050405020304" pitchFamily="18" charset="0"/>
                <a:cs typeface="Times New Roman" panose="02020603050405020304" pitchFamily="18" charset="0"/>
              </a:rPr>
              <a:t>Ўзбекистон Республикаси Ички </a:t>
            </a:r>
            <a:r>
              <a:rPr lang="uz-Cyrl-UZ" sz="2000" b="1" dirty="0">
                <a:solidFill>
                  <a:srgbClr val="FEB723"/>
                </a:solidFill>
                <a:latin typeface="Times New Roman" panose="02020603050405020304" pitchFamily="18" charset="0"/>
                <a:cs typeface="Times New Roman" panose="02020603050405020304" pitchFamily="18" charset="0"/>
              </a:rPr>
              <a:t>ишлар вазирлиги </a:t>
            </a:r>
            <a:endParaRPr lang="ru-RU" sz="2000" dirty="0">
              <a:solidFill>
                <a:srgbClr val="FEB723"/>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9015437" y="2921168"/>
            <a:ext cx="2747243" cy="1015663"/>
          </a:xfrm>
          <a:prstGeom prst="rect">
            <a:avLst/>
          </a:prstGeom>
          <a:noFill/>
        </p:spPr>
        <p:txBody>
          <a:bodyPr wrap="square" rtlCol="0">
            <a:spAutoFit/>
          </a:bodyPr>
          <a:lstStyle/>
          <a:p>
            <a:pPr lvl="0" algn="ctr"/>
            <a:r>
              <a:rPr lang="uz-Cyrl-UZ" sz="2000" b="1" dirty="0">
                <a:solidFill>
                  <a:schemeClr val="accent1">
                    <a:lumMod val="75000"/>
                  </a:schemeClr>
                </a:solidFill>
                <a:latin typeface="Times New Roman" panose="02020603050405020304" pitchFamily="18" charset="0"/>
                <a:cs typeface="Times New Roman" panose="02020603050405020304" pitchFamily="18" charset="0"/>
              </a:rPr>
              <a:t>Ўзбекистон Республикаси Адлия вазирлиги </a:t>
            </a:r>
            <a:endParaRPr lang="ru-RU" sz="20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5117" y="2992207"/>
            <a:ext cx="728591" cy="77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186" y="4662603"/>
            <a:ext cx="835260" cy="817913"/>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3964" y="1438526"/>
            <a:ext cx="802314" cy="802314"/>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6893" y="3673116"/>
            <a:ext cx="904467" cy="772683"/>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Рисунок 33">
            <a:extLst>
              <a:ext uri="{FF2B5EF4-FFF2-40B4-BE49-F238E27FC236}">
                <a16:creationId xmlns:a16="http://schemas.microsoft.com/office/drawing/2014/main" id="{8757EC5F-8D1C-4778-9540-17C3FD99D9B9}"/>
              </a:ext>
            </a:extLst>
          </p:cNvPr>
          <p:cNvPicPr>
            <a:picLocks noChangeAspect="1"/>
          </p:cNvPicPr>
          <p:nvPr/>
        </p:nvPicPr>
        <p:blipFill>
          <a:blip r:embed="rId7"/>
          <a:stretch>
            <a:fillRect/>
          </a:stretch>
        </p:blipFill>
        <p:spPr>
          <a:xfrm>
            <a:off x="3524860" y="2057298"/>
            <a:ext cx="928531" cy="737248"/>
          </a:xfrm>
          <a:prstGeom prst="rect">
            <a:avLst/>
          </a:prstGeom>
          <a:effectLst>
            <a:softEdge rad="63500"/>
          </a:effectLst>
        </p:spPr>
      </p:pic>
    </p:spTree>
    <p:extLst>
      <p:ext uri="{BB962C8B-B14F-4D97-AF65-F5344CB8AC3E}">
        <p14:creationId xmlns:p14="http://schemas.microsoft.com/office/powerpoint/2010/main" val="398580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409BA6-8445-46CB-BAE8-86E9AA7D2112}"/>
              </a:ext>
            </a:extLst>
          </p:cNvPr>
          <p:cNvPicPr>
            <a:picLocks noChangeAspect="1"/>
          </p:cNvPicPr>
          <p:nvPr/>
        </p:nvPicPr>
        <p:blipFill>
          <a:blip r:embed="rId3"/>
          <a:stretch>
            <a:fillRect/>
          </a:stretch>
        </p:blipFill>
        <p:spPr>
          <a:xfrm>
            <a:off x="4632104" y="1419251"/>
            <a:ext cx="2995098" cy="4750543"/>
          </a:xfrm>
          <a:prstGeom prst="rect">
            <a:avLst/>
          </a:prstGeom>
        </p:spPr>
      </p:pic>
      <p:sp>
        <p:nvSpPr>
          <p:cNvPr id="5" name="TextBox 4"/>
          <p:cNvSpPr txBox="1"/>
          <p:nvPr/>
        </p:nvSpPr>
        <p:spPr>
          <a:xfrm>
            <a:off x="213826" y="32942"/>
            <a:ext cx="11569700" cy="1200329"/>
          </a:xfrm>
          <a:prstGeom prst="rect">
            <a:avLst/>
          </a:prstGeom>
          <a:noFill/>
        </p:spPr>
        <p:txBody>
          <a:bodyPr wrap="square" rtlCol="0">
            <a:spAutoFit/>
          </a:bodyPr>
          <a:lstStyle/>
          <a:p>
            <a:pPr lvl="0" algn="ctr"/>
            <a:r>
              <a:rPr lang="ru-RU" sz="2400" b="1" dirty="0">
                <a:latin typeface="Times New Roman" panose="02020603050405020304" pitchFamily="18" charset="0"/>
                <a:cs typeface="Times New Roman" panose="02020603050405020304" pitchFamily="18" charset="0"/>
              </a:rPr>
              <a:t>“Коррупцияга </a:t>
            </a:r>
            <a:r>
              <a:rPr lang="ru-RU" sz="2400" b="1" dirty="0" err="1">
                <a:latin typeface="Times New Roman" panose="02020603050405020304" pitchFamily="18" charset="0"/>
                <a:cs typeface="Times New Roman" panose="02020603050405020304" pitchFamily="18" charset="0"/>
              </a:rPr>
              <a:t>қарши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курашиш</a:t>
            </a:r>
            <a:r>
              <a:rPr lang="ru-RU" sz="2400" b="1" dirty="0">
                <a:latin typeface="Times New Roman" panose="02020603050405020304" pitchFamily="18" charset="0"/>
                <a:cs typeface="Times New Roman" panose="02020603050405020304" pitchFamily="18" charset="0"/>
              </a:rPr>
              <a:t> тўғрисида”ги </a:t>
            </a:r>
            <a:r>
              <a:rPr lang="ru-RU" sz="2400" b="1" dirty="0" err="1">
                <a:latin typeface="Times New Roman" panose="02020603050405020304" pitchFamily="18" charset="0"/>
                <a:cs typeface="Times New Roman" panose="02020603050405020304" pitchFamily="18" charset="0"/>
              </a:rPr>
              <a:t>Қонуннинг</a:t>
            </a:r>
            <a:r>
              <a:rPr lang="ru-RU" sz="2400" b="1" dirty="0">
                <a:latin typeface="Times New Roman" panose="02020603050405020304" pitchFamily="18" charset="0"/>
                <a:cs typeface="Times New Roman" panose="02020603050405020304" pitchFamily="18" charset="0"/>
              </a:rPr>
              <a:t> 3-боби Коррупцияга </a:t>
            </a:r>
            <a:r>
              <a:rPr lang="ru-RU" sz="2400" b="1" dirty="0" err="1">
                <a:latin typeface="Times New Roman" panose="02020603050405020304" pitchFamily="18" charset="0"/>
                <a:cs typeface="Times New Roman" panose="02020603050405020304" pitchFamily="18" charset="0"/>
              </a:rPr>
              <a:t>қарши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курашиш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соҳасида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ҳуқуқий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онг</a:t>
            </a:r>
            <a:r>
              <a:rPr lang="ru-RU" sz="2400" b="1" dirty="0">
                <a:latin typeface="Times New Roman" panose="02020603050405020304" pitchFamily="18" charset="0"/>
                <a:cs typeface="Times New Roman" panose="02020603050405020304" pitchFamily="18" charset="0"/>
              </a:rPr>
              <a:t> ва </a:t>
            </a:r>
            <a:r>
              <a:rPr lang="ru-RU" sz="2400" b="1" dirty="0" err="1">
                <a:latin typeface="Times New Roman" panose="02020603050405020304" pitchFamily="18" charset="0"/>
                <a:cs typeface="Times New Roman" panose="02020603050405020304" pitchFamily="18" charset="0"/>
              </a:rPr>
              <a:t>ҳуқуқий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маданиятни</a:t>
            </a:r>
            <a:r>
              <a:rPr lang="ru-RU" sz="2400" b="1" dirty="0">
                <a:latin typeface="Times New Roman" panose="02020603050405020304" pitchFamily="18" charset="0"/>
                <a:cs typeface="Times New Roman" panose="02020603050405020304" pitchFamily="18" charset="0"/>
              </a:rPr>
              <a:t> </a:t>
            </a:r>
          </a:p>
          <a:p>
            <a:pPr lvl="0" algn="ctr"/>
            <a:r>
              <a:rPr lang="ru-RU" sz="2400" b="1" dirty="0" err="1">
                <a:latin typeface="Times New Roman" panose="02020603050405020304" pitchFamily="18" charset="0"/>
                <a:cs typeface="Times New Roman" panose="02020603050405020304" pitchFamily="18" charset="0"/>
              </a:rPr>
              <a:t>юксалтиришга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бағишланган</a:t>
            </a:r>
            <a:endParaRPr lang="ru-RU"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 y="1192747"/>
            <a:ext cx="4714737" cy="5016758"/>
          </a:xfrm>
          <a:prstGeom prst="rect">
            <a:avLst/>
          </a:prstGeom>
          <a:noFill/>
        </p:spPr>
        <p:txBody>
          <a:bodyPr wrap="square" rtlCol="0">
            <a:spAutoFit/>
          </a:bodyPr>
          <a:lstStyle/>
          <a:p>
            <a:pPr algn="ctr"/>
            <a:r>
              <a:rPr lang="ru-RU" sz="2000" b="1" dirty="0">
                <a:latin typeface="Times New Roman" panose="02020603050405020304" pitchFamily="18" charset="0"/>
                <a:cs typeface="Times New Roman" panose="02020603050405020304" pitchFamily="18" charset="0"/>
              </a:rPr>
              <a:t>Давлат </a:t>
            </a:r>
            <a:r>
              <a:rPr lang="ru-RU" sz="2000" b="1" dirty="0" err="1">
                <a:latin typeface="Times New Roman" panose="02020603050405020304" pitchFamily="18" charset="0"/>
                <a:cs typeface="Times New Roman" panose="02020603050405020304" pitchFamily="18" charset="0"/>
              </a:rPr>
              <a:t>органлари</a:t>
            </a:r>
            <a:r>
              <a:rPr lang="ru-RU" sz="2000" b="1" dirty="0">
                <a:latin typeface="Times New Roman" panose="02020603050405020304" pitchFamily="18" charset="0"/>
                <a:cs typeface="Times New Roman" panose="02020603050405020304" pitchFamily="18" charset="0"/>
              </a:rPr>
              <a:t> ва бошқа ташкилотлар коррупцияга қарши курашиш мақсадида </a:t>
            </a:r>
            <a:r>
              <a:rPr lang="ru-RU" sz="2000" b="1" dirty="0" err="1">
                <a:latin typeface="Times New Roman" panose="02020603050405020304" pitchFamily="18" charset="0"/>
                <a:cs typeface="Times New Roman" panose="02020603050405020304" pitchFamily="18" charset="0"/>
              </a:rPr>
              <a:t>аҳолининг</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ҳуқуқий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онги</a:t>
            </a:r>
            <a:r>
              <a:rPr lang="ru-RU" sz="2000" b="1" dirty="0">
                <a:latin typeface="Times New Roman" panose="02020603050405020304" pitchFamily="18" charset="0"/>
                <a:cs typeface="Times New Roman" panose="02020603050405020304" pitchFamily="18" charset="0"/>
              </a:rPr>
              <a:t> ва </a:t>
            </a:r>
            <a:r>
              <a:rPr lang="ru-RU" sz="2000" b="1" dirty="0" err="1">
                <a:latin typeface="Times New Roman" panose="02020603050405020304" pitchFamily="18" charset="0"/>
                <a:cs typeface="Times New Roman" panose="02020603050405020304" pitchFamily="18" charset="0"/>
              </a:rPr>
              <a:t>ҳуқуқий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маданиятини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юксалтириш</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жамиятда</a:t>
            </a:r>
            <a:r>
              <a:rPr lang="ru-RU" sz="2000" b="1" dirty="0">
                <a:latin typeface="Times New Roman" panose="02020603050405020304" pitchFamily="18" charset="0"/>
                <a:cs typeface="Times New Roman" panose="02020603050405020304" pitchFamily="18" charset="0"/>
              </a:rPr>
              <a:t> коррупцияга </a:t>
            </a:r>
            <a:r>
              <a:rPr lang="ru-RU" sz="2000" b="1" dirty="0" err="1">
                <a:latin typeface="Times New Roman" panose="02020603050405020304" pitchFamily="18" charset="0"/>
                <a:cs typeface="Times New Roman" panose="02020603050405020304" pitchFamily="18" charset="0"/>
              </a:rPr>
              <a:t>нисбатан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муросасиз</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муносабатни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шакллантириш</a:t>
            </a:r>
            <a:r>
              <a:rPr lang="ru-RU" sz="2000" b="1" dirty="0">
                <a:latin typeface="Times New Roman" panose="02020603050405020304" pitchFamily="18" charset="0"/>
                <a:cs typeface="Times New Roman" panose="02020603050405020304" pitchFamily="18" charset="0"/>
              </a:rPr>
              <a:t> бўйича </a:t>
            </a:r>
            <a:r>
              <a:rPr lang="ru-RU" sz="2000" b="1" dirty="0" err="1">
                <a:latin typeface="Times New Roman" panose="02020603050405020304" pitchFamily="18" charset="0"/>
                <a:cs typeface="Times New Roman" panose="02020603050405020304" pitchFamily="18" charset="0"/>
              </a:rPr>
              <a:t>зарур</a:t>
            </a:r>
            <a:r>
              <a:rPr lang="ru-RU" sz="2000" b="1" dirty="0">
                <a:latin typeface="Times New Roman" panose="02020603050405020304" pitchFamily="18" charset="0"/>
                <a:cs typeface="Times New Roman" panose="02020603050405020304" pitchFamily="18" charset="0"/>
              </a:rPr>
              <a:t> </a:t>
            </a:r>
            <a:br>
              <a:rPr lang="ru-RU" sz="2000" b="1" dirty="0">
                <a:latin typeface="Times New Roman" panose="02020603050405020304" pitchFamily="18" charset="0"/>
                <a:cs typeface="Times New Roman" panose="02020603050405020304" pitchFamily="18" charset="0"/>
              </a:rPr>
            </a:br>
            <a:r>
              <a:rPr lang="ru-RU" sz="2000" b="1" dirty="0" err="1">
                <a:latin typeface="Times New Roman" panose="02020603050405020304" pitchFamily="18" charset="0"/>
                <a:cs typeface="Times New Roman" panose="02020603050405020304" pitchFamily="18" charset="0"/>
              </a:rPr>
              <a:t>чора-тадбирлар</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кўради</a:t>
            </a:r>
            <a:r>
              <a:rPr lang="ru-RU" sz="2000" b="1" dirty="0">
                <a:latin typeface="Times New Roman" panose="02020603050405020304" pitchFamily="18" charset="0"/>
                <a:cs typeface="Times New Roman" panose="02020603050405020304" pitchFamily="18" charset="0"/>
              </a:rPr>
              <a:t>, шу </a:t>
            </a:r>
            <a:r>
              <a:rPr lang="ru-RU" sz="2000" b="1" dirty="0" err="1">
                <a:latin typeface="Times New Roman" panose="02020603050405020304" pitchFamily="18" charset="0"/>
                <a:cs typeface="Times New Roman" panose="02020603050405020304" pitchFamily="18" charset="0"/>
              </a:rPr>
              <a:t>жумладан</a:t>
            </a:r>
            <a:r>
              <a:rPr lang="ru-RU" sz="2000" b="1" dirty="0">
                <a:latin typeface="Times New Roman" panose="02020603050405020304" pitchFamily="18" charset="0"/>
                <a:cs typeface="Times New Roman" panose="02020603050405020304" pitchFamily="18" charset="0"/>
              </a:rPr>
              <a:t> коррупцияга қарши курашиш </a:t>
            </a:r>
            <a:r>
              <a:rPr lang="ru-RU" sz="2000" b="1" dirty="0" err="1">
                <a:latin typeface="Times New Roman" panose="02020603050405020304" pitchFamily="18" charset="0"/>
                <a:cs typeface="Times New Roman" panose="02020603050405020304" pitchFamily="18" charset="0"/>
              </a:rPr>
              <a:t>масалаларига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доир</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тушунтириш</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ишларини</a:t>
            </a:r>
            <a:r>
              <a:rPr lang="ru-RU" sz="2000" b="1" dirty="0">
                <a:latin typeface="Times New Roman" panose="02020603050405020304" pitchFamily="18" charset="0"/>
                <a:cs typeface="Times New Roman" panose="02020603050405020304" pitchFamily="18" charset="0"/>
              </a:rPr>
              <a:t> амалга ошириш, </a:t>
            </a:r>
            <a:r>
              <a:rPr lang="ru-RU" sz="2000" b="1" dirty="0" err="1">
                <a:latin typeface="Times New Roman" panose="02020603050405020304" pitchFamily="18" charset="0"/>
                <a:cs typeface="Times New Roman" panose="02020603050405020304" pitchFamily="18" charset="0"/>
              </a:rPr>
              <a:t>ҳуқуқий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тарбия</a:t>
            </a:r>
            <a:r>
              <a:rPr lang="ru-RU" sz="2000" b="1" dirty="0">
                <a:latin typeface="Times New Roman" panose="02020603050405020304" pitchFamily="18" charset="0"/>
                <a:cs typeface="Times New Roman" panose="02020603050405020304" pitchFamily="18" charset="0"/>
              </a:rPr>
              <a:t> ва </a:t>
            </a:r>
            <a:r>
              <a:rPr lang="ru-RU" sz="2000" b="1" dirty="0" err="1">
                <a:latin typeface="Times New Roman" panose="02020603050405020304" pitchFamily="18" charset="0"/>
                <a:cs typeface="Times New Roman" panose="02020603050405020304" pitchFamily="18" charset="0"/>
              </a:rPr>
              <a:t>таълимни</a:t>
            </a:r>
            <a:r>
              <a:rPr lang="ru-RU" sz="2000" b="1" dirty="0">
                <a:latin typeface="Times New Roman" panose="02020603050405020304" pitchFamily="18" charset="0"/>
                <a:cs typeface="Times New Roman" panose="02020603050405020304" pitchFamily="18" charset="0"/>
              </a:rPr>
              <a:t>, илмий-</a:t>
            </a:r>
            <a:r>
              <a:rPr lang="ru-RU" sz="2000" b="1" dirty="0" err="1">
                <a:latin typeface="Times New Roman" panose="02020603050405020304" pitchFamily="18" charset="0"/>
                <a:cs typeface="Times New Roman" panose="02020603050405020304" pitchFamily="18" charset="0"/>
              </a:rPr>
              <a:t>амалий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тадбирларни</a:t>
            </a:r>
            <a:r>
              <a:rPr lang="ru-RU" sz="2000" b="1" dirty="0">
                <a:latin typeface="Times New Roman" panose="02020603050405020304" pitchFamily="18" charset="0"/>
                <a:cs typeface="Times New Roman" panose="02020603050405020304" pitchFamily="18" charset="0"/>
              </a:rPr>
              <a:t> ташкил этиш, </a:t>
            </a:r>
            <a:br>
              <a:rPr lang="ru-RU" sz="2000" b="1" dirty="0">
                <a:latin typeface="Times New Roman" panose="02020603050405020304" pitchFamily="18" charset="0"/>
                <a:cs typeface="Times New Roman" panose="02020603050405020304" pitchFamily="18" charset="0"/>
              </a:rPr>
            </a:br>
            <a:r>
              <a:rPr lang="ru-RU" sz="2000" b="1" dirty="0" err="1">
                <a:latin typeface="Times New Roman" panose="02020603050405020304" pitchFamily="18" charset="0"/>
                <a:cs typeface="Times New Roman" panose="02020603050405020304" pitchFamily="18" charset="0"/>
              </a:rPr>
              <a:t>ўқув-услубий</a:t>
            </a:r>
            <a:r>
              <a:rPr lang="ru-RU" sz="2000" b="1" dirty="0">
                <a:latin typeface="Times New Roman" panose="02020603050405020304" pitchFamily="18" charset="0"/>
                <a:cs typeface="Times New Roman" panose="02020603050405020304" pitchFamily="18" charset="0"/>
              </a:rPr>
              <a:t> ва илмий </a:t>
            </a:r>
            <a:r>
              <a:rPr lang="ru-RU" sz="2000" b="1" dirty="0" err="1">
                <a:latin typeface="Times New Roman" panose="02020603050405020304" pitchFamily="18" charset="0"/>
                <a:cs typeface="Times New Roman" panose="02020603050405020304" pitchFamily="18" charset="0"/>
              </a:rPr>
              <a:t>адабиётларни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ишлаб</a:t>
            </a:r>
            <a:r>
              <a:rPr lang="ru-RU" sz="2000" b="1" dirty="0">
                <a:latin typeface="Times New Roman" panose="02020603050405020304" pitchFamily="18" charset="0"/>
                <a:cs typeface="Times New Roman" panose="02020603050405020304" pitchFamily="18" charset="0"/>
              </a:rPr>
              <a:t> чиқиш </a:t>
            </a:r>
            <a:r>
              <a:rPr lang="ru-RU" sz="2000" b="1" dirty="0" err="1">
                <a:latin typeface="Times New Roman" panose="02020603050405020304" pitchFamily="18" charset="0"/>
                <a:cs typeface="Times New Roman" panose="02020603050405020304" pitchFamily="18" charset="0"/>
              </a:rPr>
              <a:t>йўли</a:t>
            </a:r>
            <a:r>
              <a:rPr lang="ru-RU" sz="2000" b="1" dirty="0">
                <a:latin typeface="Times New Roman" panose="02020603050405020304" pitchFamily="18" charset="0"/>
                <a:cs typeface="Times New Roman" panose="02020603050405020304" pitchFamily="18" charset="0"/>
              </a:rPr>
              <a:t> билан </a:t>
            </a:r>
            <a:r>
              <a:rPr lang="ru-RU" sz="2000" b="1" dirty="0" err="1">
                <a:latin typeface="Times New Roman" panose="02020603050405020304" pitchFamily="18" charset="0"/>
                <a:cs typeface="Times New Roman" panose="02020603050405020304" pitchFamily="18" charset="0"/>
              </a:rPr>
              <a:t>зарур</a:t>
            </a:r>
            <a:r>
              <a:rPr lang="ru-RU" sz="2000" b="1" dirty="0">
                <a:latin typeface="Times New Roman" panose="02020603050405020304" pitchFamily="18" charset="0"/>
                <a:cs typeface="Times New Roman" panose="02020603050405020304" pitchFamily="18" charset="0"/>
              </a:rPr>
              <a:t> </a:t>
            </a:r>
            <a:br>
              <a:rPr lang="ru-RU" sz="2000" b="1" dirty="0">
                <a:latin typeface="Times New Roman" panose="02020603050405020304" pitchFamily="18" charset="0"/>
                <a:cs typeface="Times New Roman" panose="02020603050405020304" pitchFamily="18" charset="0"/>
              </a:rPr>
            </a:br>
            <a:r>
              <a:rPr lang="ru-RU" sz="2000" b="1" dirty="0" err="1">
                <a:latin typeface="Times New Roman" panose="02020603050405020304" pitchFamily="18" charset="0"/>
                <a:cs typeface="Times New Roman" panose="02020603050405020304" pitchFamily="18" charset="0"/>
              </a:rPr>
              <a:t>чора-тадбирлар</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кўради</a:t>
            </a:r>
            <a:r>
              <a:rPr lang="ru-RU" sz="2000" b="1" dirty="0">
                <a:latin typeface="Times New Roman" panose="02020603050405020304" pitchFamily="18" charset="0"/>
                <a:cs typeface="Times New Roman" panose="02020603050405020304" pitchFamily="18" charset="0"/>
              </a:rPr>
              <a:t>.</a:t>
            </a:r>
          </a:p>
        </p:txBody>
      </p:sp>
      <p:sp>
        <p:nvSpPr>
          <p:cNvPr id="2" name="Прямоугольник 1">
            <a:extLst>
              <a:ext uri="{FF2B5EF4-FFF2-40B4-BE49-F238E27FC236}">
                <a16:creationId xmlns:a16="http://schemas.microsoft.com/office/drawing/2014/main" id="{CA80B059-5728-43FA-86EA-317055555BBA}"/>
              </a:ext>
            </a:extLst>
          </p:cNvPr>
          <p:cNvSpPr/>
          <p:nvPr/>
        </p:nvSpPr>
        <p:spPr>
          <a:xfrm>
            <a:off x="7742704" y="1286143"/>
            <a:ext cx="4370149" cy="5016758"/>
          </a:xfrm>
          <a:prstGeom prst="rect">
            <a:avLst/>
          </a:prstGeom>
        </p:spPr>
        <p:txBody>
          <a:bodyPr wrap="square">
            <a:spAutoFit/>
          </a:bodyPr>
          <a:lstStyle/>
          <a:p>
            <a:pPr algn="ctr"/>
            <a:r>
              <a:rPr lang="ru-RU" sz="2000" b="1" dirty="0" err="1">
                <a:latin typeface="Times New Roman" panose="02020603050405020304" pitchFamily="18" charset="0"/>
                <a:cs typeface="Times New Roman" panose="02020603050405020304" pitchFamily="18" charset="0"/>
              </a:rPr>
              <a:t>Жамиятда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коррупциявий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жиноятларни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олдини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олиш</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иши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аҳолининг</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ҳуқуқий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онг</a:t>
            </a:r>
            <a:r>
              <a:rPr lang="ru-RU" sz="2000" b="1" dirty="0">
                <a:latin typeface="Times New Roman" panose="02020603050405020304" pitchFamily="18" charset="0"/>
                <a:cs typeface="Times New Roman" panose="02020603050405020304" pitchFamily="18" charset="0"/>
              </a:rPr>
              <a:t> ва </a:t>
            </a:r>
            <a:r>
              <a:rPr lang="ru-RU" sz="2000" b="1" dirty="0" err="1">
                <a:latin typeface="Times New Roman" panose="02020603050405020304" pitchFamily="18" charset="0"/>
                <a:cs typeface="Times New Roman" panose="02020603050405020304" pitchFamily="18" charset="0"/>
              </a:rPr>
              <a:t>ҳуқуқий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маданиятни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юксалтириш</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тизими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самарадорлиги</a:t>
            </a:r>
            <a:r>
              <a:rPr lang="ru-RU" sz="2000" b="1" dirty="0">
                <a:latin typeface="Times New Roman" panose="02020603050405020304" pitchFamily="18" charset="0"/>
                <a:cs typeface="Times New Roman" panose="02020603050405020304" pitchFamily="18" charset="0"/>
              </a:rPr>
              <a:t> билан </a:t>
            </a:r>
            <a:r>
              <a:rPr lang="ru-RU" sz="2000" b="1" dirty="0" err="1">
                <a:latin typeface="Times New Roman" panose="02020603050405020304" pitchFamily="18" charset="0"/>
                <a:cs typeface="Times New Roman" panose="02020603050405020304" pitchFamily="18" charset="0"/>
              </a:rPr>
              <a:t>боғлиқ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Шундан</a:t>
            </a:r>
            <a:r>
              <a:rPr lang="ru-RU" sz="2000" b="1" dirty="0">
                <a:latin typeface="Times New Roman" panose="02020603050405020304" pitchFamily="18" charset="0"/>
                <a:cs typeface="Times New Roman" panose="02020603050405020304" pitchFamily="18" charset="0"/>
              </a:rPr>
              <a:t> келиб чиқиб  2019 йил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9 </a:t>
            </a:r>
            <a:r>
              <a:rPr lang="ru-RU" sz="2000" b="1" dirty="0" err="1">
                <a:latin typeface="Times New Roman" panose="02020603050405020304" pitchFamily="18" charset="0"/>
                <a:cs typeface="Times New Roman" panose="02020603050405020304" pitchFamily="18" charset="0"/>
              </a:rPr>
              <a:t>январда</a:t>
            </a:r>
            <a:r>
              <a:rPr lang="ru-RU" sz="2000" b="1" dirty="0">
                <a:latin typeface="Times New Roman" panose="02020603050405020304" pitchFamily="18" charset="0"/>
                <a:cs typeface="Times New Roman" panose="02020603050405020304" pitchFamily="18" charset="0"/>
              </a:rPr>
              <a:t> Ўзбекистон Республикаси Президентининг «</a:t>
            </a:r>
            <a:r>
              <a:rPr lang="ru-RU" sz="2000" b="1" dirty="0" err="1">
                <a:latin typeface="Times New Roman" panose="02020603050405020304" pitchFamily="18" charset="0"/>
                <a:cs typeface="Times New Roman" panose="02020603050405020304" pitchFamily="18" charset="0"/>
              </a:rPr>
              <a:t>Жамиятда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ҳуқуқий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онг</a:t>
            </a:r>
            <a:r>
              <a:rPr lang="ru-RU" sz="2000" b="1" dirty="0">
                <a:latin typeface="Times New Roman" panose="02020603050405020304" pitchFamily="18" charset="0"/>
                <a:cs typeface="Times New Roman" panose="02020603050405020304" pitchFamily="18" charset="0"/>
              </a:rPr>
              <a:t> ва </a:t>
            </a:r>
            <a:r>
              <a:rPr lang="ru-RU" sz="2000" b="1" dirty="0" err="1">
                <a:latin typeface="Times New Roman" panose="02020603050405020304" pitchFamily="18" charset="0"/>
                <a:cs typeface="Times New Roman" panose="02020603050405020304" pitchFamily="18" charset="0"/>
              </a:rPr>
              <a:t>ҳуқуқий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маданиятни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юксалтириш</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тизимини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тубдан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такомиллаштириш</a:t>
            </a:r>
            <a:r>
              <a:rPr lang="ru-RU" sz="2000" b="1" dirty="0">
                <a:latin typeface="Times New Roman" panose="02020603050405020304" pitchFamily="18" charset="0"/>
                <a:cs typeface="Times New Roman" panose="02020603050405020304" pitchFamily="18" charset="0"/>
              </a:rPr>
              <a:t> тўғрисида»ги ПФ-5618-сон </a:t>
            </a:r>
            <a:r>
              <a:rPr lang="ru-RU" sz="2000" b="1" dirty="0" err="1">
                <a:latin typeface="Times New Roman" panose="02020603050405020304" pitchFamily="18" charset="0"/>
                <a:cs typeface="Times New Roman" panose="02020603050405020304" pitchFamily="18" charset="0"/>
              </a:rPr>
              <a:t>Фармони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қабул</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қилинди</a:t>
            </a:r>
            <a:r>
              <a:rPr lang="ru-RU" sz="2000" b="1" dirty="0">
                <a:latin typeface="Times New Roman" panose="02020603050405020304" pitchFamily="18" charset="0"/>
                <a:cs typeface="Times New Roman" panose="02020603050405020304" pitchFamily="18" charset="0"/>
              </a:rPr>
              <a:t>.</a:t>
            </a:r>
          </a:p>
          <a:p>
            <a:pPr indent="452438" algn="ctr"/>
            <a:r>
              <a:rPr lang="ru-RU" sz="2000" b="1" dirty="0" err="1">
                <a:latin typeface="Times New Roman" panose="02020603050405020304" pitchFamily="18" charset="0"/>
                <a:cs typeface="Times New Roman" panose="02020603050405020304" pitchFamily="18" charset="0"/>
              </a:rPr>
              <a:t>Фармон</a:t>
            </a:r>
            <a:r>
              <a:rPr lang="ru-RU" sz="2000" b="1" dirty="0">
                <a:latin typeface="Times New Roman" panose="02020603050405020304" pitchFamily="18" charset="0"/>
                <a:cs typeface="Times New Roman" panose="02020603050405020304" pitchFamily="18" charset="0"/>
              </a:rPr>
              <a:t> билан «</a:t>
            </a:r>
            <a:r>
              <a:rPr lang="ru-RU" sz="2000" b="1" dirty="0" err="1">
                <a:latin typeface="Times New Roman" panose="02020603050405020304" pitchFamily="18" charset="0"/>
                <a:cs typeface="Times New Roman" panose="02020603050405020304" pitchFamily="18" charset="0"/>
              </a:rPr>
              <a:t>Жамиятда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ҳуқуқий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маданиятни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юксалтириш</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концепцияси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тасдиқланган</a:t>
            </a:r>
            <a:r>
              <a:rPr lang="ru-RU"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26526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856"/>
            <a:ext cx="10515600" cy="739056"/>
          </a:xfrm>
        </p:spPr>
        <p:txBody>
          <a:bodyPr>
            <a:normAutofit fontScale="90000"/>
          </a:bodyPr>
          <a:lstStyle/>
          <a:p>
            <a:pPr lvl="0" algn="ctr">
              <a:lnSpc>
                <a:spcPct val="100000"/>
              </a:lnSpc>
              <a:spcBef>
                <a:spcPts val="0"/>
              </a:spcBef>
            </a:pPr>
            <a:r>
              <a:rPr lang="ru-RU" sz="2000" kern="0" dirty="0">
                <a:latin typeface="Times New Roman" pitchFamily="18" charset="0"/>
                <a:cs typeface="Times New Roman" pitchFamily="18" charset="0"/>
              </a:rPr>
              <a:t>“</a:t>
            </a:r>
            <a:r>
              <a:rPr lang="ru-RU" sz="2400" kern="0" dirty="0">
                <a:latin typeface="Times New Roman" pitchFamily="18" charset="0"/>
                <a:cs typeface="Times New Roman" pitchFamily="18" charset="0"/>
              </a:rPr>
              <a:t>Коррупцияга </a:t>
            </a:r>
            <a:r>
              <a:rPr lang="ru-RU" sz="2400" kern="0" dirty="0" err="1">
                <a:latin typeface="Times New Roman" panose="02020603050405020304" pitchFamily="18" charset="0"/>
                <a:cs typeface="Times New Roman" panose="02020603050405020304" pitchFamily="18" charset="0"/>
              </a:rPr>
              <a:t>қарши</a:t>
            </a:r>
            <a:r>
              <a:rPr lang="ru-RU" sz="2400" kern="0" dirty="0">
                <a:latin typeface="Times New Roman" panose="02020603050405020304" pitchFamily="18" charset="0"/>
                <a:cs typeface="Times New Roman" panose="02020603050405020304" pitchFamily="18" charset="0"/>
              </a:rPr>
              <a:t> </a:t>
            </a:r>
            <a:r>
              <a:rPr lang="ru-RU" sz="2400" kern="0" dirty="0" err="1">
                <a:latin typeface="Times New Roman" panose="02020603050405020304" pitchFamily="18" charset="0"/>
                <a:cs typeface="Times New Roman" panose="02020603050405020304" pitchFamily="18" charset="0"/>
              </a:rPr>
              <a:t>курашиш</a:t>
            </a:r>
            <a:r>
              <a:rPr lang="ru-RU" sz="2400" kern="0" dirty="0">
                <a:latin typeface="Times New Roman" panose="02020603050405020304" pitchFamily="18" charset="0"/>
                <a:cs typeface="Times New Roman" panose="02020603050405020304" pitchFamily="18" charset="0"/>
              </a:rPr>
              <a:t> </a:t>
            </a:r>
            <a:r>
              <a:rPr lang="ru-RU" sz="2400" kern="0" dirty="0" err="1">
                <a:latin typeface="Times New Roman" panose="02020603050405020304" pitchFamily="18" charset="0"/>
                <a:cs typeface="Times New Roman" panose="02020603050405020304" pitchFamily="18" charset="0"/>
              </a:rPr>
              <a:t>тўғрисида”ги</a:t>
            </a:r>
            <a:r>
              <a:rPr lang="ru-RU" sz="2400" kern="0" dirty="0">
                <a:latin typeface="Times New Roman" panose="02020603050405020304" pitchFamily="18" charset="0"/>
                <a:cs typeface="Times New Roman" panose="02020603050405020304" pitchFamily="18" charset="0"/>
              </a:rPr>
              <a:t> </a:t>
            </a:r>
            <a:r>
              <a:rPr lang="ru-RU" sz="2400" kern="0" dirty="0" err="1">
                <a:latin typeface="Times New Roman" panose="02020603050405020304" pitchFamily="18" charset="0"/>
                <a:cs typeface="Times New Roman" panose="02020603050405020304" pitchFamily="18" charset="0"/>
              </a:rPr>
              <a:t>Қонуннинг</a:t>
            </a:r>
            <a:r>
              <a:rPr lang="ru-RU" sz="2400" kern="0" dirty="0">
                <a:latin typeface="Times New Roman" panose="02020603050405020304" pitchFamily="18" charset="0"/>
                <a:cs typeface="Times New Roman" panose="02020603050405020304" pitchFamily="18" charset="0"/>
              </a:rPr>
              <a:t> 4-боби </a:t>
            </a:r>
            <a:r>
              <a:rPr lang="ru-RU" sz="2400" kern="0" dirty="0" err="1">
                <a:latin typeface="Times New Roman" panose="02020603050405020304" pitchFamily="18" charset="0"/>
                <a:cs typeface="Times New Roman" panose="02020603050405020304" pitchFamily="18" charset="0"/>
              </a:rPr>
              <a:t>Коррупциянинг</a:t>
            </a:r>
            <a:r>
              <a:rPr lang="ru-RU" sz="2400" kern="0" dirty="0">
                <a:latin typeface="Times New Roman" panose="02020603050405020304" pitchFamily="18" charset="0"/>
                <a:cs typeface="Times New Roman" panose="02020603050405020304" pitchFamily="18" charset="0"/>
              </a:rPr>
              <a:t> </a:t>
            </a:r>
            <a:r>
              <a:rPr lang="ru-RU" sz="2400" kern="0" dirty="0" err="1">
                <a:latin typeface="Times New Roman" panose="02020603050405020304" pitchFamily="18" charset="0"/>
                <a:cs typeface="Times New Roman" panose="02020603050405020304" pitchFamily="18" charset="0"/>
              </a:rPr>
              <a:t>олдини</a:t>
            </a:r>
            <a:r>
              <a:rPr lang="ru-RU" sz="2400" kern="0" dirty="0">
                <a:latin typeface="Times New Roman" panose="02020603050405020304" pitchFamily="18" charset="0"/>
                <a:cs typeface="Times New Roman" panose="02020603050405020304" pitchFamily="18" charset="0"/>
              </a:rPr>
              <a:t> </a:t>
            </a:r>
            <a:r>
              <a:rPr lang="ru-RU" sz="2400" kern="0" dirty="0" err="1">
                <a:latin typeface="Times New Roman" panose="02020603050405020304" pitchFamily="18" charset="0"/>
                <a:cs typeface="Times New Roman" panose="02020603050405020304" pitchFamily="18" charset="0"/>
              </a:rPr>
              <a:t>олишга</a:t>
            </a:r>
            <a:r>
              <a:rPr lang="ru-RU" sz="2400" kern="0" dirty="0">
                <a:latin typeface="Times New Roman" panose="02020603050405020304" pitchFamily="18" charset="0"/>
                <a:cs typeface="Times New Roman" panose="02020603050405020304" pitchFamily="18" charset="0"/>
              </a:rPr>
              <a:t> </a:t>
            </a:r>
            <a:r>
              <a:rPr lang="ru-RU" sz="2400" kern="0" dirty="0" err="1">
                <a:latin typeface="Times New Roman" panose="02020603050405020304" pitchFamily="18" charset="0"/>
                <a:cs typeface="Times New Roman" panose="02020603050405020304" pitchFamily="18" charset="0"/>
              </a:rPr>
              <a:t>доир</a:t>
            </a:r>
            <a:r>
              <a:rPr lang="ru-RU" sz="2400" kern="0" dirty="0">
                <a:latin typeface="Times New Roman" panose="02020603050405020304" pitchFamily="18" charset="0"/>
                <a:cs typeface="Times New Roman" panose="02020603050405020304" pitchFamily="18" charset="0"/>
              </a:rPr>
              <a:t> </a:t>
            </a:r>
            <a:r>
              <a:rPr lang="ru-RU" sz="2400" kern="0" dirty="0" err="1">
                <a:latin typeface="Times New Roman" panose="02020603050405020304" pitchFamily="18" charset="0"/>
                <a:cs typeface="Times New Roman" panose="02020603050405020304" pitchFamily="18" charset="0"/>
              </a:rPr>
              <a:t>чора-тадбирлар</a:t>
            </a:r>
            <a:r>
              <a:rPr lang="ru-RU" sz="2400" kern="0" dirty="0">
                <a:latin typeface="Times New Roman" panose="02020603050405020304" pitchFamily="18" charset="0"/>
                <a:cs typeface="Times New Roman" panose="02020603050405020304" pitchFamily="18" charset="0"/>
              </a:rPr>
              <a:t> </a:t>
            </a:r>
            <a:r>
              <a:rPr lang="ru-RU" sz="2400" kern="0" dirty="0" err="1">
                <a:latin typeface="Times New Roman" panose="02020603050405020304" pitchFamily="18" charset="0"/>
                <a:cs typeface="Times New Roman" panose="02020603050405020304" pitchFamily="18" charset="0"/>
              </a:rPr>
              <a:t>масалаларига</a:t>
            </a:r>
            <a:r>
              <a:rPr lang="ru-RU" sz="2400" kern="0" dirty="0">
                <a:latin typeface="Times New Roman" panose="02020603050405020304" pitchFamily="18" charset="0"/>
                <a:cs typeface="Times New Roman" panose="02020603050405020304" pitchFamily="18" charset="0"/>
              </a:rPr>
              <a:t> </a:t>
            </a:r>
            <a:r>
              <a:rPr lang="ru-RU" sz="2400" kern="0" dirty="0" err="1">
                <a:latin typeface="Times New Roman" panose="02020603050405020304" pitchFamily="18" charset="0"/>
                <a:cs typeface="Times New Roman" panose="02020603050405020304" pitchFamily="18" charset="0"/>
              </a:rPr>
              <a:t>қаратилган</a:t>
            </a:r>
            <a:endParaRPr lang="ru-RU" sz="2400" b="0" kern="0" dirty="0">
              <a:latin typeface="Times New Roman" panose="02020603050405020304" pitchFamily="18" charset="0"/>
              <a:cs typeface="Times New Roman" panose="02020603050405020304" pitchFamily="18" charset="0"/>
            </a:endParaRPr>
          </a:p>
        </p:txBody>
      </p:sp>
      <p:sp>
        <p:nvSpPr>
          <p:cNvPr id="32" name="Shape 2315"/>
          <p:cNvSpPr/>
          <p:nvPr/>
        </p:nvSpPr>
        <p:spPr>
          <a:xfrm rot="5400000">
            <a:off x="3475589" y="3750308"/>
            <a:ext cx="4753156" cy="367844"/>
          </a:xfrm>
          <a:custGeom>
            <a:avLst/>
            <a:gdLst/>
            <a:ahLst/>
            <a:cxnLst>
              <a:cxn ang="0">
                <a:pos x="wd2" y="hd2"/>
              </a:cxn>
              <a:cxn ang="5400000">
                <a:pos x="wd2" y="hd2"/>
              </a:cxn>
              <a:cxn ang="10800000">
                <a:pos x="wd2" y="hd2"/>
              </a:cxn>
              <a:cxn ang="16200000">
                <a:pos x="wd2" y="hd2"/>
              </a:cxn>
            </a:cxnLst>
            <a:rect l="0" t="0" r="r" b="b"/>
            <a:pathLst>
              <a:path w="21600" h="21410" extrusionOk="0">
                <a:moveTo>
                  <a:pt x="0" y="21410"/>
                </a:moveTo>
                <a:cubicBezTo>
                  <a:pt x="0" y="4172"/>
                  <a:pt x="0" y="4172"/>
                  <a:pt x="0" y="4172"/>
                </a:cubicBezTo>
                <a:cubicBezTo>
                  <a:pt x="16" y="1472"/>
                  <a:pt x="143" y="-190"/>
                  <a:pt x="414" y="18"/>
                </a:cubicBezTo>
                <a:cubicBezTo>
                  <a:pt x="21600" y="18"/>
                  <a:pt x="21600" y="18"/>
                  <a:pt x="21600" y="18"/>
                </a:cubicBezTo>
              </a:path>
            </a:pathLst>
          </a:custGeom>
          <a:noFill/>
          <a:ln w="85725" cap="flat">
            <a:solidFill>
              <a:schemeClr val="accent2"/>
            </a:solidFill>
            <a:prstDash val="solid"/>
            <a:miter lim="400000"/>
          </a:ln>
          <a:effectLst/>
        </p:spPr>
        <p:txBody>
          <a:bodyPr wrap="square" lIns="45719" tIns="45719" rIns="45719" bIns="45719" numCol="1" anchor="t">
            <a:noAutofit/>
          </a:bodyPr>
          <a:lstStyle/>
          <a:p>
            <a:pPr>
              <a:defRPr sz="2400"/>
            </a:pPr>
            <a:endParaRPr sz="2400">
              <a:solidFill>
                <a:prstClr val="black"/>
              </a:solidFill>
            </a:endParaRPr>
          </a:p>
        </p:txBody>
      </p:sp>
      <p:sp>
        <p:nvSpPr>
          <p:cNvPr id="33" name="Shape 2316"/>
          <p:cNvSpPr/>
          <p:nvPr/>
        </p:nvSpPr>
        <p:spPr>
          <a:xfrm rot="5400000">
            <a:off x="4767491" y="1101115"/>
            <a:ext cx="909434" cy="905225"/>
          </a:xfrm>
          <a:prstGeom prst="ellipse">
            <a:avLst/>
          </a:prstGeom>
          <a:solidFill>
            <a:srgbClr val="C00000"/>
          </a:solidFill>
          <a:ln w="12700" cap="flat">
            <a:noFill/>
            <a:miter lim="400000"/>
          </a:ln>
          <a:effectLst/>
        </p:spPr>
        <p:txBody>
          <a:bodyPr wrap="square" lIns="45719" tIns="45719" rIns="45719" bIns="45719" numCol="1" anchor="t">
            <a:noAutofit/>
          </a:bodyPr>
          <a:lstStyle/>
          <a:p>
            <a:pPr>
              <a:defRPr sz="2400"/>
            </a:pPr>
            <a:endParaRPr sz="2400">
              <a:solidFill>
                <a:prstClr val="black"/>
              </a:solidFill>
            </a:endParaRPr>
          </a:p>
        </p:txBody>
      </p:sp>
      <p:sp>
        <p:nvSpPr>
          <p:cNvPr id="39" name="Shape 2320"/>
          <p:cNvSpPr/>
          <p:nvPr/>
        </p:nvSpPr>
        <p:spPr>
          <a:xfrm rot="5400000">
            <a:off x="3947789" y="3974983"/>
            <a:ext cx="4753152" cy="3711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7238"/>
                  <a:pt x="0" y="17238"/>
                  <a:pt x="0" y="17238"/>
                </a:cubicBezTo>
                <a:cubicBezTo>
                  <a:pt x="16" y="20146"/>
                  <a:pt x="143" y="21600"/>
                  <a:pt x="414" y="21600"/>
                </a:cubicBezTo>
                <a:cubicBezTo>
                  <a:pt x="21600" y="21600"/>
                  <a:pt x="21600" y="21600"/>
                  <a:pt x="21600" y="21600"/>
                </a:cubicBezTo>
              </a:path>
            </a:pathLst>
          </a:custGeom>
          <a:noFill/>
          <a:ln w="85725" cap="flat">
            <a:solidFill>
              <a:schemeClr val="accent3"/>
            </a:solidFill>
            <a:prstDash val="solid"/>
            <a:miter lim="400000"/>
          </a:ln>
          <a:effectLst/>
        </p:spPr>
        <p:txBody>
          <a:bodyPr wrap="square" lIns="45719" tIns="45719" rIns="45719" bIns="45719" numCol="1" anchor="t">
            <a:noAutofit/>
          </a:bodyPr>
          <a:lstStyle/>
          <a:p>
            <a:pPr>
              <a:defRPr sz="2400"/>
            </a:pPr>
            <a:endParaRPr sz="2400">
              <a:solidFill>
                <a:prstClr val="black"/>
              </a:solidFill>
            </a:endParaRPr>
          </a:p>
        </p:txBody>
      </p:sp>
      <p:sp>
        <p:nvSpPr>
          <p:cNvPr id="40" name="Shape 2321"/>
          <p:cNvSpPr/>
          <p:nvPr/>
        </p:nvSpPr>
        <p:spPr>
          <a:xfrm rot="5400000">
            <a:off x="6512028" y="1327140"/>
            <a:ext cx="909433" cy="913645"/>
          </a:xfrm>
          <a:prstGeom prst="ellipse">
            <a:avLst/>
          </a:prstGeom>
          <a:solidFill>
            <a:schemeClr val="accent3"/>
          </a:solidFill>
          <a:ln w="12700" cap="flat">
            <a:noFill/>
            <a:miter lim="400000"/>
          </a:ln>
          <a:effectLst/>
        </p:spPr>
        <p:txBody>
          <a:bodyPr wrap="square" lIns="45719" tIns="45719" rIns="45719" bIns="45719" numCol="1" anchor="t">
            <a:noAutofit/>
          </a:bodyPr>
          <a:lstStyle/>
          <a:p>
            <a:pPr>
              <a:defRPr sz="2400"/>
            </a:pPr>
            <a:endParaRPr sz="2400">
              <a:solidFill>
                <a:prstClr val="black"/>
              </a:solidFill>
            </a:endParaRPr>
          </a:p>
        </p:txBody>
      </p:sp>
      <p:sp>
        <p:nvSpPr>
          <p:cNvPr id="44" name="Shape 2327"/>
          <p:cNvSpPr/>
          <p:nvPr/>
        </p:nvSpPr>
        <p:spPr>
          <a:xfrm rot="5400000">
            <a:off x="4308603" y="4464885"/>
            <a:ext cx="2916009" cy="267846"/>
          </a:xfrm>
          <a:custGeom>
            <a:avLst/>
            <a:gdLst/>
            <a:ahLst/>
            <a:cxnLst>
              <a:cxn ang="0">
                <a:pos x="wd2" y="hd2"/>
              </a:cxn>
              <a:cxn ang="5400000">
                <a:pos x="wd2" y="hd2"/>
              </a:cxn>
              <a:cxn ang="10800000">
                <a:pos x="wd2" y="hd2"/>
              </a:cxn>
              <a:cxn ang="16200000">
                <a:pos x="wd2" y="hd2"/>
              </a:cxn>
            </a:cxnLst>
            <a:rect l="0" t="0" r="r" b="b"/>
            <a:pathLst>
              <a:path w="21600" h="21340" extrusionOk="0">
                <a:moveTo>
                  <a:pt x="0" y="21340"/>
                </a:moveTo>
                <a:cubicBezTo>
                  <a:pt x="0" y="5708"/>
                  <a:pt x="0" y="5708"/>
                  <a:pt x="0" y="5708"/>
                </a:cubicBezTo>
                <a:cubicBezTo>
                  <a:pt x="0" y="2014"/>
                  <a:pt x="135" y="-260"/>
                  <a:pt x="405" y="24"/>
                </a:cubicBezTo>
                <a:cubicBezTo>
                  <a:pt x="21600" y="24"/>
                  <a:pt x="21600" y="24"/>
                  <a:pt x="21600" y="24"/>
                </a:cubicBezTo>
              </a:path>
            </a:pathLst>
          </a:custGeom>
          <a:noFill/>
          <a:ln w="85725" cap="flat">
            <a:solidFill>
              <a:schemeClr val="accent1"/>
            </a:solidFill>
            <a:prstDash val="solid"/>
            <a:miter lim="400000"/>
          </a:ln>
          <a:effectLst/>
        </p:spPr>
        <p:txBody>
          <a:bodyPr wrap="square" lIns="45719" tIns="45719" rIns="45719" bIns="45719" numCol="1" anchor="t">
            <a:noAutofit/>
          </a:bodyPr>
          <a:lstStyle/>
          <a:p>
            <a:pPr>
              <a:defRPr sz="2400"/>
            </a:pPr>
            <a:endParaRPr sz="2400">
              <a:solidFill>
                <a:prstClr val="black"/>
              </a:solidFill>
            </a:endParaRPr>
          </a:p>
        </p:txBody>
      </p:sp>
      <p:sp>
        <p:nvSpPr>
          <p:cNvPr id="45" name="Shape 2328"/>
          <p:cNvSpPr/>
          <p:nvPr/>
        </p:nvSpPr>
        <p:spPr>
          <a:xfrm rot="5400000">
            <a:off x="4725355" y="2688193"/>
            <a:ext cx="909434" cy="905224"/>
          </a:xfrm>
          <a:prstGeom prst="ellipse">
            <a:avLst/>
          </a:prstGeom>
          <a:solidFill>
            <a:schemeClr val="accent1"/>
          </a:solidFill>
          <a:ln w="12700" cap="flat">
            <a:noFill/>
            <a:miter lim="400000"/>
          </a:ln>
          <a:effectLst/>
        </p:spPr>
        <p:txBody>
          <a:bodyPr wrap="square" lIns="45719" tIns="45719" rIns="45719" bIns="45719" numCol="1" anchor="t">
            <a:noAutofit/>
          </a:bodyPr>
          <a:lstStyle/>
          <a:p>
            <a:pPr>
              <a:defRPr sz="2400"/>
            </a:pPr>
            <a:endParaRPr sz="2400">
              <a:solidFill>
                <a:prstClr val="black"/>
              </a:solidFill>
            </a:endParaRPr>
          </a:p>
        </p:txBody>
      </p:sp>
      <p:sp>
        <p:nvSpPr>
          <p:cNvPr id="57" name="Shape 2332"/>
          <p:cNvSpPr/>
          <p:nvPr/>
        </p:nvSpPr>
        <p:spPr>
          <a:xfrm rot="5400000">
            <a:off x="4975679" y="4776564"/>
            <a:ext cx="2857744" cy="2107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5632"/>
                  <a:pt x="0" y="15632"/>
                  <a:pt x="0" y="15632"/>
                </a:cubicBezTo>
                <a:cubicBezTo>
                  <a:pt x="0" y="19611"/>
                  <a:pt x="135" y="21600"/>
                  <a:pt x="405" y="21600"/>
                </a:cubicBezTo>
                <a:cubicBezTo>
                  <a:pt x="21600" y="21600"/>
                  <a:pt x="21600" y="21600"/>
                  <a:pt x="21600" y="21600"/>
                </a:cubicBezTo>
              </a:path>
            </a:pathLst>
          </a:custGeom>
          <a:noFill/>
          <a:ln w="85725" cap="flat">
            <a:solidFill>
              <a:schemeClr val="accent4"/>
            </a:solidFill>
            <a:prstDash val="solid"/>
            <a:miter lim="400000"/>
          </a:ln>
          <a:effectLst/>
        </p:spPr>
        <p:txBody>
          <a:bodyPr wrap="square" lIns="45719" tIns="45719" rIns="45719" bIns="45719" numCol="1" anchor="t">
            <a:noAutofit/>
          </a:bodyPr>
          <a:lstStyle/>
          <a:p>
            <a:pPr>
              <a:defRPr sz="2400"/>
            </a:pPr>
            <a:endParaRPr sz="2400">
              <a:solidFill>
                <a:prstClr val="black"/>
              </a:solidFill>
            </a:endParaRPr>
          </a:p>
        </p:txBody>
      </p:sp>
      <p:sp>
        <p:nvSpPr>
          <p:cNvPr id="58" name="Shape 2333"/>
          <p:cNvSpPr/>
          <p:nvPr/>
        </p:nvSpPr>
        <p:spPr>
          <a:xfrm rot="5400000">
            <a:off x="6524520" y="3022691"/>
            <a:ext cx="909433" cy="913645"/>
          </a:xfrm>
          <a:prstGeom prst="ellipse">
            <a:avLst/>
          </a:prstGeom>
          <a:solidFill>
            <a:schemeClr val="accent6">
              <a:lumMod val="50000"/>
            </a:schemeClr>
          </a:solidFill>
          <a:ln w="12700" cap="flat">
            <a:noFill/>
            <a:miter lim="400000"/>
          </a:ln>
          <a:effectLst/>
        </p:spPr>
        <p:txBody>
          <a:bodyPr wrap="square" lIns="45719" tIns="45719" rIns="45719" bIns="45719" numCol="1" anchor="t">
            <a:noAutofit/>
          </a:bodyPr>
          <a:lstStyle/>
          <a:p>
            <a:pPr>
              <a:defRPr sz="2400"/>
            </a:pPr>
            <a:endParaRPr sz="2400">
              <a:solidFill>
                <a:prstClr val="black"/>
              </a:solidFill>
            </a:endParaRPr>
          </a:p>
        </p:txBody>
      </p:sp>
      <p:sp>
        <p:nvSpPr>
          <p:cNvPr id="62" name="Shape 2345"/>
          <p:cNvSpPr/>
          <p:nvPr/>
        </p:nvSpPr>
        <p:spPr>
          <a:xfrm rot="5400000">
            <a:off x="4829507" y="5378617"/>
            <a:ext cx="1696606" cy="1677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51"/>
                  <a:pt x="0" y="9651"/>
                  <a:pt x="0" y="9651"/>
                </a:cubicBezTo>
                <a:cubicBezTo>
                  <a:pt x="0" y="3217"/>
                  <a:pt x="157" y="0"/>
                  <a:pt x="430" y="0"/>
                </a:cubicBezTo>
                <a:cubicBezTo>
                  <a:pt x="21600" y="0"/>
                  <a:pt x="21600" y="0"/>
                  <a:pt x="21600" y="0"/>
                </a:cubicBezTo>
              </a:path>
            </a:pathLst>
          </a:custGeom>
          <a:noFill/>
          <a:ln w="85725" cap="flat">
            <a:solidFill>
              <a:schemeClr val="tx2"/>
            </a:solidFill>
            <a:prstDash val="solid"/>
            <a:miter lim="400000"/>
          </a:ln>
          <a:effectLst/>
        </p:spPr>
        <p:txBody>
          <a:bodyPr wrap="square" lIns="45719" tIns="45719" rIns="45719" bIns="45719" numCol="1" anchor="t">
            <a:noAutofit/>
          </a:bodyPr>
          <a:lstStyle/>
          <a:p>
            <a:pPr>
              <a:defRPr sz="2400"/>
            </a:pPr>
            <a:endParaRPr sz="2400">
              <a:solidFill>
                <a:prstClr val="black"/>
              </a:solidFill>
            </a:endParaRPr>
          </a:p>
        </p:txBody>
      </p:sp>
      <p:sp>
        <p:nvSpPr>
          <p:cNvPr id="69" name="Shape 2346"/>
          <p:cNvSpPr/>
          <p:nvPr/>
        </p:nvSpPr>
        <p:spPr>
          <a:xfrm rot="5400000">
            <a:off x="4687645" y="4161591"/>
            <a:ext cx="907328" cy="905224"/>
          </a:xfrm>
          <a:prstGeom prst="ellipse">
            <a:avLst/>
          </a:prstGeom>
          <a:solidFill>
            <a:schemeClr val="tx2"/>
          </a:solidFill>
          <a:ln w="12700" cap="flat">
            <a:noFill/>
            <a:miter lim="400000"/>
          </a:ln>
          <a:effectLst/>
        </p:spPr>
        <p:txBody>
          <a:bodyPr wrap="square" lIns="45719" tIns="45719" rIns="45719" bIns="45719" numCol="1" anchor="t">
            <a:noAutofit/>
          </a:bodyPr>
          <a:lstStyle/>
          <a:p>
            <a:pPr>
              <a:defRPr sz="2400"/>
            </a:pPr>
            <a:endParaRPr sz="2400">
              <a:solidFill>
                <a:prstClr val="black"/>
              </a:solidFill>
            </a:endParaRPr>
          </a:p>
        </p:txBody>
      </p:sp>
      <p:sp>
        <p:nvSpPr>
          <p:cNvPr id="75" name="Shape 2350"/>
          <p:cNvSpPr/>
          <p:nvPr/>
        </p:nvSpPr>
        <p:spPr>
          <a:xfrm rot="5400000">
            <a:off x="5888451" y="5605414"/>
            <a:ext cx="1242942" cy="167847"/>
          </a:xfrm>
          <a:custGeom>
            <a:avLst/>
            <a:gdLst/>
            <a:ahLst/>
            <a:cxnLst>
              <a:cxn ang="0">
                <a:pos x="wd2" y="hd2"/>
              </a:cxn>
              <a:cxn ang="5400000">
                <a:pos x="wd2" y="hd2"/>
              </a:cxn>
              <a:cxn ang="10800000">
                <a:pos x="wd2" y="hd2"/>
              </a:cxn>
              <a:cxn ang="16200000">
                <a:pos x="wd2" y="hd2"/>
              </a:cxn>
            </a:cxnLst>
            <a:rect l="0" t="0" r="r" b="b"/>
            <a:pathLst>
              <a:path w="21600" h="21188" extrusionOk="0">
                <a:moveTo>
                  <a:pt x="0" y="0"/>
                </a:moveTo>
                <a:cubicBezTo>
                  <a:pt x="0" y="12150"/>
                  <a:pt x="0" y="12150"/>
                  <a:pt x="0" y="12150"/>
                </a:cubicBezTo>
                <a:cubicBezTo>
                  <a:pt x="0" y="18000"/>
                  <a:pt x="157" y="21600"/>
                  <a:pt x="430" y="21150"/>
                </a:cubicBezTo>
                <a:cubicBezTo>
                  <a:pt x="21600" y="21150"/>
                  <a:pt x="21600" y="21150"/>
                  <a:pt x="21600" y="21150"/>
                </a:cubicBezTo>
              </a:path>
            </a:pathLst>
          </a:custGeom>
          <a:noFill/>
          <a:ln w="85725" cap="flat">
            <a:solidFill>
              <a:schemeClr val="accent5"/>
            </a:solidFill>
            <a:prstDash val="solid"/>
            <a:miter lim="400000"/>
          </a:ln>
          <a:effectLst/>
        </p:spPr>
        <p:txBody>
          <a:bodyPr wrap="square" lIns="45719" tIns="45719" rIns="45719" bIns="45719" numCol="1" anchor="t">
            <a:noAutofit/>
          </a:bodyPr>
          <a:lstStyle/>
          <a:p>
            <a:pPr>
              <a:defRPr sz="2400"/>
            </a:pPr>
            <a:endParaRPr sz="2400">
              <a:solidFill>
                <a:prstClr val="black"/>
              </a:solidFill>
            </a:endParaRPr>
          </a:p>
        </p:txBody>
      </p:sp>
      <p:sp>
        <p:nvSpPr>
          <p:cNvPr id="76" name="Shape 2351"/>
          <p:cNvSpPr/>
          <p:nvPr/>
        </p:nvSpPr>
        <p:spPr>
          <a:xfrm rot="5400000">
            <a:off x="6573452" y="4633511"/>
            <a:ext cx="907328" cy="913646"/>
          </a:xfrm>
          <a:prstGeom prst="ellipse">
            <a:avLst/>
          </a:prstGeom>
          <a:solidFill>
            <a:schemeClr val="accent5"/>
          </a:solidFill>
          <a:ln w="12700" cap="flat">
            <a:noFill/>
            <a:miter lim="400000"/>
          </a:ln>
          <a:effectLst/>
        </p:spPr>
        <p:txBody>
          <a:bodyPr wrap="square" lIns="45719" tIns="45719" rIns="45719" bIns="45719" numCol="1" anchor="t">
            <a:noAutofit/>
          </a:bodyPr>
          <a:lstStyle/>
          <a:p>
            <a:pPr>
              <a:defRPr sz="2400"/>
            </a:pPr>
            <a:endParaRPr sz="2400">
              <a:solidFill>
                <a:prstClr val="black"/>
              </a:solidFill>
            </a:endParaRPr>
          </a:p>
        </p:txBody>
      </p:sp>
      <p:sp>
        <p:nvSpPr>
          <p:cNvPr id="92" name="TextBox 91"/>
          <p:cNvSpPr txBox="1"/>
          <p:nvPr/>
        </p:nvSpPr>
        <p:spPr>
          <a:xfrm>
            <a:off x="589548" y="4183309"/>
            <a:ext cx="3640860" cy="830997"/>
          </a:xfrm>
          <a:prstGeom prst="rect">
            <a:avLst/>
          </a:prstGeom>
          <a:noFill/>
        </p:spPr>
        <p:txBody>
          <a:bodyPr wrap="square" lIns="0" rIns="0" rtlCol="0" anchor="ctr">
            <a:spAutoFit/>
          </a:bodyPr>
          <a:lstStyle/>
          <a:p>
            <a:pPr lvl="0" algn="ctr"/>
            <a:r>
              <a:rPr lang="ru-RU" sz="1600" b="1" dirty="0" err="1">
                <a:solidFill>
                  <a:schemeClr val="tx2">
                    <a:lumMod val="90000"/>
                    <a:lumOff val="10000"/>
                  </a:schemeClr>
                </a:solidFill>
                <a:latin typeface="Times New Roman" panose="02020603050405020304" pitchFamily="18" charset="0"/>
                <a:cs typeface="Times New Roman" panose="02020603050405020304" pitchFamily="18" charset="0"/>
              </a:rPr>
              <a:t>Давлат</a:t>
            </a:r>
            <a:r>
              <a:rPr lang="ru-RU" sz="16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1600" b="1" dirty="0" err="1">
                <a:solidFill>
                  <a:schemeClr val="tx2">
                    <a:lumMod val="90000"/>
                    <a:lumOff val="10000"/>
                  </a:schemeClr>
                </a:solidFill>
                <a:latin typeface="Times New Roman" panose="02020603050405020304" pitchFamily="18" charset="0"/>
                <a:cs typeface="Times New Roman" panose="02020603050405020304" pitchFamily="18" charset="0"/>
              </a:rPr>
              <a:t>харидларини</a:t>
            </a:r>
            <a:r>
              <a:rPr lang="ru-RU" sz="16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1600" b="1" dirty="0" err="1">
                <a:solidFill>
                  <a:schemeClr val="tx2">
                    <a:lumMod val="90000"/>
                    <a:lumOff val="10000"/>
                  </a:schemeClr>
                </a:solidFill>
                <a:latin typeface="Times New Roman" panose="02020603050405020304" pitchFamily="18" charset="0"/>
                <a:cs typeface="Times New Roman" panose="02020603050405020304" pitchFamily="18" charset="0"/>
              </a:rPr>
              <a:t>амалга</a:t>
            </a:r>
            <a:r>
              <a:rPr lang="ru-RU" sz="16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1600" b="1" dirty="0" err="1">
                <a:solidFill>
                  <a:schemeClr val="tx2">
                    <a:lumMod val="90000"/>
                    <a:lumOff val="10000"/>
                  </a:schemeClr>
                </a:solidFill>
                <a:latin typeface="Times New Roman" panose="02020603050405020304" pitchFamily="18" charset="0"/>
                <a:cs typeface="Times New Roman" panose="02020603050405020304" pitchFamily="18" charset="0"/>
              </a:rPr>
              <a:t>ошириш</a:t>
            </a:r>
            <a:r>
              <a:rPr lang="ru-RU" sz="16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1600" b="1" dirty="0" err="1">
                <a:solidFill>
                  <a:schemeClr val="tx2">
                    <a:lumMod val="90000"/>
                    <a:lumOff val="10000"/>
                  </a:schemeClr>
                </a:solidFill>
                <a:latin typeface="Times New Roman" panose="02020603050405020304" pitchFamily="18" charset="0"/>
                <a:cs typeface="Times New Roman" panose="02020603050405020304" pitchFamily="18" charset="0"/>
              </a:rPr>
              <a:t>соҳасида</a:t>
            </a:r>
            <a:r>
              <a:rPr lang="ru-RU" sz="16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1600" b="1" dirty="0" err="1">
                <a:solidFill>
                  <a:schemeClr val="tx2">
                    <a:lumMod val="90000"/>
                    <a:lumOff val="10000"/>
                  </a:schemeClr>
                </a:solidFill>
                <a:latin typeface="Times New Roman" panose="02020603050405020304" pitchFamily="18" charset="0"/>
                <a:cs typeface="Times New Roman" panose="02020603050405020304" pitchFamily="18" charset="0"/>
              </a:rPr>
              <a:t>коррупциянинг</a:t>
            </a:r>
            <a:r>
              <a:rPr lang="ru-RU" sz="16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1600" b="1" dirty="0" err="1">
                <a:solidFill>
                  <a:schemeClr val="tx2">
                    <a:lumMod val="90000"/>
                    <a:lumOff val="10000"/>
                  </a:schemeClr>
                </a:solidFill>
                <a:latin typeface="Times New Roman" panose="02020603050405020304" pitchFamily="18" charset="0"/>
                <a:cs typeface="Times New Roman" panose="02020603050405020304" pitchFamily="18" charset="0"/>
              </a:rPr>
              <a:t>олдини</a:t>
            </a:r>
            <a:r>
              <a:rPr lang="ru-RU" sz="16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1600" b="1" dirty="0" err="1">
                <a:solidFill>
                  <a:schemeClr val="tx2">
                    <a:lumMod val="90000"/>
                    <a:lumOff val="10000"/>
                  </a:schemeClr>
                </a:solidFill>
                <a:latin typeface="Times New Roman" panose="02020603050405020304" pitchFamily="18" charset="0"/>
                <a:cs typeface="Times New Roman" panose="02020603050405020304" pitchFamily="18" charset="0"/>
              </a:rPr>
              <a:t>олишга</a:t>
            </a:r>
            <a:r>
              <a:rPr lang="ru-RU" sz="16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1600" b="1" dirty="0" err="1">
                <a:solidFill>
                  <a:schemeClr val="tx2">
                    <a:lumMod val="90000"/>
                    <a:lumOff val="10000"/>
                  </a:schemeClr>
                </a:solidFill>
                <a:latin typeface="Times New Roman" panose="02020603050405020304" pitchFamily="18" charset="0"/>
                <a:cs typeface="Times New Roman" panose="02020603050405020304" pitchFamily="18" charset="0"/>
              </a:rPr>
              <a:t>доир</a:t>
            </a:r>
            <a:r>
              <a:rPr lang="ru-RU" sz="16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1600" b="1" dirty="0" err="1">
                <a:solidFill>
                  <a:schemeClr val="tx2">
                    <a:lumMod val="90000"/>
                    <a:lumOff val="10000"/>
                  </a:schemeClr>
                </a:solidFill>
                <a:latin typeface="Times New Roman" panose="02020603050405020304" pitchFamily="18" charset="0"/>
                <a:cs typeface="Times New Roman" panose="02020603050405020304" pitchFamily="18" charset="0"/>
              </a:rPr>
              <a:t>чора-тадбирлар</a:t>
            </a:r>
            <a:r>
              <a:rPr lang="ru-RU" sz="1600" b="1" dirty="0">
                <a:solidFill>
                  <a:schemeClr val="tx2">
                    <a:lumMod val="90000"/>
                    <a:lumOff val="10000"/>
                  </a:schemeClr>
                </a:solidFill>
                <a:latin typeface="Times New Roman" panose="02020603050405020304" pitchFamily="18" charset="0"/>
                <a:cs typeface="Times New Roman" panose="02020603050405020304" pitchFamily="18" charset="0"/>
              </a:rPr>
              <a:t> (23модда)</a:t>
            </a:r>
            <a:endParaRPr lang="ru-RU" sz="1600" dirty="0">
              <a:solidFill>
                <a:schemeClr val="tx2">
                  <a:lumMod val="90000"/>
                  <a:lumOff val="10000"/>
                </a:schemeClr>
              </a:solidFill>
              <a:latin typeface="Times New Roman" panose="02020603050405020304" pitchFamily="18" charset="0"/>
              <a:cs typeface="Times New Roman" panose="02020603050405020304" pitchFamily="18" charset="0"/>
            </a:endParaRPr>
          </a:p>
        </p:txBody>
      </p:sp>
      <p:sp>
        <p:nvSpPr>
          <p:cNvPr id="104" name="TextBox 103"/>
          <p:cNvSpPr txBox="1"/>
          <p:nvPr/>
        </p:nvSpPr>
        <p:spPr>
          <a:xfrm>
            <a:off x="7781149" y="3080046"/>
            <a:ext cx="3821303" cy="830997"/>
          </a:xfrm>
          <a:prstGeom prst="rect">
            <a:avLst/>
          </a:prstGeom>
          <a:noFill/>
        </p:spPr>
        <p:txBody>
          <a:bodyPr wrap="square" lIns="0" rIns="0" rtlCol="0" anchor="ctr">
            <a:spAutoFit/>
          </a:bodyPr>
          <a:lstStyle/>
          <a:p>
            <a:pPr lvl="0" algn="ctr"/>
            <a:r>
              <a:rPr lang="ru-RU" sz="1600" b="1" dirty="0">
                <a:solidFill>
                  <a:schemeClr val="accent6">
                    <a:lumMod val="50000"/>
                  </a:schemeClr>
                </a:solidFill>
                <a:latin typeface="Times New Roman" panose="02020603050405020304" pitchFamily="18" charset="0"/>
                <a:cs typeface="Times New Roman" panose="02020603050405020304" pitchFamily="18" charset="0"/>
              </a:rPr>
              <a:t>Маъмурий </a:t>
            </a:r>
            <a:r>
              <a:rPr lang="ru-RU" sz="1600" b="1" dirty="0" err="1">
                <a:solidFill>
                  <a:schemeClr val="accent6">
                    <a:lumMod val="50000"/>
                  </a:schemeClr>
                </a:solidFill>
                <a:latin typeface="Times New Roman" panose="02020603050405020304" pitchFamily="18" charset="0"/>
                <a:cs typeface="Times New Roman" panose="02020603050405020304" pitchFamily="18" charset="0"/>
              </a:rPr>
              <a:t>тартиб-таомиллар</a:t>
            </a:r>
            <a:r>
              <a:rPr lang="ru-RU" sz="1600" b="1" dirty="0">
                <a:solidFill>
                  <a:schemeClr val="accent6">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6">
                    <a:lumMod val="50000"/>
                  </a:schemeClr>
                </a:solidFill>
                <a:latin typeface="Times New Roman" panose="02020603050405020304" pitchFamily="18" charset="0"/>
                <a:cs typeface="Times New Roman" panose="02020603050405020304" pitchFamily="18" charset="0"/>
              </a:rPr>
              <a:t>соҳасида</a:t>
            </a:r>
            <a:r>
              <a:rPr lang="ru-RU" sz="1600" b="1" dirty="0">
                <a:solidFill>
                  <a:schemeClr val="accent6">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6">
                    <a:lumMod val="50000"/>
                  </a:schemeClr>
                </a:solidFill>
                <a:latin typeface="Times New Roman" panose="02020603050405020304" pitchFamily="18" charset="0"/>
                <a:cs typeface="Times New Roman" panose="02020603050405020304" pitchFamily="18" charset="0"/>
              </a:rPr>
              <a:t>коррупциянинг</a:t>
            </a:r>
            <a:r>
              <a:rPr lang="ru-RU" sz="1600" b="1" dirty="0">
                <a:solidFill>
                  <a:schemeClr val="accent6">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6">
                    <a:lumMod val="50000"/>
                  </a:schemeClr>
                </a:solidFill>
                <a:latin typeface="Times New Roman" panose="02020603050405020304" pitchFamily="18" charset="0"/>
                <a:cs typeface="Times New Roman" panose="02020603050405020304" pitchFamily="18" charset="0"/>
              </a:rPr>
              <a:t>олдини</a:t>
            </a:r>
            <a:r>
              <a:rPr lang="ru-RU" sz="1600" b="1" dirty="0">
                <a:solidFill>
                  <a:schemeClr val="accent6">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6">
                    <a:lumMod val="50000"/>
                  </a:schemeClr>
                </a:solidFill>
                <a:latin typeface="Times New Roman" panose="02020603050405020304" pitchFamily="18" charset="0"/>
                <a:cs typeface="Times New Roman" panose="02020603050405020304" pitchFamily="18" charset="0"/>
              </a:rPr>
              <a:t>олишга</a:t>
            </a:r>
            <a:r>
              <a:rPr lang="ru-RU" sz="1600" b="1" dirty="0">
                <a:solidFill>
                  <a:schemeClr val="accent6">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6">
                    <a:lumMod val="50000"/>
                  </a:schemeClr>
                </a:solidFill>
                <a:latin typeface="Times New Roman" panose="02020603050405020304" pitchFamily="18" charset="0"/>
                <a:cs typeface="Times New Roman" panose="02020603050405020304" pitchFamily="18" charset="0"/>
              </a:rPr>
              <a:t>доир</a:t>
            </a:r>
            <a:r>
              <a:rPr lang="ru-RU" sz="1600" b="1" dirty="0">
                <a:solidFill>
                  <a:schemeClr val="accent6">
                    <a:lumMod val="50000"/>
                  </a:schemeClr>
                </a:solidFill>
                <a:latin typeface="Times New Roman" panose="02020603050405020304" pitchFamily="18" charset="0"/>
                <a:cs typeface="Times New Roman" panose="02020603050405020304" pitchFamily="18" charset="0"/>
              </a:rPr>
              <a:t> </a:t>
            </a:r>
            <a:br>
              <a:rPr lang="ru-RU" sz="1600" b="1" dirty="0">
                <a:solidFill>
                  <a:schemeClr val="accent6">
                    <a:lumMod val="50000"/>
                  </a:schemeClr>
                </a:solidFill>
                <a:latin typeface="Times New Roman" panose="02020603050405020304" pitchFamily="18" charset="0"/>
                <a:cs typeface="Times New Roman" panose="02020603050405020304" pitchFamily="18" charset="0"/>
              </a:rPr>
            </a:br>
            <a:r>
              <a:rPr lang="ru-RU" sz="1600" b="1" dirty="0">
                <a:solidFill>
                  <a:schemeClr val="accent6">
                    <a:lumMod val="50000"/>
                  </a:schemeClr>
                </a:solidFill>
                <a:latin typeface="Times New Roman" panose="02020603050405020304" pitchFamily="18" charset="0"/>
                <a:cs typeface="Times New Roman" panose="02020603050405020304" pitchFamily="18" charset="0"/>
              </a:rPr>
              <a:t>чора-тадбирлар (22 </a:t>
            </a:r>
            <a:r>
              <a:rPr lang="ru-RU" sz="1600" b="1" dirty="0" err="1">
                <a:solidFill>
                  <a:schemeClr val="accent6">
                    <a:lumMod val="50000"/>
                  </a:schemeClr>
                </a:solidFill>
                <a:latin typeface="Times New Roman" panose="02020603050405020304" pitchFamily="18" charset="0"/>
                <a:cs typeface="Times New Roman" panose="02020603050405020304" pitchFamily="18" charset="0"/>
              </a:rPr>
              <a:t>модда</a:t>
            </a:r>
            <a:r>
              <a:rPr lang="ru-RU" sz="1600" b="1" dirty="0">
                <a:solidFill>
                  <a:schemeClr val="accent6">
                    <a:lumMod val="50000"/>
                  </a:schemeClr>
                </a:solidFill>
                <a:latin typeface="Times New Roman" panose="02020603050405020304" pitchFamily="18" charset="0"/>
                <a:cs typeface="Times New Roman" panose="02020603050405020304" pitchFamily="18" charset="0"/>
              </a:rPr>
              <a:t>)</a:t>
            </a:r>
            <a:endParaRPr lang="ru-RU" sz="1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7" name="TextBox 106"/>
          <p:cNvSpPr txBox="1"/>
          <p:nvPr/>
        </p:nvSpPr>
        <p:spPr>
          <a:xfrm>
            <a:off x="7698754" y="1250891"/>
            <a:ext cx="3915616" cy="1077218"/>
          </a:xfrm>
          <a:prstGeom prst="rect">
            <a:avLst/>
          </a:prstGeom>
          <a:noFill/>
        </p:spPr>
        <p:txBody>
          <a:bodyPr wrap="square" lIns="0" rIns="0" rtlCol="0" anchor="ctr">
            <a:spAutoFit/>
          </a:bodyPr>
          <a:lstStyle/>
          <a:p>
            <a:pPr lvl="0" algn="ctr"/>
            <a:r>
              <a:rPr lang="ru-RU" sz="1600" b="1" dirty="0" err="1">
                <a:solidFill>
                  <a:schemeClr val="accent3">
                    <a:lumMod val="50000"/>
                  </a:schemeClr>
                </a:solidFill>
                <a:latin typeface="Times New Roman" panose="02020603050405020304" pitchFamily="18" charset="0"/>
                <a:cs typeface="Times New Roman" panose="02020603050405020304" pitchFamily="18" charset="0"/>
              </a:rPr>
              <a:t>Ижтимоий-иқтисодий</a:t>
            </a:r>
            <a:r>
              <a:rPr lang="ru-RU" sz="1600" b="1" dirty="0">
                <a:solidFill>
                  <a:schemeClr val="accent3">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3">
                    <a:lumMod val="50000"/>
                  </a:schemeClr>
                </a:solidFill>
                <a:latin typeface="Times New Roman" panose="02020603050405020304" pitchFamily="18" charset="0"/>
                <a:cs typeface="Times New Roman" panose="02020603050405020304" pitchFamily="18" charset="0"/>
              </a:rPr>
              <a:t>ривожланиш</a:t>
            </a:r>
            <a:r>
              <a:rPr lang="ru-RU" sz="1600" b="1" dirty="0">
                <a:solidFill>
                  <a:schemeClr val="accent3">
                    <a:lumMod val="50000"/>
                  </a:schemeClr>
                </a:solidFill>
                <a:latin typeface="Times New Roman" panose="02020603050405020304" pitchFamily="18" charset="0"/>
                <a:cs typeface="Times New Roman" panose="02020603050405020304" pitchFamily="18" charset="0"/>
              </a:rPr>
              <a:t> </a:t>
            </a:r>
            <a:br>
              <a:rPr lang="ru-RU" sz="1600" b="1" dirty="0">
                <a:solidFill>
                  <a:schemeClr val="accent3">
                    <a:lumMod val="50000"/>
                  </a:schemeClr>
                </a:solidFill>
                <a:latin typeface="Times New Roman" panose="02020603050405020304" pitchFamily="18" charset="0"/>
                <a:cs typeface="Times New Roman" panose="02020603050405020304" pitchFamily="18" charset="0"/>
              </a:rPr>
            </a:br>
            <a:r>
              <a:rPr lang="ru-RU" sz="1600" b="1" dirty="0" err="1">
                <a:solidFill>
                  <a:schemeClr val="accent3">
                    <a:lumMod val="50000"/>
                  </a:schemeClr>
                </a:solidFill>
                <a:latin typeface="Times New Roman" panose="02020603050405020304" pitchFamily="18" charset="0"/>
                <a:cs typeface="Times New Roman" panose="02020603050405020304" pitchFamily="18" charset="0"/>
              </a:rPr>
              <a:t>ва</a:t>
            </a:r>
            <a:r>
              <a:rPr lang="ru-RU" sz="1600" b="1" dirty="0">
                <a:solidFill>
                  <a:schemeClr val="accent3">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3">
                    <a:lumMod val="50000"/>
                  </a:schemeClr>
                </a:solidFill>
                <a:latin typeface="Times New Roman" panose="02020603050405020304" pitchFamily="18" charset="0"/>
                <a:cs typeface="Times New Roman" panose="02020603050405020304" pitchFamily="18" charset="0"/>
              </a:rPr>
              <a:t>тадбиркорлик</a:t>
            </a:r>
            <a:r>
              <a:rPr lang="ru-RU" sz="1600" b="1" dirty="0">
                <a:solidFill>
                  <a:schemeClr val="accent3">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3">
                    <a:lumMod val="50000"/>
                  </a:schemeClr>
                </a:solidFill>
                <a:latin typeface="Times New Roman" panose="02020603050405020304" pitchFamily="18" charset="0"/>
                <a:cs typeface="Times New Roman" panose="02020603050405020304" pitchFamily="18" charset="0"/>
              </a:rPr>
              <a:t>соҳасида</a:t>
            </a:r>
            <a:r>
              <a:rPr lang="ru-RU" sz="1600" b="1" dirty="0">
                <a:solidFill>
                  <a:schemeClr val="accent3">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3">
                    <a:lumMod val="50000"/>
                  </a:schemeClr>
                </a:solidFill>
                <a:latin typeface="Times New Roman" panose="02020603050405020304" pitchFamily="18" charset="0"/>
                <a:cs typeface="Times New Roman" panose="02020603050405020304" pitchFamily="18" charset="0"/>
              </a:rPr>
              <a:t>коррупциянинг</a:t>
            </a:r>
            <a:r>
              <a:rPr lang="ru-RU" sz="1600" b="1" dirty="0">
                <a:solidFill>
                  <a:schemeClr val="accent3">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3">
                    <a:lumMod val="50000"/>
                  </a:schemeClr>
                </a:solidFill>
                <a:latin typeface="Times New Roman" panose="02020603050405020304" pitchFamily="18" charset="0"/>
                <a:cs typeface="Times New Roman" panose="02020603050405020304" pitchFamily="18" charset="0"/>
              </a:rPr>
              <a:t>олдини</a:t>
            </a:r>
            <a:r>
              <a:rPr lang="ru-RU" sz="1600" b="1" dirty="0">
                <a:solidFill>
                  <a:schemeClr val="accent3">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3">
                    <a:lumMod val="50000"/>
                  </a:schemeClr>
                </a:solidFill>
                <a:latin typeface="Times New Roman" panose="02020603050405020304" pitchFamily="18" charset="0"/>
                <a:cs typeface="Times New Roman" panose="02020603050405020304" pitchFamily="18" charset="0"/>
              </a:rPr>
              <a:t>олишга</a:t>
            </a:r>
            <a:r>
              <a:rPr lang="ru-RU" sz="1600" b="1" dirty="0">
                <a:solidFill>
                  <a:schemeClr val="accent3">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3">
                    <a:lumMod val="50000"/>
                  </a:schemeClr>
                </a:solidFill>
                <a:latin typeface="Times New Roman" panose="02020603050405020304" pitchFamily="18" charset="0"/>
                <a:cs typeface="Times New Roman" panose="02020603050405020304" pitchFamily="18" charset="0"/>
              </a:rPr>
              <a:t>доир</a:t>
            </a:r>
            <a:r>
              <a:rPr lang="ru-RU" sz="1600" b="1" dirty="0">
                <a:solidFill>
                  <a:schemeClr val="accent3">
                    <a:lumMod val="50000"/>
                  </a:schemeClr>
                </a:solidFill>
                <a:latin typeface="Times New Roman" panose="02020603050405020304" pitchFamily="18" charset="0"/>
                <a:cs typeface="Times New Roman" panose="02020603050405020304" pitchFamily="18" charset="0"/>
              </a:rPr>
              <a:t> </a:t>
            </a:r>
            <a:br>
              <a:rPr lang="ru-RU" sz="1600" b="1" dirty="0">
                <a:solidFill>
                  <a:schemeClr val="accent3">
                    <a:lumMod val="50000"/>
                  </a:schemeClr>
                </a:solidFill>
                <a:latin typeface="Times New Roman" panose="02020603050405020304" pitchFamily="18" charset="0"/>
                <a:cs typeface="Times New Roman" panose="02020603050405020304" pitchFamily="18" charset="0"/>
              </a:rPr>
            </a:br>
            <a:r>
              <a:rPr lang="ru-RU" sz="1600" b="1" dirty="0" err="1">
                <a:solidFill>
                  <a:schemeClr val="accent3">
                    <a:lumMod val="50000"/>
                  </a:schemeClr>
                </a:solidFill>
                <a:latin typeface="Times New Roman" panose="02020603050405020304" pitchFamily="18" charset="0"/>
                <a:cs typeface="Times New Roman" panose="02020603050405020304" pitchFamily="18" charset="0"/>
              </a:rPr>
              <a:t>чора-тадбирлар</a:t>
            </a:r>
            <a:r>
              <a:rPr lang="ru-RU" sz="1600" b="1" dirty="0">
                <a:solidFill>
                  <a:schemeClr val="accent3">
                    <a:lumMod val="50000"/>
                  </a:schemeClr>
                </a:solidFill>
                <a:latin typeface="Times New Roman" panose="02020603050405020304" pitchFamily="18" charset="0"/>
                <a:cs typeface="Times New Roman" panose="02020603050405020304" pitchFamily="18" charset="0"/>
              </a:rPr>
              <a:t> (20 </a:t>
            </a:r>
            <a:r>
              <a:rPr lang="ru-RU" sz="1600" b="1" dirty="0" err="1">
                <a:solidFill>
                  <a:schemeClr val="accent3">
                    <a:lumMod val="50000"/>
                  </a:schemeClr>
                </a:solidFill>
                <a:latin typeface="Times New Roman" panose="02020603050405020304" pitchFamily="18" charset="0"/>
                <a:cs typeface="Times New Roman" panose="02020603050405020304" pitchFamily="18" charset="0"/>
              </a:rPr>
              <a:t>модда</a:t>
            </a:r>
            <a:r>
              <a:rPr lang="ru-RU" sz="1600" b="1" dirty="0">
                <a:solidFill>
                  <a:schemeClr val="accent3">
                    <a:lumMod val="50000"/>
                  </a:schemeClr>
                </a:solidFill>
                <a:latin typeface="Times New Roman" panose="02020603050405020304" pitchFamily="18" charset="0"/>
                <a:cs typeface="Times New Roman" panose="02020603050405020304" pitchFamily="18" charset="0"/>
              </a:rPr>
              <a:t>)</a:t>
            </a:r>
            <a:endParaRPr lang="ru-RU" sz="16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12" name="TextBox 111"/>
          <p:cNvSpPr txBox="1"/>
          <p:nvPr/>
        </p:nvSpPr>
        <p:spPr>
          <a:xfrm>
            <a:off x="7836132" y="4627945"/>
            <a:ext cx="3640860" cy="1077218"/>
          </a:xfrm>
          <a:prstGeom prst="rect">
            <a:avLst/>
          </a:prstGeom>
          <a:noFill/>
        </p:spPr>
        <p:txBody>
          <a:bodyPr wrap="square" lIns="0" rIns="0" rtlCol="0" anchor="ctr">
            <a:spAutoFit/>
          </a:bodyPr>
          <a:lstStyle/>
          <a:p>
            <a:pPr lvl="0" algn="ctr"/>
            <a:r>
              <a:rPr lang="ru-RU" sz="1600" b="1" dirty="0">
                <a:solidFill>
                  <a:schemeClr val="accent1">
                    <a:lumMod val="50000"/>
                  </a:schemeClr>
                </a:solidFill>
                <a:latin typeface="Times New Roman" panose="02020603050405020304" pitchFamily="18" charset="0"/>
                <a:cs typeface="Times New Roman" panose="02020603050405020304" pitchFamily="18" charset="0"/>
              </a:rPr>
              <a:t>Норматив-</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ҳуқуқий</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ҳужжатларнинг</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br>
              <a:rPr lang="ru-RU" sz="1600" b="1" dirty="0">
                <a:solidFill>
                  <a:schemeClr val="accent1">
                    <a:lumMod val="50000"/>
                  </a:schemeClr>
                </a:solidFill>
                <a:latin typeface="Times New Roman" panose="02020603050405020304" pitchFamily="18" charset="0"/>
                <a:cs typeface="Times New Roman" panose="02020603050405020304" pitchFamily="18" charset="0"/>
              </a:rPr>
            </a:b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ва</a:t>
            </a:r>
            <a:r>
              <a:rPr lang="ru-RU" sz="1600" b="1" dirty="0">
                <a:solidFill>
                  <a:schemeClr val="accent1">
                    <a:lumMod val="50000"/>
                  </a:schemeClr>
                </a:solidFill>
                <a:latin typeface="Times New Roman" panose="02020603050405020304" pitchFamily="18" charset="0"/>
                <a:cs typeface="Times New Roman" panose="02020603050405020304" pitchFamily="18" charset="0"/>
              </a:rPr>
              <a:t> улар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лойиҳаларининг</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коррупцияга</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қарши</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экспертизасини</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ўтказиш</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билан</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боғлиқ</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талаблар</a:t>
            </a:r>
            <a:r>
              <a:rPr lang="ru-RU" sz="1600" b="1" dirty="0">
                <a:solidFill>
                  <a:schemeClr val="accent1">
                    <a:lumMod val="50000"/>
                  </a:schemeClr>
                </a:solidFill>
                <a:latin typeface="Times New Roman" panose="02020603050405020304" pitchFamily="18" charset="0"/>
                <a:cs typeface="Times New Roman" panose="02020603050405020304" pitchFamily="18" charset="0"/>
              </a:rPr>
              <a:t>  (24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модда</a:t>
            </a:r>
            <a:r>
              <a:rPr lang="ru-RU" sz="1600" b="1" dirty="0">
                <a:solidFill>
                  <a:schemeClr val="accent1">
                    <a:lumMod val="50000"/>
                  </a:schemeClr>
                </a:solidFill>
                <a:latin typeface="Times New Roman" panose="02020603050405020304" pitchFamily="18" charset="0"/>
                <a:cs typeface="Times New Roman" panose="02020603050405020304" pitchFamily="18" charset="0"/>
              </a:rPr>
              <a:t>)</a:t>
            </a: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9" name="TextBox 118"/>
          <p:cNvSpPr txBox="1"/>
          <p:nvPr/>
        </p:nvSpPr>
        <p:spPr>
          <a:xfrm>
            <a:off x="574800" y="2727597"/>
            <a:ext cx="3640860" cy="830997"/>
          </a:xfrm>
          <a:prstGeom prst="rect">
            <a:avLst/>
          </a:prstGeom>
          <a:noFill/>
        </p:spPr>
        <p:txBody>
          <a:bodyPr wrap="square" lIns="0" rIns="0" rtlCol="0" anchor="ctr">
            <a:spAutoFit/>
          </a:bodyPr>
          <a:lstStyle/>
          <a:p>
            <a:pPr lvl="0" algn="ctr"/>
            <a:r>
              <a:rPr lang="ru-RU" sz="1600" b="1" dirty="0" err="1">
                <a:solidFill>
                  <a:srgbClr val="00B0F0"/>
                </a:solidFill>
                <a:latin typeface="Times New Roman" panose="02020603050405020304" pitchFamily="18" charset="0"/>
                <a:cs typeface="Times New Roman" panose="02020603050405020304" pitchFamily="18" charset="0"/>
              </a:rPr>
              <a:t>Манфаатлар</a:t>
            </a:r>
            <a:r>
              <a:rPr lang="ru-RU" sz="1600" b="1" dirty="0">
                <a:solidFill>
                  <a:srgbClr val="00B0F0"/>
                </a:solidFill>
                <a:latin typeface="Times New Roman" panose="02020603050405020304" pitchFamily="18" charset="0"/>
                <a:cs typeface="Times New Roman" panose="02020603050405020304" pitchFamily="18" charset="0"/>
              </a:rPr>
              <a:t> </a:t>
            </a:r>
            <a:r>
              <a:rPr lang="ru-RU" sz="1600" b="1" dirty="0" err="1">
                <a:solidFill>
                  <a:srgbClr val="00B0F0"/>
                </a:solidFill>
                <a:latin typeface="Times New Roman" panose="02020603050405020304" pitchFamily="18" charset="0"/>
                <a:cs typeface="Times New Roman" panose="02020603050405020304" pitchFamily="18" charset="0"/>
              </a:rPr>
              <a:t>тўқнашувининг</a:t>
            </a:r>
            <a:r>
              <a:rPr lang="ru-RU" sz="1600" b="1" dirty="0">
                <a:solidFill>
                  <a:srgbClr val="00B0F0"/>
                </a:solidFill>
                <a:latin typeface="Times New Roman" panose="02020603050405020304" pitchFamily="18" charset="0"/>
                <a:cs typeface="Times New Roman" panose="02020603050405020304" pitchFamily="18" charset="0"/>
              </a:rPr>
              <a:t> </a:t>
            </a:r>
            <a:r>
              <a:rPr lang="ru-RU" sz="1600" b="1" dirty="0" err="1">
                <a:solidFill>
                  <a:srgbClr val="00B0F0"/>
                </a:solidFill>
                <a:latin typeface="Times New Roman" panose="02020603050405020304" pitchFamily="18" charset="0"/>
                <a:cs typeface="Times New Roman" panose="02020603050405020304" pitchFamily="18" charset="0"/>
              </a:rPr>
              <a:t>олдини</a:t>
            </a:r>
            <a:r>
              <a:rPr lang="ru-RU" sz="1600" b="1" dirty="0">
                <a:solidFill>
                  <a:srgbClr val="00B0F0"/>
                </a:solidFill>
                <a:latin typeface="Times New Roman" panose="02020603050405020304" pitchFamily="18" charset="0"/>
                <a:cs typeface="Times New Roman" panose="02020603050405020304" pitchFamily="18" charset="0"/>
              </a:rPr>
              <a:t> </a:t>
            </a:r>
            <a:r>
              <a:rPr lang="ru-RU" sz="1600" b="1" dirty="0" err="1">
                <a:solidFill>
                  <a:srgbClr val="00B0F0"/>
                </a:solidFill>
                <a:latin typeface="Times New Roman" panose="02020603050405020304" pitchFamily="18" charset="0"/>
                <a:cs typeface="Times New Roman" panose="02020603050405020304" pitchFamily="18" charset="0"/>
              </a:rPr>
              <a:t>олиш</a:t>
            </a:r>
            <a:r>
              <a:rPr lang="ru-RU" sz="1600" b="1" dirty="0">
                <a:solidFill>
                  <a:srgbClr val="00B0F0"/>
                </a:solidFill>
                <a:latin typeface="Times New Roman" panose="02020603050405020304" pitchFamily="18" charset="0"/>
                <a:cs typeface="Times New Roman" panose="02020603050405020304" pitchFamily="18" charset="0"/>
              </a:rPr>
              <a:t> </a:t>
            </a:r>
            <a:r>
              <a:rPr lang="ru-RU" sz="1600" b="1" dirty="0" err="1">
                <a:solidFill>
                  <a:srgbClr val="00B0F0"/>
                </a:solidFill>
                <a:latin typeface="Times New Roman" panose="02020603050405020304" pitchFamily="18" charset="0"/>
                <a:cs typeface="Times New Roman" panose="02020603050405020304" pitchFamily="18" charset="0"/>
              </a:rPr>
              <a:t>ва</a:t>
            </a:r>
            <a:r>
              <a:rPr lang="ru-RU" sz="1600" b="1" dirty="0">
                <a:solidFill>
                  <a:srgbClr val="00B0F0"/>
                </a:solidFill>
                <a:latin typeface="Times New Roman" panose="02020603050405020304" pitchFamily="18" charset="0"/>
                <a:cs typeface="Times New Roman" panose="02020603050405020304" pitchFamily="18" charset="0"/>
              </a:rPr>
              <a:t> </a:t>
            </a:r>
            <a:r>
              <a:rPr lang="ru-RU" sz="1600" b="1" dirty="0" err="1">
                <a:solidFill>
                  <a:srgbClr val="00B0F0"/>
                </a:solidFill>
                <a:latin typeface="Times New Roman" panose="02020603050405020304" pitchFamily="18" charset="0"/>
                <a:cs typeface="Times New Roman" panose="02020603050405020304" pitchFamily="18" charset="0"/>
              </a:rPr>
              <a:t>уни</a:t>
            </a:r>
            <a:r>
              <a:rPr lang="ru-RU" sz="1600" b="1" dirty="0">
                <a:solidFill>
                  <a:srgbClr val="00B0F0"/>
                </a:solidFill>
                <a:latin typeface="Times New Roman" panose="02020603050405020304" pitchFamily="18" charset="0"/>
                <a:cs typeface="Times New Roman" panose="02020603050405020304" pitchFamily="18" charset="0"/>
              </a:rPr>
              <a:t> </a:t>
            </a:r>
            <a:r>
              <a:rPr lang="ru-RU" sz="1600" b="1" dirty="0" err="1">
                <a:solidFill>
                  <a:srgbClr val="00B0F0"/>
                </a:solidFill>
                <a:latin typeface="Times New Roman" panose="02020603050405020304" pitchFamily="18" charset="0"/>
                <a:cs typeface="Times New Roman" panose="02020603050405020304" pitchFamily="18" charset="0"/>
              </a:rPr>
              <a:t>бартараф</a:t>
            </a:r>
            <a:r>
              <a:rPr lang="ru-RU" sz="1600" b="1" dirty="0">
                <a:solidFill>
                  <a:srgbClr val="00B0F0"/>
                </a:solidFill>
                <a:latin typeface="Times New Roman" panose="02020603050405020304" pitchFamily="18" charset="0"/>
                <a:cs typeface="Times New Roman" panose="02020603050405020304" pitchFamily="18" charset="0"/>
              </a:rPr>
              <a:t> </a:t>
            </a:r>
            <a:r>
              <a:rPr lang="ru-RU" sz="1600" b="1" dirty="0" err="1">
                <a:solidFill>
                  <a:srgbClr val="00B0F0"/>
                </a:solidFill>
                <a:latin typeface="Times New Roman" panose="02020603050405020304" pitchFamily="18" charset="0"/>
                <a:cs typeface="Times New Roman" panose="02020603050405020304" pitchFamily="18" charset="0"/>
              </a:rPr>
              <a:t>этишга</a:t>
            </a:r>
            <a:r>
              <a:rPr lang="ru-RU" sz="1600" b="1" dirty="0">
                <a:solidFill>
                  <a:srgbClr val="00B0F0"/>
                </a:solidFill>
                <a:latin typeface="Times New Roman" panose="02020603050405020304" pitchFamily="18" charset="0"/>
                <a:cs typeface="Times New Roman" panose="02020603050405020304" pitchFamily="18" charset="0"/>
              </a:rPr>
              <a:t> </a:t>
            </a:r>
            <a:r>
              <a:rPr lang="ru-RU" sz="1600" b="1" dirty="0" err="1">
                <a:solidFill>
                  <a:srgbClr val="00B0F0"/>
                </a:solidFill>
                <a:latin typeface="Times New Roman" panose="02020603050405020304" pitchFamily="18" charset="0"/>
                <a:cs typeface="Times New Roman" panose="02020603050405020304" pitchFamily="18" charset="0"/>
              </a:rPr>
              <a:t>доир</a:t>
            </a:r>
            <a:r>
              <a:rPr lang="ru-RU" sz="1600" b="1" dirty="0">
                <a:solidFill>
                  <a:srgbClr val="00B0F0"/>
                </a:solidFill>
                <a:latin typeface="Times New Roman" panose="02020603050405020304" pitchFamily="18" charset="0"/>
                <a:cs typeface="Times New Roman" panose="02020603050405020304" pitchFamily="18" charset="0"/>
              </a:rPr>
              <a:t> </a:t>
            </a:r>
            <a:r>
              <a:rPr lang="ru-RU" sz="1600" b="1" dirty="0" err="1">
                <a:solidFill>
                  <a:srgbClr val="00B0F0"/>
                </a:solidFill>
                <a:latin typeface="Times New Roman" panose="02020603050405020304" pitchFamily="18" charset="0"/>
                <a:cs typeface="Times New Roman" panose="02020603050405020304" pitchFamily="18" charset="0"/>
              </a:rPr>
              <a:t>чора-тадбирлар</a:t>
            </a:r>
            <a:r>
              <a:rPr lang="ru-RU" sz="1600" b="1" dirty="0">
                <a:solidFill>
                  <a:srgbClr val="00B0F0"/>
                </a:solidFill>
                <a:latin typeface="Times New Roman" panose="02020603050405020304" pitchFamily="18" charset="0"/>
                <a:cs typeface="Times New Roman" panose="02020603050405020304" pitchFamily="18" charset="0"/>
              </a:rPr>
              <a:t> (21 </a:t>
            </a:r>
            <a:r>
              <a:rPr lang="ru-RU" sz="1600" b="1" dirty="0" err="1">
                <a:solidFill>
                  <a:srgbClr val="00B0F0"/>
                </a:solidFill>
                <a:latin typeface="Times New Roman" panose="02020603050405020304" pitchFamily="18" charset="0"/>
                <a:cs typeface="Times New Roman" panose="02020603050405020304" pitchFamily="18" charset="0"/>
              </a:rPr>
              <a:t>модда</a:t>
            </a:r>
            <a:r>
              <a:rPr lang="ru-RU" sz="1600" b="1" dirty="0">
                <a:solidFill>
                  <a:srgbClr val="00B0F0"/>
                </a:solidFill>
                <a:latin typeface="Times New Roman" panose="02020603050405020304" pitchFamily="18" charset="0"/>
                <a:cs typeface="Times New Roman" panose="02020603050405020304" pitchFamily="18" charset="0"/>
              </a:rPr>
              <a:t>)</a:t>
            </a:r>
            <a:endParaRPr lang="ru-RU" sz="1600" dirty="0">
              <a:solidFill>
                <a:srgbClr val="00B0F0"/>
              </a:solidFill>
              <a:latin typeface="Times New Roman" panose="02020603050405020304" pitchFamily="18" charset="0"/>
              <a:cs typeface="Times New Roman" panose="02020603050405020304" pitchFamily="18" charset="0"/>
            </a:endParaRPr>
          </a:p>
        </p:txBody>
      </p:sp>
      <p:sp>
        <p:nvSpPr>
          <p:cNvPr id="125" name="TextBox 124"/>
          <p:cNvSpPr txBox="1"/>
          <p:nvPr/>
        </p:nvSpPr>
        <p:spPr>
          <a:xfrm>
            <a:off x="589548" y="1138228"/>
            <a:ext cx="3640860" cy="830997"/>
          </a:xfrm>
          <a:prstGeom prst="rect">
            <a:avLst/>
          </a:prstGeom>
          <a:noFill/>
        </p:spPr>
        <p:txBody>
          <a:bodyPr wrap="square" lIns="0" rIns="0" rtlCol="0" anchor="ctr">
            <a:spAutoFit/>
          </a:bodyPr>
          <a:lstStyle/>
          <a:p>
            <a:pPr lvl="0" algn="ctr"/>
            <a:r>
              <a:rPr lang="ru-RU" sz="1600" b="1" dirty="0" err="1">
                <a:solidFill>
                  <a:srgbClr val="FF0000"/>
                </a:solidFill>
                <a:latin typeface="Times New Roman" panose="02020603050405020304" pitchFamily="18" charset="0"/>
                <a:cs typeface="Times New Roman" panose="02020603050405020304" pitchFamily="18" charset="0"/>
              </a:rPr>
              <a:t>Давлат</a:t>
            </a: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err="1">
                <a:solidFill>
                  <a:srgbClr val="FF0000"/>
                </a:solidFill>
                <a:latin typeface="Times New Roman" panose="02020603050405020304" pitchFamily="18" charset="0"/>
                <a:cs typeface="Times New Roman" panose="02020603050405020304" pitchFamily="18" charset="0"/>
              </a:rPr>
              <a:t>бошқаруви</a:t>
            </a: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err="1">
                <a:solidFill>
                  <a:srgbClr val="FF0000"/>
                </a:solidFill>
                <a:latin typeface="Times New Roman" panose="02020603050405020304" pitchFamily="18" charset="0"/>
                <a:cs typeface="Times New Roman" panose="02020603050405020304" pitchFamily="18" charset="0"/>
              </a:rPr>
              <a:t>соҳасида</a:t>
            </a: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err="1">
                <a:solidFill>
                  <a:srgbClr val="FF0000"/>
                </a:solidFill>
                <a:latin typeface="Times New Roman" panose="02020603050405020304" pitchFamily="18" charset="0"/>
                <a:cs typeface="Times New Roman" panose="02020603050405020304" pitchFamily="18" charset="0"/>
              </a:rPr>
              <a:t>коррупциянинг</a:t>
            </a: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err="1">
                <a:solidFill>
                  <a:srgbClr val="FF0000"/>
                </a:solidFill>
                <a:latin typeface="Times New Roman" panose="02020603050405020304" pitchFamily="18" charset="0"/>
                <a:cs typeface="Times New Roman" panose="02020603050405020304" pitchFamily="18" charset="0"/>
              </a:rPr>
              <a:t>олдини</a:t>
            </a: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err="1">
                <a:solidFill>
                  <a:srgbClr val="FF0000"/>
                </a:solidFill>
                <a:latin typeface="Times New Roman" panose="02020603050405020304" pitchFamily="18" charset="0"/>
                <a:cs typeface="Times New Roman" panose="02020603050405020304" pitchFamily="18" charset="0"/>
              </a:rPr>
              <a:t>олишга</a:t>
            </a: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err="1">
                <a:solidFill>
                  <a:srgbClr val="FF0000"/>
                </a:solidFill>
                <a:latin typeface="Times New Roman" panose="02020603050405020304" pitchFamily="18" charset="0"/>
                <a:cs typeface="Times New Roman" panose="02020603050405020304" pitchFamily="18" charset="0"/>
              </a:rPr>
              <a:t>доир</a:t>
            </a: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err="1">
                <a:solidFill>
                  <a:srgbClr val="FF0000"/>
                </a:solidFill>
                <a:latin typeface="Times New Roman" panose="02020603050405020304" pitchFamily="18" charset="0"/>
                <a:cs typeface="Times New Roman" panose="02020603050405020304" pitchFamily="18" charset="0"/>
              </a:rPr>
              <a:t>чора-тадбирлар</a:t>
            </a:r>
            <a:r>
              <a:rPr lang="ru-RU" sz="1600" b="1" dirty="0">
                <a:solidFill>
                  <a:srgbClr val="FF0000"/>
                </a:solidFill>
                <a:latin typeface="Times New Roman" panose="02020603050405020304" pitchFamily="18" charset="0"/>
                <a:cs typeface="Times New Roman" panose="02020603050405020304" pitchFamily="18" charset="0"/>
              </a:rPr>
              <a:t> (19 </a:t>
            </a:r>
            <a:r>
              <a:rPr lang="ru-RU" sz="1600" b="1" dirty="0" err="1">
                <a:solidFill>
                  <a:srgbClr val="FF0000"/>
                </a:solidFill>
                <a:latin typeface="Times New Roman" panose="02020603050405020304" pitchFamily="18" charset="0"/>
                <a:cs typeface="Times New Roman" panose="02020603050405020304" pitchFamily="18" charset="0"/>
              </a:rPr>
              <a:t>модда</a:t>
            </a:r>
            <a:r>
              <a:rPr lang="ru-RU" sz="1600" b="1" dirty="0">
                <a:solidFill>
                  <a:srgbClr val="FF0000"/>
                </a:solidFill>
                <a:latin typeface="Times New Roman" panose="02020603050405020304" pitchFamily="18" charset="0"/>
                <a:cs typeface="Times New Roman" panose="02020603050405020304" pitchFamily="18" charset="0"/>
              </a:rPr>
              <a:t>)</a:t>
            </a:r>
            <a:endParaRPr lang="ru-RU" sz="1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88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436880" y="4778553"/>
            <a:ext cx="11450320" cy="1754326"/>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Коррупцияга қарши курашиш </a:t>
            </a:r>
            <a:r>
              <a:rPr lang="ru-RU" b="1" dirty="0" err="1">
                <a:latin typeface="Times New Roman" panose="02020603050405020304" pitchFamily="18" charset="0"/>
                <a:cs typeface="Times New Roman" panose="02020603050405020304" pitchFamily="18" charset="0"/>
              </a:rPr>
              <a:t>бўйича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Миллий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кенгаш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таркибини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шакллантириш</a:t>
            </a:r>
            <a:r>
              <a:rPr lang="ru-RU" b="1" dirty="0">
                <a:latin typeface="Times New Roman" panose="02020603050405020304" pitchFamily="18" charset="0"/>
                <a:cs typeface="Times New Roman" panose="02020603050405020304" pitchFamily="18" charset="0"/>
              </a:rPr>
              <a:t> ва </a:t>
            </a:r>
            <a:r>
              <a:rPr lang="ru-RU" b="1" dirty="0" err="1">
                <a:latin typeface="Times New Roman" panose="02020603050405020304" pitchFamily="18" charset="0"/>
                <a:cs typeface="Times New Roman" panose="02020603050405020304" pitchFamily="18" charset="0"/>
              </a:rPr>
              <a:t>унинг</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фаолияти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тартиби</a:t>
            </a:r>
            <a:r>
              <a:rPr lang="ru-RU" b="1" dirty="0">
                <a:latin typeface="Times New Roman" panose="02020603050405020304" pitchFamily="18" charset="0"/>
                <a:cs typeface="Times New Roman" panose="02020603050405020304" pitchFamily="18" charset="0"/>
              </a:rPr>
              <a:t> ким </a:t>
            </a:r>
            <a:r>
              <a:rPr lang="ru-RU" b="1" dirty="0" err="1">
                <a:latin typeface="Times New Roman" panose="02020603050405020304" pitchFamily="18" charset="0"/>
                <a:cs typeface="Times New Roman" panose="02020603050405020304" pitchFamily="18" charset="0"/>
              </a:rPr>
              <a:t>томонидан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белгиланади</a:t>
            </a:r>
            <a:r>
              <a:rPr lang="ru-RU" b="1"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А.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мажлис</a:t>
            </a:r>
            <a:r>
              <a:rPr lang="ru-RU" dirty="0">
                <a:latin typeface="Times New Roman" panose="02020603050405020304" pitchFamily="18" charset="0"/>
                <a:cs typeface="Times New Roman" panose="02020603050405020304" pitchFamily="18" charset="0"/>
              </a:rPr>
              <a:t> сенат </a:t>
            </a:r>
            <a:r>
              <a:rPr lang="ru-RU" dirty="0" err="1">
                <a:latin typeface="Times New Roman" panose="02020603050405020304" pitchFamily="18" charset="0"/>
                <a:cs typeface="Times New Roman" panose="02020603050405020304" pitchFamily="18" charset="0"/>
              </a:rPr>
              <a:t>раиси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томонидан</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Б. Ўзбекистон Республикаси Бош </a:t>
            </a:r>
            <a:r>
              <a:rPr lang="ru-RU" dirty="0" err="1">
                <a:latin typeface="Times New Roman" panose="02020603050405020304" pitchFamily="18" charset="0"/>
                <a:cs typeface="Times New Roman" panose="02020603050405020304" pitchFamily="18" charset="0"/>
              </a:rPr>
              <a:t>Прокурори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томонидан</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С.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Президенти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томонидан</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Д. Коррупцияга </a:t>
            </a:r>
            <a:r>
              <a:rPr lang="uz-Cyrl-UZ" dirty="0">
                <a:latin typeface="Times New Roman" panose="02020603050405020304" pitchFamily="18" charset="0"/>
                <a:cs typeface="Times New Roman" panose="02020603050405020304" pitchFamily="18" charset="0"/>
              </a:rPr>
              <a:t>қарши курашиш агентлиги </a:t>
            </a:r>
            <a:r>
              <a:rPr lang="ru-RU" dirty="0" err="1">
                <a:latin typeface="Times New Roman" panose="02020603050405020304" pitchFamily="18" charset="0"/>
                <a:cs typeface="Times New Roman" panose="02020603050405020304" pitchFamily="18" charset="0"/>
              </a:rPr>
              <a:t>томонидан</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294651" y="198946"/>
            <a:ext cx="8806542" cy="4403271"/>
          </a:xfrm>
          <a:prstGeom prst="rect">
            <a:avLst/>
          </a:prstGeom>
        </p:spPr>
      </p:pic>
    </p:spTree>
    <p:extLst>
      <p:ext uri="{BB962C8B-B14F-4D97-AF65-F5344CB8AC3E}">
        <p14:creationId xmlns:p14="http://schemas.microsoft.com/office/powerpoint/2010/main" val="31478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Group 21"/>
          <p:cNvGrpSpPr/>
          <p:nvPr/>
        </p:nvGrpSpPr>
        <p:grpSpPr>
          <a:xfrm>
            <a:off x="3403649" y="1294036"/>
            <a:ext cx="4332100" cy="4105718"/>
            <a:chOff x="4002089" y="1611313"/>
            <a:chExt cx="4225925" cy="4005263"/>
          </a:xfrm>
        </p:grpSpPr>
        <p:sp>
          <p:nvSpPr>
            <p:cNvPr id="3" name="Freeform 6"/>
            <p:cNvSpPr>
              <a:spLocks/>
            </p:cNvSpPr>
            <p:nvPr/>
          </p:nvSpPr>
          <p:spPr bwMode="auto">
            <a:xfrm>
              <a:off x="5180013" y="3552825"/>
              <a:ext cx="1395413" cy="1820863"/>
            </a:xfrm>
            <a:custGeom>
              <a:avLst/>
              <a:gdLst>
                <a:gd name="T0" fmla="*/ 1305 w 2637"/>
                <a:gd name="T1" fmla="*/ 0 h 3442"/>
                <a:gd name="T2" fmla="*/ 0 w 2637"/>
                <a:gd name="T3" fmla="*/ 3186 h 3442"/>
                <a:gd name="T4" fmla="*/ 82 w 2637"/>
                <a:gd name="T5" fmla="*/ 3219 h 3442"/>
                <a:gd name="T6" fmla="*/ 249 w 2637"/>
                <a:gd name="T7" fmla="*/ 3276 h 3442"/>
                <a:gd name="T8" fmla="*/ 416 w 2637"/>
                <a:gd name="T9" fmla="*/ 3325 h 3442"/>
                <a:gd name="T10" fmla="*/ 584 w 2637"/>
                <a:gd name="T11" fmla="*/ 3365 h 3442"/>
                <a:gd name="T12" fmla="*/ 753 w 2637"/>
                <a:gd name="T13" fmla="*/ 3397 h 3442"/>
                <a:gd name="T14" fmla="*/ 921 w 2637"/>
                <a:gd name="T15" fmla="*/ 3420 h 3442"/>
                <a:gd name="T16" fmla="*/ 1089 w 2637"/>
                <a:gd name="T17" fmla="*/ 3434 h 3442"/>
                <a:gd name="T18" fmla="*/ 1258 w 2637"/>
                <a:gd name="T19" fmla="*/ 3442 h 3442"/>
                <a:gd name="T20" fmla="*/ 1426 w 2637"/>
                <a:gd name="T21" fmla="*/ 3440 h 3442"/>
                <a:gd name="T22" fmla="*/ 1593 w 2637"/>
                <a:gd name="T23" fmla="*/ 3430 h 3442"/>
                <a:gd name="T24" fmla="*/ 1759 w 2637"/>
                <a:gd name="T25" fmla="*/ 3413 h 3442"/>
                <a:gd name="T26" fmla="*/ 1923 w 2637"/>
                <a:gd name="T27" fmla="*/ 3387 h 3442"/>
                <a:gd name="T28" fmla="*/ 2086 w 2637"/>
                <a:gd name="T29" fmla="*/ 3354 h 3442"/>
                <a:gd name="T30" fmla="*/ 2245 w 2637"/>
                <a:gd name="T31" fmla="*/ 3314 h 3442"/>
                <a:gd name="T32" fmla="*/ 2404 w 2637"/>
                <a:gd name="T33" fmla="*/ 3265 h 3442"/>
                <a:gd name="T34" fmla="*/ 2559 w 2637"/>
                <a:gd name="T35" fmla="*/ 3210 h 3442"/>
                <a:gd name="T36" fmla="*/ 2637 w 2637"/>
                <a:gd name="T37" fmla="*/ 3178 h 3442"/>
                <a:gd name="T38" fmla="*/ 1305 w 2637"/>
                <a:gd name="T39" fmla="*/ 0 h 3442"/>
                <a:gd name="T40" fmla="*/ 1305 w 2637"/>
                <a:gd name="T41" fmla="*/ 0 h 3442"/>
                <a:gd name="T42" fmla="*/ 1305 w 2637"/>
                <a:gd name="T43" fmla="*/ 0 h 3442"/>
                <a:gd name="T44" fmla="*/ 1305 w 2637"/>
                <a:gd name="T45" fmla="*/ 0 h 3442"/>
                <a:gd name="T46" fmla="*/ 1305 w 2637"/>
                <a:gd name="T47" fmla="*/ 0 h 3442"/>
                <a:gd name="T48" fmla="*/ 1305 w 2637"/>
                <a:gd name="T49" fmla="*/ 0 h 3442"/>
                <a:gd name="T50" fmla="*/ 1305 w 2637"/>
                <a:gd name="T51" fmla="*/ 0 h 3442"/>
                <a:gd name="T52" fmla="*/ 1305 w 2637"/>
                <a:gd name="T53" fmla="*/ 0 h 3442"/>
                <a:gd name="T54" fmla="*/ 1305 w 2637"/>
                <a:gd name="T55" fmla="*/ 0 h 3442"/>
                <a:gd name="T56" fmla="*/ 1305 w 2637"/>
                <a:gd name="T57" fmla="*/ 0 h 3442"/>
                <a:gd name="T58" fmla="*/ 1305 w 2637"/>
                <a:gd name="T59" fmla="*/ 0 h 3442"/>
                <a:gd name="T60" fmla="*/ 1305 w 2637"/>
                <a:gd name="T61" fmla="*/ 0 h 3442"/>
                <a:gd name="T62" fmla="*/ 1305 w 2637"/>
                <a:gd name="T63" fmla="*/ 0 h 3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3442">
                  <a:moveTo>
                    <a:pt x="1305" y="0"/>
                  </a:moveTo>
                  <a:lnTo>
                    <a:pt x="0" y="3186"/>
                  </a:lnTo>
                  <a:lnTo>
                    <a:pt x="82" y="3219"/>
                  </a:lnTo>
                  <a:lnTo>
                    <a:pt x="249" y="3276"/>
                  </a:lnTo>
                  <a:lnTo>
                    <a:pt x="416" y="3325"/>
                  </a:lnTo>
                  <a:lnTo>
                    <a:pt x="584" y="3365"/>
                  </a:lnTo>
                  <a:lnTo>
                    <a:pt x="753" y="3397"/>
                  </a:lnTo>
                  <a:lnTo>
                    <a:pt x="921" y="3420"/>
                  </a:lnTo>
                  <a:lnTo>
                    <a:pt x="1089" y="3434"/>
                  </a:lnTo>
                  <a:lnTo>
                    <a:pt x="1258" y="3442"/>
                  </a:lnTo>
                  <a:lnTo>
                    <a:pt x="1426" y="3440"/>
                  </a:lnTo>
                  <a:lnTo>
                    <a:pt x="1593" y="3430"/>
                  </a:lnTo>
                  <a:lnTo>
                    <a:pt x="1759" y="3413"/>
                  </a:lnTo>
                  <a:lnTo>
                    <a:pt x="1923" y="3387"/>
                  </a:lnTo>
                  <a:lnTo>
                    <a:pt x="2086" y="3354"/>
                  </a:lnTo>
                  <a:lnTo>
                    <a:pt x="2245" y="3314"/>
                  </a:lnTo>
                  <a:lnTo>
                    <a:pt x="2404" y="3265"/>
                  </a:lnTo>
                  <a:lnTo>
                    <a:pt x="2559" y="3210"/>
                  </a:lnTo>
                  <a:lnTo>
                    <a:pt x="2637" y="3178"/>
                  </a:lnTo>
                  <a:lnTo>
                    <a:pt x="1305" y="0"/>
                  </a:lnTo>
                  <a:lnTo>
                    <a:pt x="1305" y="0"/>
                  </a:lnTo>
                  <a:lnTo>
                    <a:pt x="1305" y="0"/>
                  </a:lnTo>
                  <a:lnTo>
                    <a:pt x="1305" y="0"/>
                  </a:lnTo>
                  <a:lnTo>
                    <a:pt x="1305" y="0"/>
                  </a:lnTo>
                  <a:lnTo>
                    <a:pt x="1305" y="0"/>
                  </a:lnTo>
                  <a:lnTo>
                    <a:pt x="1305" y="0"/>
                  </a:lnTo>
                  <a:lnTo>
                    <a:pt x="1305" y="0"/>
                  </a:lnTo>
                  <a:lnTo>
                    <a:pt x="1305" y="0"/>
                  </a:lnTo>
                  <a:lnTo>
                    <a:pt x="1305" y="0"/>
                  </a:lnTo>
                  <a:lnTo>
                    <a:pt x="1305" y="0"/>
                  </a:lnTo>
                  <a:lnTo>
                    <a:pt x="1305" y="0"/>
                  </a:lnTo>
                  <a:lnTo>
                    <a:pt x="130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00">
                <a:solidFill>
                  <a:prstClr val="black"/>
                </a:solidFill>
              </a:endParaRPr>
            </a:p>
          </p:txBody>
        </p:sp>
        <p:sp>
          <p:nvSpPr>
            <p:cNvPr id="4" name="Freeform 75"/>
            <p:cNvSpPr>
              <a:spLocks/>
            </p:cNvSpPr>
            <p:nvPr/>
          </p:nvSpPr>
          <p:spPr bwMode="auto">
            <a:xfrm>
              <a:off x="4268788" y="3778250"/>
              <a:ext cx="1593850" cy="1597025"/>
            </a:xfrm>
            <a:custGeom>
              <a:avLst/>
              <a:gdLst>
                <a:gd name="T0" fmla="*/ 3010 w 3010"/>
                <a:gd name="T1" fmla="*/ 0 h 3020"/>
                <a:gd name="T2" fmla="*/ 0 w 3010"/>
                <a:gd name="T3" fmla="*/ 1259 h 3020"/>
                <a:gd name="T4" fmla="*/ 33 w 3010"/>
                <a:gd name="T5" fmla="*/ 1337 h 3020"/>
                <a:gd name="T6" fmla="*/ 105 w 3010"/>
                <a:gd name="T7" fmla="*/ 1486 h 3020"/>
                <a:gd name="T8" fmla="*/ 186 w 3010"/>
                <a:gd name="T9" fmla="*/ 1632 h 3020"/>
                <a:gd name="T10" fmla="*/ 271 w 3010"/>
                <a:gd name="T11" fmla="*/ 1771 h 3020"/>
                <a:gd name="T12" fmla="*/ 363 w 3010"/>
                <a:gd name="T13" fmla="*/ 1905 h 3020"/>
                <a:gd name="T14" fmla="*/ 461 w 3010"/>
                <a:gd name="T15" fmla="*/ 2033 h 3020"/>
                <a:gd name="T16" fmla="*/ 563 w 3010"/>
                <a:gd name="T17" fmla="*/ 2157 h 3020"/>
                <a:gd name="T18" fmla="*/ 672 w 3010"/>
                <a:gd name="T19" fmla="*/ 2273 h 3020"/>
                <a:gd name="T20" fmla="*/ 785 w 3010"/>
                <a:gd name="T21" fmla="*/ 2384 h 3020"/>
                <a:gd name="T22" fmla="*/ 904 w 3010"/>
                <a:gd name="T23" fmla="*/ 2489 h 3020"/>
                <a:gd name="T24" fmla="*/ 1026 w 3010"/>
                <a:gd name="T25" fmla="*/ 2588 h 3020"/>
                <a:gd name="T26" fmla="*/ 1153 w 3010"/>
                <a:gd name="T27" fmla="*/ 2682 h 3020"/>
                <a:gd name="T28" fmla="*/ 1284 w 3010"/>
                <a:gd name="T29" fmla="*/ 2768 h 3020"/>
                <a:gd name="T30" fmla="*/ 1419 w 3010"/>
                <a:gd name="T31" fmla="*/ 2849 h 3020"/>
                <a:gd name="T32" fmla="*/ 1558 w 3010"/>
                <a:gd name="T33" fmla="*/ 2922 h 3020"/>
                <a:gd name="T34" fmla="*/ 1699 w 3010"/>
                <a:gd name="T35" fmla="*/ 2990 h 3020"/>
                <a:gd name="T36" fmla="*/ 1771 w 3010"/>
                <a:gd name="T37" fmla="*/ 3020 h 3020"/>
                <a:gd name="T38" fmla="*/ 3010 w 3010"/>
                <a:gd name="T39" fmla="*/ 0 h 3020"/>
                <a:gd name="T40" fmla="*/ 3010 w 3010"/>
                <a:gd name="T41" fmla="*/ 0 h 3020"/>
                <a:gd name="T42" fmla="*/ 3010 w 3010"/>
                <a:gd name="T43" fmla="*/ 0 h 3020"/>
                <a:gd name="T44" fmla="*/ 3010 w 3010"/>
                <a:gd name="T45" fmla="*/ 0 h 3020"/>
                <a:gd name="T46" fmla="*/ 3010 w 3010"/>
                <a:gd name="T47" fmla="*/ 0 h 3020"/>
                <a:gd name="T48" fmla="*/ 3010 w 3010"/>
                <a:gd name="T49" fmla="*/ 0 h 3020"/>
                <a:gd name="T50" fmla="*/ 3010 w 3010"/>
                <a:gd name="T51" fmla="*/ 0 h 3020"/>
                <a:gd name="T52" fmla="*/ 3010 w 3010"/>
                <a:gd name="T53" fmla="*/ 0 h 3020"/>
                <a:gd name="T54" fmla="*/ 3010 w 3010"/>
                <a:gd name="T55" fmla="*/ 0 h 3020"/>
                <a:gd name="T56" fmla="*/ 3010 w 3010"/>
                <a:gd name="T57" fmla="*/ 0 h 3020"/>
                <a:gd name="T58" fmla="*/ 3010 w 3010"/>
                <a:gd name="T59" fmla="*/ 0 h 3020"/>
                <a:gd name="T60" fmla="*/ 3010 w 3010"/>
                <a:gd name="T61" fmla="*/ 0 h 3020"/>
                <a:gd name="T62" fmla="*/ 3010 w 3010"/>
                <a:gd name="T63" fmla="*/ 0 h 3020"/>
                <a:gd name="T64" fmla="*/ 3010 w 3010"/>
                <a:gd name="T65" fmla="*/ 0 h 3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10" h="3020">
                  <a:moveTo>
                    <a:pt x="3010" y="0"/>
                  </a:moveTo>
                  <a:lnTo>
                    <a:pt x="0" y="1259"/>
                  </a:lnTo>
                  <a:lnTo>
                    <a:pt x="33" y="1337"/>
                  </a:lnTo>
                  <a:lnTo>
                    <a:pt x="105" y="1486"/>
                  </a:lnTo>
                  <a:lnTo>
                    <a:pt x="186" y="1632"/>
                  </a:lnTo>
                  <a:lnTo>
                    <a:pt x="271" y="1771"/>
                  </a:lnTo>
                  <a:lnTo>
                    <a:pt x="363" y="1905"/>
                  </a:lnTo>
                  <a:lnTo>
                    <a:pt x="461" y="2033"/>
                  </a:lnTo>
                  <a:lnTo>
                    <a:pt x="563" y="2157"/>
                  </a:lnTo>
                  <a:lnTo>
                    <a:pt x="672" y="2273"/>
                  </a:lnTo>
                  <a:lnTo>
                    <a:pt x="785" y="2384"/>
                  </a:lnTo>
                  <a:lnTo>
                    <a:pt x="904" y="2489"/>
                  </a:lnTo>
                  <a:lnTo>
                    <a:pt x="1026" y="2588"/>
                  </a:lnTo>
                  <a:lnTo>
                    <a:pt x="1153" y="2682"/>
                  </a:lnTo>
                  <a:lnTo>
                    <a:pt x="1284" y="2768"/>
                  </a:lnTo>
                  <a:lnTo>
                    <a:pt x="1419" y="2849"/>
                  </a:lnTo>
                  <a:lnTo>
                    <a:pt x="1558" y="2922"/>
                  </a:lnTo>
                  <a:lnTo>
                    <a:pt x="1699" y="2990"/>
                  </a:lnTo>
                  <a:lnTo>
                    <a:pt x="1771" y="302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close/>
                </a:path>
              </a:pathLst>
            </a:custGeom>
            <a:solidFill>
              <a:srgbClr val="0D9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00">
                <a:solidFill>
                  <a:prstClr val="black"/>
                </a:solidFill>
              </a:endParaRPr>
            </a:p>
          </p:txBody>
        </p:sp>
        <p:sp>
          <p:nvSpPr>
            <p:cNvPr id="5" name="Freeform 145"/>
            <p:cNvSpPr>
              <a:spLocks/>
            </p:cNvSpPr>
            <p:nvPr/>
          </p:nvSpPr>
          <p:spPr bwMode="auto">
            <a:xfrm>
              <a:off x="4006851" y="3076575"/>
              <a:ext cx="1855788" cy="1420813"/>
            </a:xfrm>
            <a:custGeom>
              <a:avLst/>
              <a:gdLst>
                <a:gd name="T0" fmla="*/ 3509 w 3509"/>
                <a:gd name="T1" fmla="*/ 1329 h 2686"/>
                <a:gd name="T2" fmla="*/ 261 w 3509"/>
                <a:gd name="T3" fmla="*/ 0 h 2686"/>
                <a:gd name="T4" fmla="*/ 226 w 3509"/>
                <a:gd name="T5" fmla="*/ 83 h 2686"/>
                <a:gd name="T6" fmla="*/ 169 w 3509"/>
                <a:gd name="T7" fmla="*/ 253 h 2686"/>
                <a:gd name="T8" fmla="*/ 118 w 3509"/>
                <a:gd name="T9" fmla="*/ 423 h 2686"/>
                <a:gd name="T10" fmla="*/ 77 w 3509"/>
                <a:gd name="T11" fmla="*/ 594 h 2686"/>
                <a:gd name="T12" fmla="*/ 45 w 3509"/>
                <a:gd name="T13" fmla="*/ 767 h 2686"/>
                <a:gd name="T14" fmla="*/ 22 w 3509"/>
                <a:gd name="T15" fmla="*/ 938 h 2686"/>
                <a:gd name="T16" fmla="*/ 6 w 3509"/>
                <a:gd name="T17" fmla="*/ 1111 h 2686"/>
                <a:gd name="T18" fmla="*/ 0 w 3509"/>
                <a:gd name="T19" fmla="*/ 1282 h 2686"/>
                <a:gd name="T20" fmla="*/ 2 w 3509"/>
                <a:gd name="T21" fmla="*/ 1453 h 2686"/>
                <a:gd name="T22" fmla="*/ 12 w 3509"/>
                <a:gd name="T23" fmla="*/ 1623 h 2686"/>
                <a:gd name="T24" fmla="*/ 29 w 3509"/>
                <a:gd name="T25" fmla="*/ 1791 h 2686"/>
                <a:gd name="T26" fmla="*/ 55 w 3509"/>
                <a:gd name="T27" fmla="*/ 1958 h 2686"/>
                <a:gd name="T28" fmla="*/ 90 w 3509"/>
                <a:gd name="T29" fmla="*/ 2123 h 2686"/>
                <a:gd name="T30" fmla="*/ 130 w 3509"/>
                <a:gd name="T31" fmla="*/ 2288 h 2686"/>
                <a:gd name="T32" fmla="*/ 179 w 3509"/>
                <a:gd name="T33" fmla="*/ 2449 h 2686"/>
                <a:gd name="T34" fmla="*/ 237 w 3509"/>
                <a:gd name="T35" fmla="*/ 2607 h 2686"/>
                <a:gd name="T36" fmla="*/ 268 w 3509"/>
                <a:gd name="T37" fmla="*/ 2686 h 2686"/>
                <a:gd name="T38" fmla="*/ 3509 w 3509"/>
                <a:gd name="T39" fmla="*/ 1331 h 2686"/>
                <a:gd name="T40" fmla="*/ 3509 w 3509"/>
                <a:gd name="T41" fmla="*/ 1331 h 2686"/>
                <a:gd name="T42" fmla="*/ 3509 w 3509"/>
                <a:gd name="T43" fmla="*/ 1331 h 2686"/>
                <a:gd name="T44" fmla="*/ 3509 w 3509"/>
                <a:gd name="T45" fmla="*/ 1331 h 2686"/>
                <a:gd name="T46" fmla="*/ 3509 w 3509"/>
                <a:gd name="T47" fmla="*/ 1331 h 2686"/>
                <a:gd name="T48" fmla="*/ 3509 w 3509"/>
                <a:gd name="T49" fmla="*/ 1331 h 2686"/>
                <a:gd name="T50" fmla="*/ 3509 w 3509"/>
                <a:gd name="T51" fmla="*/ 1331 h 2686"/>
                <a:gd name="T52" fmla="*/ 3509 w 3509"/>
                <a:gd name="T53" fmla="*/ 1331 h 2686"/>
                <a:gd name="T54" fmla="*/ 3509 w 3509"/>
                <a:gd name="T55" fmla="*/ 1329 h 2686"/>
                <a:gd name="T56" fmla="*/ 3509 w 3509"/>
                <a:gd name="T57" fmla="*/ 1329 h 2686"/>
                <a:gd name="T58" fmla="*/ 3509 w 3509"/>
                <a:gd name="T59" fmla="*/ 1329 h 2686"/>
                <a:gd name="T60" fmla="*/ 3509 w 3509"/>
                <a:gd name="T61" fmla="*/ 1329 h 2686"/>
                <a:gd name="T62" fmla="*/ 3509 w 3509"/>
                <a:gd name="T63" fmla="*/ 1329 h 2686"/>
                <a:gd name="T64" fmla="*/ 3509 w 3509"/>
                <a:gd name="T65" fmla="*/ 1329 h 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09" h="2686">
                  <a:moveTo>
                    <a:pt x="3509" y="1329"/>
                  </a:moveTo>
                  <a:lnTo>
                    <a:pt x="261" y="0"/>
                  </a:lnTo>
                  <a:lnTo>
                    <a:pt x="226" y="83"/>
                  </a:lnTo>
                  <a:lnTo>
                    <a:pt x="169" y="253"/>
                  </a:lnTo>
                  <a:lnTo>
                    <a:pt x="118" y="423"/>
                  </a:lnTo>
                  <a:lnTo>
                    <a:pt x="77" y="594"/>
                  </a:lnTo>
                  <a:lnTo>
                    <a:pt x="45" y="767"/>
                  </a:lnTo>
                  <a:lnTo>
                    <a:pt x="22" y="938"/>
                  </a:lnTo>
                  <a:lnTo>
                    <a:pt x="6" y="1111"/>
                  </a:lnTo>
                  <a:lnTo>
                    <a:pt x="0" y="1282"/>
                  </a:lnTo>
                  <a:lnTo>
                    <a:pt x="2" y="1453"/>
                  </a:lnTo>
                  <a:lnTo>
                    <a:pt x="12" y="1623"/>
                  </a:lnTo>
                  <a:lnTo>
                    <a:pt x="29" y="1791"/>
                  </a:lnTo>
                  <a:lnTo>
                    <a:pt x="55" y="1958"/>
                  </a:lnTo>
                  <a:lnTo>
                    <a:pt x="90" y="2123"/>
                  </a:lnTo>
                  <a:lnTo>
                    <a:pt x="130" y="2288"/>
                  </a:lnTo>
                  <a:lnTo>
                    <a:pt x="179" y="2449"/>
                  </a:lnTo>
                  <a:lnTo>
                    <a:pt x="237" y="2607"/>
                  </a:lnTo>
                  <a:lnTo>
                    <a:pt x="268" y="2686"/>
                  </a:lnTo>
                  <a:lnTo>
                    <a:pt x="3509" y="1331"/>
                  </a:lnTo>
                  <a:lnTo>
                    <a:pt x="3509" y="1331"/>
                  </a:lnTo>
                  <a:lnTo>
                    <a:pt x="3509" y="1331"/>
                  </a:lnTo>
                  <a:lnTo>
                    <a:pt x="3509" y="1331"/>
                  </a:lnTo>
                  <a:lnTo>
                    <a:pt x="3509" y="1331"/>
                  </a:lnTo>
                  <a:lnTo>
                    <a:pt x="3509" y="1331"/>
                  </a:lnTo>
                  <a:lnTo>
                    <a:pt x="3509" y="1331"/>
                  </a:lnTo>
                  <a:lnTo>
                    <a:pt x="3509" y="1331"/>
                  </a:lnTo>
                  <a:lnTo>
                    <a:pt x="3509" y="1329"/>
                  </a:lnTo>
                  <a:lnTo>
                    <a:pt x="3509" y="1329"/>
                  </a:lnTo>
                  <a:lnTo>
                    <a:pt x="3509" y="1329"/>
                  </a:lnTo>
                  <a:lnTo>
                    <a:pt x="3509" y="1329"/>
                  </a:lnTo>
                  <a:lnTo>
                    <a:pt x="3509" y="1329"/>
                  </a:lnTo>
                  <a:lnTo>
                    <a:pt x="3509" y="1329"/>
                  </a:lnTo>
                  <a:close/>
                </a:path>
              </a:pathLst>
            </a:custGeom>
            <a:solidFill>
              <a:srgbClr val="7B0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00">
                <a:solidFill>
                  <a:prstClr val="black"/>
                </a:solidFill>
              </a:endParaRPr>
            </a:p>
          </p:txBody>
        </p:sp>
        <p:sp>
          <p:nvSpPr>
            <p:cNvPr id="6" name="Freeform 217"/>
            <p:cNvSpPr>
              <a:spLocks/>
            </p:cNvSpPr>
            <p:nvPr/>
          </p:nvSpPr>
          <p:spPr bwMode="auto">
            <a:xfrm>
              <a:off x="4002089" y="1928813"/>
              <a:ext cx="1860550" cy="1852613"/>
            </a:xfrm>
            <a:custGeom>
              <a:avLst/>
              <a:gdLst>
                <a:gd name="T0" fmla="*/ 3515 w 3515"/>
                <a:gd name="T1" fmla="*/ 3497 h 3499"/>
                <a:gd name="T2" fmla="*/ 2050 w 3515"/>
                <a:gd name="T3" fmla="*/ 0 h 3499"/>
                <a:gd name="T4" fmla="*/ 1959 w 3515"/>
                <a:gd name="T5" fmla="*/ 38 h 3499"/>
                <a:gd name="T6" fmla="*/ 1785 w 3515"/>
                <a:gd name="T7" fmla="*/ 123 h 3499"/>
                <a:gd name="T8" fmla="*/ 1616 w 3515"/>
                <a:gd name="T9" fmla="*/ 215 h 3499"/>
                <a:gd name="T10" fmla="*/ 1454 w 3515"/>
                <a:gd name="T11" fmla="*/ 315 h 3499"/>
                <a:gd name="T12" fmla="*/ 1298 w 3515"/>
                <a:gd name="T13" fmla="*/ 421 h 3499"/>
                <a:gd name="T14" fmla="*/ 1149 w 3515"/>
                <a:gd name="T15" fmla="*/ 535 h 3499"/>
                <a:gd name="T16" fmla="*/ 1006 w 3515"/>
                <a:gd name="T17" fmla="*/ 654 h 3499"/>
                <a:gd name="T18" fmla="*/ 869 w 3515"/>
                <a:gd name="T19" fmla="*/ 781 h 3499"/>
                <a:gd name="T20" fmla="*/ 740 w 3515"/>
                <a:gd name="T21" fmla="*/ 912 h 3499"/>
                <a:gd name="T22" fmla="*/ 617 w 3515"/>
                <a:gd name="T23" fmla="*/ 1050 h 3499"/>
                <a:gd name="T24" fmla="*/ 502 w 3515"/>
                <a:gd name="T25" fmla="*/ 1192 h 3499"/>
                <a:gd name="T26" fmla="*/ 394 w 3515"/>
                <a:gd name="T27" fmla="*/ 1341 h 3499"/>
                <a:gd name="T28" fmla="*/ 293 w 3515"/>
                <a:gd name="T29" fmla="*/ 1493 h 3499"/>
                <a:gd name="T30" fmla="*/ 200 w 3515"/>
                <a:gd name="T31" fmla="*/ 1650 h 3499"/>
                <a:gd name="T32" fmla="*/ 114 w 3515"/>
                <a:gd name="T33" fmla="*/ 1810 h 3499"/>
                <a:gd name="T34" fmla="*/ 36 w 3515"/>
                <a:gd name="T35" fmla="*/ 1975 h 3499"/>
                <a:gd name="T36" fmla="*/ 0 w 3515"/>
                <a:gd name="T37" fmla="*/ 2058 h 3499"/>
                <a:gd name="T38" fmla="*/ 3515 w 3515"/>
                <a:gd name="T39" fmla="*/ 3497 h 3499"/>
                <a:gd name="T40" fmla="*/ 3515 w 3515"/>
                <a:gd name="T41" fmla="*/ 3499 h 3499"/>
                <a:gd name="T42" fmla="*/ 3515 w 3515"/>
                <a:gd name="T43" fmla="*/ 3499 h 3499"/>
                <a:gd name="T44" fmla="*/ 3515 w 3515"/>
                <a:gd name="T45" fmla="*/ 3499 h 3499"/>
                <a:gd name="T46" fmla="*/ 3515 w 3515"/>
                <a:gd name="T47" fmla="*/ 3499 h 3499"/>
                <a:gd name="T48" fmla="*/ 3515 w 3515"/>
                <a:gd name="T49" fmla="*/ 3499 h 3499"/>
                <a:gd name="T50" fmla="*/ 3515 w 3515"/>
                <a:gd name="T51" fmla="*/ 3499 h 3499"/>
                <a:gd name="T52" fmla="*/ 3515 w 3515"/>
                <a:gd name="T53" fmla="*/ 3499 h 3499"/>
                <a:gd name="T54" fmla="*/ 3515 w 3515"/>
                <a:gd name="T55" fmla="*/ 3499 h 3499"/>
                <a:gd name="T56" fmla="*/ 3515 w 3515"/>
                <a:gd name="T57" fmla="*/ 3499 h 3499"/>
                <a:gd name="T58" fmla="*/ 3515 w 3515"/>
                <a:gd name="T59" fmla="*/ 3499 h 3499"/>
                <a:gd name="T60" fmla="*/ 3515 w 3515"/>
                <a:gd name="T61" fmla="*/ 3497 h 3499"/>
                <a:gd name="T62" fmla="*/ 3515 w 3515"/>
                <a:gd name="T63" fmla="*/ 3499 h 3499"/>
                <a:gd name="T64" fmla="*/ 3515 w 3515"/>
                <a:gd name="T65" fmla="*/ 3497 h 3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15" h="3499">
                  <a:moveTo>
                    <a:pt x="3515" y="3497"/>
                  </a:moveTo>
                  <a:lnTo>
                    <a:pt x="2050" y="0"/>
                  </a:lnTo>
                  <a:lnTo>
                    <a:pt x="1959" y="38"/>
                  </a:lnTo>
                  <a:lnTo>
                    <a:pt x="1785" y="123"/>
                  </a:lnTo>
                  <a:lnTo>
                    <a:pt x="1616" y="215"/>
                  </a:lnTo>
                  <a:lnTo>
                    <a:pt x="1454" y="315"/>
                  </a:lnTo>
                  <a:lnTo>
                    <a:pt x="1298" y="421"/>
                  </a:lnTo>
                  <a:lnTo>
                    <a:pt x="1149" y="535"/>
                  </a:lnTo>
                  <a:lnTo>
                    <a:pt x="1006" y="654"/>
                  </a:lnTo>
                  <a:lnTo>
                    <a:pt x="869" y="781"/>
                  </a:lnTo>
                  <a:lnTo>
                    <a:pt x="740" y="912"/>
                  </a:lnTo>
                  <a:lnTo>
                    <a:pt x="617" y="1050"/>
                  </a:lnTo>
                  <a:lnTo>
                    <a:pt x="502" y="1192"/>
                  </a:lnTo>
                  <a:lnTo>
                    <a:pt x="394" y="1341"/>
                  </a:lnTo>
                  <a:lnTo>
                    <a:pt x="293" y="1493"/>
                  </a:lnTo>
                  <a:lnTo>
                    <a:pt x="200" y="1650"/>
                  </a:lnTo>
                  <a:lnTo>
                    <a:pt x="114" y="1810"/>
                  </a:lnTo>
                  <a:lnTo>
                    <a:pt x="36" y="1975"/>
                  </a:lnTo>
                  <a:lnTo>
                    <a:pt x="0" y="2058"/>
                  </a:lnTo>
                  <a:lnTo>
                    <a:pt x="3515" y="3497"/>
                  </a:lnTo>
                  <a:lnTo>
                    <a:pt x="3515" y="3499"/>
                  </a:lnTo>
                  <a:lnTo>
                    <a:pt x="3515" y="3499"/>
                  </a:lnTo>
                  <a:lnTo>
                    <a:pt x="3515" y="3499"/>
                  </a:lnTo>
                  <a:lnTo>
                    <a:pt x="3515" y="3499"/>
                  </a:lnTo>
                  <a:lnTo>
                    <a:pt x="3515" y="3499"/>
                  </a:lnTo>
                  <a:lnTo>
                    <a:pt x="3515" y="3499"/>
                  </a:lnTo>
                  <a:lnTo>
                    <a:pt x="3515" y="3499"/>
                  </a:lnTo>
                  <a:lnTo>
                    <a:pt x="3515" y="3499"/>
                  </a:lnTo>
                  <a:lnTo>
                    <a:pt x="3515" y="3499"/>
                  </a:lnTo>
                  <a:lnTo>
                    <a:pt x="3515" y="3499"/>
                  </a:lnTo>
                  <a:lnTo>
                    <a:pt x="3515" y="3497"/>
                  </a:lnTo>
                  <a:lnTo>
                    <a:pt x="3515" y="3499"/>
                  </a:lnTo>
                  <a:lnTo>
                    <a:pt x="3515" y="34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00">
                <a:solidFill>
                  <a:prstClr val="black"/>
                </a:solidFill>
              </a:endParaRPr>
            </a:p>
          </p:txBody>
        </p:sp>
        <p:sp>
          <p:nvSpPr>
            <p:cNvPr id="7" name="Freeform 318"/>
            <p:cNvSpPr>
              <a:spLocks/>
            </p:cNvSpPr>
            <p:nvPr/>
          </p:nvSpPr>
          <p:spPr bwMode="auto">
            <a:xfrm>
              <a:off x="5022851" y="1611313"/>
              <a:ext cx="1662113" cy="2170113"/>
            </a:xfrm>
            <a:custGeom>
              <a:avLst/>
              <a:gdLst>
                <a:gd name="T0" fmla="*/ 1586 w 3142"/>
                <a:gd name="T1" fmla="*/ 4102 h 4102"/>
                <a:gd name="T2" fmla="*/ 3142 w 3142"/>
                <a:gd name="T3" fmla="*/ 305 h 4102"/>
                <a:gd name="T4" fmla="*/ 3044 w 3142"/>
                <a:gd name="T5" fmla="*/ 266 h 4102"/>
                <a:gd name="T6" fmla="*/ 2846 w 3142"/>
                <a:gd name="T7" fmla="*/ 197 h 4102"/>
                <a:gd name="T8" fmla="*/ 2647 w 3142"/>
                <a:gd name="T9" fmla="*/ 140 h 4102"/>
                <a:gd name="T10" fmla="*/ 2445 w 3142"/>
                <a:gd name="T11" fmla="*/ 91 h 4102"/>
                <a:gd name="T12" fmla="*/ 2245 w 3142"/>
                <a:gd name="T13" fmla="*/ 53 h 4102"/>
                <a:gd name="T14" fmla="*/ 2044 w 3142"/>
                <a:gd name="T15" fmla="*/ 26 h 4102"/>
                <a:gd name="T16" fmla="*/ 1842 w 3142"/>
                <a:gd name="T17" fmla="*/ 9 h 4102"/>
                <a:gd name="T18" fmla="*/ 1642 w 3142"/>
                <a:gd name="T19" fmla="*/ 0 h 4102"/>
                <a:gd name="T20" fmla="*/ 1442 w 3142"/>
                <a:gd name="T21" fmla="*/ 3 h 4102"/>
                <a:gd name="T22" fmla="*/ 1243 w 3142"/>
                <a:gd name="T23" fmla="*/ 15 h 4102"/>
                <a:gd name="T24" fmla="*/ 1046 w 3142"/>
                <a:gd name="T25" fmla="*/ 35 h 4102"/>
                <a:gd name="T26" fmla="*/ 850 w 3142"/>
                <a:gd name="T27" fmla="*/ 65 h 4102"/>
                <a:gd name="T28" fmla="*/ 656 w 3142"/>
                <a:gd name="T29" fmla="*/ 105 h 4102"/>
                <a:gd name="T30" fmla="*/ 465 w 3142"/>
                <a:gd name="T31" fmla="*/ 153 h 4102"/>
                <a:gd name="T32" fmla="*/ 276 w 3142"/>
                <a:gd name="T33" fmla="*/ 210 h 4102"/>
                <a:gd name="T34" fmla="*/ 90 w 3142"/>
                <a:gd name="T35" fmla="*/ 276 h 4102"/>
                <a:gd name="T36" fmla="*/ 0 w 3142"/>
                <a:gd name="T37" fmla="*/ 314 h 4102"/>
                <a:gd name="T38" fmla="*/ 1586 w 3142"/>
                <a:gd name="T39" fmla="*/ 4102 h 4102"/>
                <a:gd name="T40" fmla="*/ 1586 w 3142"/>
                <a:gd name="T41" fmla="*/ 4102 h 4102"/>
                <a:gd name="T42" fmla="*/ 1586 w 3142"/>
                <a:gd name="T43" fmla="*/ 4102 h 4102"/>
                <a:gd name="T44" fmla="*/ 1586 w 3142"/>
                <a:gd name="T45" fmla="*/ 4102 h 4102"/>
                <a:gd name="T46" fmla="*/ 1586 w 3142"/>
                <a:gd name="T47" fmla="*/ 4102 h 4102"/>
                <a:gd name="T48" fmla="*/ 1586 w 3142"/>
                <a:gd name="T49" fmla="*/ 4102 h 4102"/>
                <a:gd name="T50" fmla="*/ 1586 w 3142"/>
                <a:gd name="T51" fmla="*/ 4102 h 4102"/>
                <a:gd name="T52" fmla="*/ 1586 w 3142"/>
                <a:gd name="T53" fmla="*/ 4102 h 4102"/>
                <a:gd name="T54" fmla="*/ 1586 w 3142"/>
                <a:gd name="T55" fmla="*/ 4102 h 4102"/>
                <a:gd name="T56" fmla="*/ 1586 w 3142"/>
                <a:gd name="T57" fmla="*/ 4102 h 4102"/>
                <a:gd name="T58" fmla="*/ 1586 w 3142"/>
                <a:gd name="T59" fmla="*/ 4102 h 4102"/>
                <a:gd name="T60" fmla="*/ 1586 w 3142"/>
                <a:gd name="T61" fmla="*/ 4102 h 4102"/>
                <a:gd name="T62" fmla="*/ 1586 w 3142"/>
                <a:gd name="T63" fmla="*/ 4102 h 4102"/>
                <a:gd name="T64" fmla="*/ 1586 w 3142"/>
                <a:gd name="T65" fmla="*/ 4102 h 4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2" h="4102">
                  <a:moveTo>
                    <a:pt x="1586" y="4102"/>
                  </a:moveTo>
                  <a:lnTo>
                    <a:pt x="3142" y="305"/>
                  </a:lnTo>
                  <a:lnTo>
                    <a:pt x="3044" y="266"/>
                  </a:lnTo>
                  <a:lnTo>
                    <a:pt x="2846" y="197"/>
                  </a:lnTo>
                  <a:lnTo>
                    <a:pt x="2647" y="140"/>
                  </a:lnTo>
                  <a:lnTo>
                    <a:pt x="2445" y="91"/>
                  </a:lnTo>
                  <a:lnTo>
                    <a:pt x="2245" y="53"/>
                  </a:lnTo>
                  <a:lnTo>
                    <a:pt x="2044" y="26"/>
                  </a:lnTo>
                  <a:lnTo>
                    <a:pt x="1842" y="9"/>
                  </a:lnTo>
                  <a:lnTo>
                    <a:pt x="1642" y="0"/>
                  </a:lnTo>
                  <a:lnTo>
                    <a:pt x="1442" y="3"/>
                  </a:lnTo>
                  <a:lnTo>
                    <a:pt x="1243" y="15"/>
                  </a:lnTo>
                  <a:lnTo>
                    <a:pt x="1046" y="35"/>
                  </a:lnTo>
                  <a:lnTo>
                    <a:pt x="850" y="65"/>
                  </a:lnTo>
                  <a:lnTo>
                    <a:pt x="656" y="105"/>
                  </a:lnTo>
                  <a:lnTo>
                    <a:pt x="465" y="153"/>
                  </a:lnTo>
                  <a:lnTo>
                    <a:pt x="276" y="210"/>
                  </a:lnTo>
                  <a:lnTo>
                    <a:pt x="90" y="276"/>
                  </a:lnTo>
                  <a:lnTo>
                    <a:pt x="0" y="314"/>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00">
                <a:solidFill>
                  <a:prstClr val="black"/>
                </a:solidFill>
              </a:endParaRPr>
            </a:p>
          </p:txBody>
        </p:sp>
        <p:sp>
          <p:nvSpPr>
            <p:cNvPr id="8" name="Freeform 412"/>
            <p:cNvSpPr>
              <a:spLocks/>
            </p:cNvSpPr>
            <p:nvPr/>
          </p:nvSpPr>
          <p:spPr bwMode="auto">
            <a:xfrm>
              <a:off x="5859463" y="1681163"/>
              <a:ext cx="2092325" cy="2100263"/>
            </a:xfrm>
            <a:custGeom>
              <a:avLst/>
              <a:gdLst>
                <a:gd name="T0" fmla="*/ 2 w 3955"/>
                <a:gd name="T1" fmla="*/ 3968 h 3968"/>
                <a:gd name="T2" fmla="*/ 3955 w 3955"/>
                <a:gd name="T3" fmla="*/ 2313 h 3968"/>
                <a:gd name="T4" fmla="*/ 3910 w 3955"/>
                <a:gd name="T5" fmla="*/ 2212 h 3968"/>
                <a:gd name="T6" fmla="*/ 3815 w 3955"/>
                <a:gd name="T7" fmla="*/ 2015 h 3968"/>
                <a:gd name="T8" fmla="*/ 3711 w 3955"/>
                <a:gd name="T9" fmla="*/ 1824 h 3968"/>
                <a:gd name="T10" fmla="*/ 3598 w 3955"/>
                <a:gd name="T11" fmla="*/ 1641 h 3968"/>
                <a:gd name="T12" fmla="*/ 3478 w 3955"/>
                <a:gd name="T13" fmla="*/ 1466 h 3968"/>
                <a:gd name="T14" fmla="*/ 3350 w 3955"/>
                <a:gd name="T15" fmla="*/ 1296 h 3968"/>
                <a:gd name="T16" fmla="*/ 3215 w 3955"/>
                <a:gd name="T17" fmla="*/ 1135 h 3968"/>
                <a:gd name="T18" fmla="*/ 3072 w 3955"/>
                <a:gd name="T19" fmla="*/ 981 h 3968"/>
                <a:gd name="T20" fmla="*/ 2923 w 3955"/>
                <a:gd name="T21" fmla="*/ 835 h 3968"/>
                <a:gd name="T22" fmla="*/ 2767 w 3955"/>
                <a:gd name="T23" fmla="*/ 697 h 3968"/>
                <a:gd name="T24" fmla="*/ 2606 w 3955"/>
                <a:gd name="T25" fmla="*/ 566 h 3968"/>
                <a:gd name="T26" fmla="*/ 2439 w 3955"/>
                <a:gd name="T27" fmla="*/ 444 h 3968"/>
                <a:gd name="T28" fmla="*/ 2268 w 3955"/>
                <a:gd name="T29" fmla="*/ 330 h 3968"/>
                <a:gd name="T30" fmla="*/ 2090 w 3955"/>
                <a:gd name="T31" fmla="*/ 225 h 3968"/>
                <a:gd name="T32" fmla="*/ 1909 w 3955"/>
                <a:gd name="T33" fmla="*/ 129 h 3968"/>
                <a:gd name="T34" fmla="*/ 1723 w 3955"/>
                <a:gd name="T35" fmla="*/ 41 h 3968"/>
                <a:gd name="T36" fmla="*/ 1628 w 3955"/>
                <a:gd name="T37" fmla="*/ 0 h 3968"/>
                <a:gd name="T38" fmla="*/ 2 w 3955"/>
                <a:gd name="T39" fmla="*/ 3966 h 3968"/>
                <a:gd name="T40" fmla="*/ 2 w 3955"/>
                <a:gd name="T41" fmla="*/ 3966 h 3968"/>
                <a:gd name="T42" fmla="*/ 2 w 3955"/>
                <a:gd name="T43" fmla="*/ 3966 h 3968"/>
                <a:gd name="T44" fmla="*/ 2 w 3955"/>
                <a:gd name="T45" fmla="*/ 3966 h 3968"/>
                <a:gd name="T46" fmla="*/ 0 w 3955"/>
                <a:gd name="T47" fmla="*/ 3966 h 3968"/>
                <a:gd name="T48" fmla="*/ 0 w 3955"/>
                <a:gd name="T49" fmla="*/ 3966 h 3968"/>
                <a:gd name="T50" fmla="*/ 0 w 3955"/>
                <a:gd name="T51" fmla="*/ 3968 h 3968"/>
                <a:gd name="T52" fmla="*/ 0 w 3955"/>
                <a:gd name="T53" fmla="*/ 3968 h 3968"/>
                <a:gd name="T54" fmla="*/ 2 w 3955"/>
                <a:gd name="T55" fmla="*/ 3968 h 3968"/>
                <a:gd name="T56" fmla="*/ 2 w 3955"/>
                <a:gd name="T57" fmla="*/ 3968 h 3968"/>
                <a:gd name="T58" fmla="*/ 2 w 3955"/>
                <a:gd name="T59" fmla="*/ 3968 h 3968"/>
                <a:gd name="T60" fmla="*/ 2 w 3955"/>
                <a:gd name="T61" fmla="*/ 3968 h 3968"/>
                <a:gd name="T62" fmla="*/ 2 w 3955"/>
                <a:gd name="T63" fmla="*/ 3966 h 3968"/>
                <a:gd name="T64" fmla="*/ 2 w 3955"/>
                <a:gd name="T65" fmla="*/ 3968 h 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5" h="3968">
                  <a:moveTo>
                    <a:pt x="2" y="3968"/>
                  </a:moveTo>
                  <a:lnTo>
                    <a:pt x="3955" y="2313"/>
                  </a:lnTo>
                  <a:lnTo>
                    <a:pt x="3910" y="2212"/>
                  </a:lnTo>
                  <a:lnTo>
                    <a:pt x="3815" y="2015"/>
                  </a:lnTo>
                  <a:lnTo>
                    <a:pt x="3711" y="1824"/>
                  </a:lnTo>
                  <a:lnTo>
                    <a:pt x="3598" y="1641"/>
                  </a:lnTo>
                  <a:lnTo>
                    <a:pt x="3478" y="1466"/>
                  </a:lnTo>
                  <a:lnTo>
                    <a:pt x="3350" y="1296"/>
                  </a:lnTo>
                  <a:lnTo>
                    <a:pt x="3215" y="1135"/>
                  </a:lnTo>
                  <a:lnTo>
                    <a:pt x="3072" y="981"/>
                  </a:lnTo>
                  <a:lnTo>
                    <a:pt x="2923" y="835"/>
                  </a:lnTo>
                  <a:lnTo>
                    <a:pt x="2767" y="697"/>
                  </a:lnTo>
                  <a:lnTo>
                    <a:pt x="2606" y="566"/>
                  </a:lnTo>
                  <a:lnTo>
                    <a:pt x="2439" y="444"/>
                  </a:lnTo>
                  <a:lnTo>
                    <a:pt x="2268" y="330"/>
                  </a:lnTo>
                  <a:lnTo>
                    <a:pt x="2090" y="225"/>
                  </a:lnTo>
                  <a:lnTo>
                    <a:pt x="1909" y="129"/>
                  </a:lnTo>
                  <a:lnTo>
                    <a:pt x="1723" y="41"/>
                  </a:lnTo>
                  <a:lnTo>
                    <a:pt x="1628" y="0"/>
                  </a:lnTo>
                  <a:lnTo>
                    <a:pt x="2" y="3966"/>
                  </a:lnTo>
                  <a:lnTo>
                    <a:pt x="2" y="3966"/>
                  </a:lnTo>
                  <a:lnTo>
                    <a:pt x="2" y="3966"/>
                  </a:lnTo>
                  <a:lnTo>
                    <a:pt x="2" y="3966"/>
                  </a:lnTo>
                  <a:lnTo>
                    <a:pt x="0" y="3966"/>
                  </a:lnTo>
                  <a:lnTo>
                    <a:pt x="0" y="3966"/>
                  </a:lnTo>
                  <a:lnTo>
                    <a:pt x="0" y="3968"/>
                  </a:lnTo>
                  <a:lnTo>
                    <a:pt x="0" y="3968"/>
                  </a:lnTo>
                  <a:lnTo>
                    <a:pt x="2" y="3968"/>
                  </a:lnTo>
                  <a:lnTo>
                    <a:pt x="2" y="3968"/>
                  </a:lnTo>
                  <a:lnTo>
                    <a:pt x="2" y="3968"/>
                  </a:lnTo>
                  <a:lnTo>
                    <a:pt x="2" y="3968"/>
                  </a:lnTo>
                  <a:lnTo>
                    <a:pt x="2" y="3966"/>
                  </a:lnTo>
                  <a:lnTo>
                    <a:pt x="2" y="396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00">
                <a:solidFill>
                  <a:prstClr val="black"/>
                </a:solidFill>
              </a:endParaRPr>
            </a:p>
          </p:txBody>
        </p:sp>
        <p:sp>
          <p:nvSpPr>
            <p:cNvPr id="9" name="Freeform 497"/>
            <p:cNvSpPr>
              <a:spLocks/>
            </p:cNvSpPr>
            <p:nvPr/>
          </p:nvSpPr>
          <p:spPr bwMode="auto">
            <a:xfrm>
              <a:off x="5857876" y="3773488"/>
              <a:ext cx="1898650" cy="1843088"/>
            </a:xfrm>
            <a:custGeom>
              <a:avLst/>
              <a:gdLst>
                <a:gd name="T0" fmla="*/ 0 w 3587"/>
                <a:gd name="T1" fmla="*/ 1 h 3483"/>
                <a:gd name="T2" fmla="*/ 1498 w 3587"/>
                <a:gd name="T3" fmla="*/ 3483 h 3483"/>
                <a:gd name="T4" fmla="*/ 1589 w 3587"/>
                <a:gd name="T5" fmla="*/ 3443 h 3483"/>
                <a:gd name="T6" fmla="*/ 1768 w 3587"/>
                <a:gd name="T7" fmla="*/ 3356 h 3483"/>
                <a:gd name="T8" fmla="*/ 1939 w 3587"/>
                <a:gd name="T9" fmla="*/ 3263 h 3483"/>
                <a:gd name="T10" fmla="*/ 2104 w 3587"/>
                <a:gd name="T11" fmla="*/ 3161 h 3483"/>
                <a:gd name="T12" fmla="*/ 2264 w 3587"/>
                <a:gd name="T13" fmla="*/ 3053 h 3483"/>
                <a:gd name="T14" fmla="*/ 2417 w 3587"/>
                <a:gd name="T15" fmla="*/ 2938 h 3483"/>
                <a:gd name="T16" fmla="*/ 2562 w 3587"/>
                <a:gd name="T17" fmla="*/ 2815 h 3483"/>
                <a:gd name="T18" fmla="*/ 2700 w 3587"/>
                <a:gd name="T19" fmla="*/ 2686 h 3483"/>
                <a:gd name="T20" fmla="*/ 2833 w 3587"/>
                <a:gd name="T21" fmla="*/ 2552 h 3483"/>
                <a:gd name="T22" fmla="*/ 2958 w 3587"/>
                <a:gd name="T23" fmla="*/ 2411 h 3483"/>
                <a:gd name="T24" fmla="*/ 3075 w 3587"/>
                <a:gd name="T25" fmla="*/ 2266 h 3483"/>
                <a:gd name="T26" fmla="*/ 3186 w 3587"/>
                <a:gd name="T27" fmla="*/ 2116 h 3483"/>
                <a:gd name="T28" fmla="*/ 3288 w 3587"/>
                <a:gd name="T29" fmla="*/ 1961 h 3483"/>
                <a:gd name="T30" fmla="*/ 3383 w 3587"/>
                <a:gd name="T31" fmla="*/ 1801 h 3483"/>
                <a:gd name="T32" fmla="*/ 3471 w 3587"/>
                <a:gd name="T33" fmla="*/ 1637 h 3483"/>
                <a:gd name="T34" fmla="*/ 3550 w 3587"/>
                <a:gd name="T35" fmla="*/ 1469 h 3483"/>
                <a:gd name="T36" fmla="*/ 3587 w 3587"/>
                <a:gd name="T37" fmla="*/ 1384 h 3483"/>
                <a:gd name="T38" fmla="*/ 0 w 3587"/>
                <a:gd name="T39" fmla="*/ 1 h 3483"/>
                <a:gd name="T40" fmla="*/ 0 w 3587"/>
                <a:gd name="T41" fmla="*/ 0 h 3483"/>
                <a:gd name="T42" fmla="*/ 0 w 3587"/>
                <a:gd name="T43" fmla="*/ 0 h 3483"/>
                <a:gd name="T44" fmla="*/ 0 w 3587"/>
                <a:gd name="T45" fmla="*/ 0 h 3483"/>
                <a:gd name="T46" fmla="*/ 0 w 3587"/>
                <a:gd name="T47" fmla="*/ 0 h 3483"/>
                <a:gd name="T48" fmla="*/ 0 w 3587"/>
                <a:gd name="T49" fmla="*/ 0 h 3483"/>
                <a:gd name="T50" fmla="*/ 0 w 3587"/>
                <a:gd name="T51" fmla="*/ 0 h 3483"/>
                <a:gd name="T52" fmla="*/ 0 w 3587"/>
                <a:gd name="T53" fmla="*/ 0 h 3483"/>
                <a:gd name="T54" fmla="*/ 0 w 3587"/>
                <a:gd name="T55" fmla="*/ 0 h 3483"/>
                <a:gd name="T56" fmla="*/ 0 w 3587"/>
                <a:gd name="T57" fmla="*/ 0 h 3483"/>
                <a:gd name="T58" fmla="*/ 0 w 3587"/>
                <a:gd name="T59" fmla="*/ 1 h 3483"/>
                <a:gd name="T60" fmla="*/ 0 w 3587"/>
                <a:gd name="T61" fmla="*/ 1 h 3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87" h="3483">
                  <a:moveTo>
                    <a:pt x="0" y="1"/>
                  </a:moveTo>
                  <a:lnTo>
                    <a:pt x="1498" y="3483"/>
                  </a:lnTo>
                  <a:lnTo>
                    <a:pt x="1589" y="3443"/>
                  </a:lnTo>
                  <a:lnTo>
                    <a:pt x="1768" y="3356"/>
                  </a:lnTo>
                  <a:lnTo>
                    <a:pt x="1939" y="3263"/>
                  </a:lnTo>
                  <a:lnTo>
                    <a:pt x="2104" y="3161"/>
                  </a:lnTo>
                  <a:lnTo>
                    <a:pt x="2264" y="3053"/>
                  </a:lnTo>
                  <a:lnTo>
                    <a:pt x="2417" y="2938"/>
                  </a:lnTo>
                  <a:lnTo>
                    <a:pt x="2562" y="2815"/>
                  </a:lnTo>
                  <a:lnTo>
                    <a:pt x="2700" y="2686"/>
                  </a:lnTo>
                  <a:lnTo>
                    <a:pt x="2833" y="2552"/>
                  </a:lnTo>
                  <a:lnTo>
                    <a:pt x="2958" y="2411"/>
                  </a:lnTo>
                  <a:lnTo>
                    <a:pt x="3075" y="2266"/>
                  </a:lnTo>
                  <a:lnTo>
                    <a:pt x="3186" y="2116"/>
                  </a:lnTo>
                  <a:lnTo>
                    <a:pt x="3288" y="1961"/>
                  </a:lnTo>
                  <a:lnTo>
                    <a:pt x="3383" y="1801"/>
                  </a:lnTo>
                  <a:lnTo>
                    <a:pt x="3471" y="1637"/>
                  </a:lnTo>
                  <a:lnTo>
                    <a:pt x="3550" y="1469"/>
                  </a:lnTo>
                  <a:lnTo>
                    <a:pt x="3587" y="1384"/>
                  </a:lnTo>
                  <a:lnTo>
                    <a:pt x="0" y="1"/>
                  </a:lnTo>
                  <a:lnTo>
                    <a:pt x="0" y="0"/>
                  </a:lnTo>
                  <a:lnTo>
                    <a:pt x="0" y="0"/>
                  </a:lnTo>
                  <a:lnTo>
                    <a:pt x="0" y="0"/>
                  </a:lnTo>
                  <a:lnTo>
                    <a:pt x="0" y="0"/>
                  </a:lnTo>
                  <a:lnTo>
                    <a:pt x="0" y="0"/>
                  </a:lnTo>
                  <a:lnTo>
                    <a:pt x="0" y="0"/>
                  </a:lnTo>
                  <a:lnTo>
                    <a:pt x="0" y="0"/>
                  </a:lnTo>
                  <a:lnTo>
                    <a:pt x="0" y="0"/>
                  </a:lnTo>
                  <a:lnTo>
                    <a:pt x="0" y="0"/>
                  </a:lnTo>
                  <a:lnTo>
                    <a:pt x="0" y="1"/>
                  </a:lnTo>
                  <a:lnTo>
                    <a:pt x="0" y="1"/>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00">
                <a:solidFill>
                  <a:prstClr val="black"/>
                </a:solidFill>
              </a:endParaRPr>
            </a:p>
          </p:txBody>
        </p:sp>
        <p:sp>
          <p:nvSpPr>
            <p:cNvPr id="10" name="Freeform 570"/>
            <p:cNvSpPr>
              <a:spLocks/>
            </p:cNvSpPr>
            <p:nvPr/>
          </p:nvSpPr>
          <p:spPr bwMode="auto">
            <a:xfrm>
              <a:off x="5861051" y="2849563"/>
              <a:ext cx="2366963" cy="1827213"/>
            </a:xfrm>
            <a:custGeom>
              <a:avLst/>
              <a:gdLst>
                <a:gd name="T0" fmla="*/ 0 w 4472"/>
                <a:gd name="T1" fmla="*/ 1758 h 3453"/>
                <a:gd name="T2" fmla="*/ 4138 w 4472"/>
                <a:gd name="T3" fmla="*/ 3453 h 3453"/>
                <a:gd name="T4" fmla="*/ 4180 w 4472"/>
                <a:gd name="T5" fmla="*/ 3345 h 3453"/>
                <a:gd name="T6" fmla="*/ 4255 w 4472"/>
                <a:gd name="T7" fmla="*/ 3129 h 3453"/>
                <a:gd name="T8" fmla="*/ 4318 w 4472"/>
                <a:gd name="T9" fmla="*/ 2910 h 3453"/>
                <a:gd name="T10" fmla="*/ 4371 w 4472"/>
                <a:gd name="T11" fmla="*/ 2690 h 3453"/>
                <a:gd name="T12" fmla="*/ 4413 w 4472"/>
                <a:gd name="T13" fmla="*/ 2469 h 3453"/>
                <a:gd name="T14" fmla="*/ 4443 w 4472"/>
                <a:gd name="T15" fmla="*/ 2248 h 3453"/>
                <a:gd name="T16" fmla="*/ 4464 w 4472"/>
                <a:gd name="T17" fmla="*/ 2025 h 3453"/>
                <a:gd name="T18" fmla="*/ 4472 w 4472"/>
                <a:gd name="T19" fmla="*/ 1805 h 3453"/>
                <a:gd name="T20" fmla="*/ 4471 w 4472"/>
                <a:gd name="T21" fmla="*/ 1584 h 3453"/>
                <a:gd name="T22" fmla="*/ 4459 w 4472"/>
                <a:gd name="T23" fmla="*/ 1365 h 3453"/>
                <a:gd name="T24" fmla="*/ 4436 w 4472"/>
                <a:gd name="T25" fmla="*/ 1148 h 3453"/>
                <a:gd name="T26" fmla="*/ 4405 w 4472"/>
                <a:gd name="T27" fmla="*/ 932 h 3453"/>
                <a:gd name="T28" fmla="*/ 4361 w 4472"/>
                <a:gd name="T29" fmla="*/ 719 h 3453"/>
                <a:gd name="T30" fmla="*/ 4308 w 4472"/>
                <a:gd name="T31" fmla="*/ 509 h 3453"/>
                <a:gd name="T32" fmla="*/ 4246 w 4472"/>
                <a:gd name="T33" fmla="*/ 302 h 3453"/>
                <a:gd name="T34" fmla="*/ 4174 w 4472"/>
                <a:gd name="T35" fmla="*/ 100 h 3453"/>
                <a:gd name="T36" fmla="*/ 4135 w 4472"/>
                <a:gd name="T37" fmla="*/ 0 h 3453"/>
                <a:gd name="T38" fmla="*/ 0 w 4472"/>
                <a:gd name="T39" fmla="*/ 1756 h 3453"/>
                <a:gd name="T40" fmla="*/ 0 w 4472"/>
                <a:gd name="T41" fmla="*/ 1756 h 3453"/>
                <a:gd name="T42" fmla="*/ 0 w 4472"/>
                <a:gd name="T43" fmla="*/ 1756 h 3453"/>
                <a:gd name="T44" fmla="*/ 0 w 4472"/>
                <a:gd name="T45" fmla="*/ 1756 h 3453"/>
                <a:gd name="T46" fmla="*/ 0 w 4472"/>
                <a:gd name="T47" fmla="*/ 1756 h 3453"/>
                <a:gd name="T48" fmla="*/ 0 w 4472"/>
                <a:gd name="T49" fmla="*/ 1756 h 3453"/>
                <a:gd name="T50" fmla="*/ 0 w 4472"/>
                <a:gd name="T51" fmla="*/ 1756 h 3453"/>
                <a:gd name="T52" fmla="*/ 0 w 4472"/>
                <a:gd name="T53" fmla="*/ 1756 h 3453"/>
                <a:gd name="T54" fmla="*/ 0 w 4472"/>
                <a:gd name="T55" fmla="*/ 1758 h 3453"/>
                <a:gd name="T56" fmla="*/ 0 w 4472"/>
                <a:gd name="T57" fmla="*/ 1758 h 3453"/>
                <a:gd name="T58" fmla="*/ 0 w 4472"/>
                <a:gd name="T59" fmla="*/ 1758 h 3453"/>
                <a:gd name="T60" fmla="*/ 0 w 4472"/>
                <a:gd name="T61" fmla="*/ 1758 h 3453"/>
                <a:gd name="T62" fmla="*/ 0 w 4472"/>
                <a:gd name="T63" fmla="*/ 1758 h 3453"/>
                <a:gd name="T64" fmla="*/ 0 w 4472"/>
                <a:gd name="T65" fmla="*/ 1758 h 3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72" h="3453">
                  <a:moveTo>
                    <a:pt x="0" y="1758"/>
                  </a:moveTo>
                  <a:lnTo>
                    <a:pt x="4138" y="3453"/>
                  </a:lnTo>
                  <a:lnTo>
                    <a:pt x="4180" y="3345"/>
                  </a:lnTo>
                  <a:lnTo>
                    <a:pt x="4255" y="3129"/>
                  </a:lnTo>
                  <a:lnTo>
                    <a:pt x="4318" y="2910"/>
                  </a:lnTo>
                  <a:lnTo>
                    <a:pt x="4371" y="2690"/>
                  </a:lnTo>
                  <a:lnTo>
                    <a:pt x="4413" y="2469"/>
                  </a:lnTo>
                  <a:lnTo>
                    <a:pt x="4443" y="2248"/>
                  </a:lnTo>
                  <a:lnTo>
                    <a:pt x="4464" y="2025"/>
                  </a:lnTo>
                  <a:lnTo>
                    <a:pt x="4472" y="1805"/>
                  </a:lnTo>
                  <a:lnTo>
                    <a:pt x="4471" y="1584"/>
                  </a:lnTo>
                  <a:lnTo>
                    <a:pt x="4459" y="1365"/>
                  </a:lnTo>
                  <a:lnTo>
                    <a:pt x="4436" y="1148"/>
                  </a:lnTo>
                  <a:lnTo>
                    <a:pt x="4405" y="932"/>
                  </a:lnTo>
                  <a:lnTo>
                    <a:pt x="4361" y="719"/>
                  </a:lnTo>
                  <a:lnTo>
                    <a:pt x="4308" y="509"/>
                  </a:lnTo>
                  <a:lnTo>
                    <a:pt x="4246" y="302"/>
                  </a:lnTo>
                  <a:lnTo>
                    <a:pt x="4174" y="100"/>
                  </a:lnTo>
                  <a:lnTo>
                    <a:pt x="4135" y="0"/>
                  </a:lnTo>
                  <a:lnTo>
                    <a:pt x="0" y="1756"/>
                  </a:lnTo>
                  <a:lnTo>
                    <a:pt x="0" y="1756"/>
                  </a:lnTo>
                  <a:lnTo>
                    <a:pt x="0" y="1756"/>
                  </a:lnTo>
                  <a:lnTo>
                    <a:pt x="0" y="1756"/>
                  </a:lnTo>
                  <a:lnTo>
                    <a:pt x="0" y="1756"/>
                  </a:lnTo>
                  <a:lnTo>
                    <a:pt x="0" y="1756"/>
                  </a:lnTo>
                  <a:lnTo>
                    <a:pt x="0" y="1756"/>
                  </a:lnTo>
                  <a:lnTo>
                    <a:pt x="0" y="1756"/>
                  </a:lnTo>
                  <a:lnTo>
                    <a:pt x="0" y="1758"/>
                  </a:lnTo>
                  <a:lnTo>
                    <a:pt x="0" y="1758"/>
                  </a:lnTo>
                  <a:lnTo>
                    <a:pt x="0" y="1758"/>
                  </a:lnTo>
                  <a:lnTo>
                    <a:pt x="0" y="1758"/>
                  </a:lnTo>
                  <a:lnTo>
                    <a:pt x="0" y="1758"/>
                  </a:lnTo>
                  <a:lnTo>
                    <a:pt x="0" y="175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00">
                <a:solidFill>
                  <a:prstClr val="black"/>
                </a:solidFill>
              </a:endParaRPr>
            </a:p>
          </p:txBody>
        </p:sp>
        <p:sp>
          <p:nvSpPr>
            <p:cNvPr id="11" name="Oval 10"/>
            <p:cNvSpPr/>
            <p:nvPr/>
          </p:nvSpPr>
          <p:spPr>
            <a:xfrm>
              <a:off x="5180013" y="3011884"/>
              <a:ext cx="1472407" cy="1472407"/>
            </a:xfrm>
            <a:prstGeom prst="ellipse">
              <a:avLst/>
            </a:pr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z="1700">
                <a:solidFill>
                  <a:prstClr val="black"/>
                </a:solidFill>
              </a:endParaRPr>
            </a:p>
          </p:txBody>
        </p:sp>
        <p:sp>
          <p:nvSpPr>
            <p:cNvPr id="12" name="Oval 11"/>
            <p:cNvSpPr/>
            <p:nvPr/>
          </p:nvSpPr>
          <p:spPr>
            <a:xfrm>
              <a:off x="5344716" y="3176587"/>
              <a:ext cx="1143000" cy="1143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00">
                <a:solidFill>
                  <a:prstClr val="black"/>
                </a:solidFill>
              </a:endParaRPr>
            </a:p>
          </p:txBody>
        </p:sp>
      </p:grpSp>
      <p:cxnSp>
        <p:nvCxnSpPr>
          <p:cNvPr id="74" name="Straight Connector 73"/>
          <p:cNvCxnSpPr>
            <a:cxnSpLocks/>
          </p:cNvCxnSpPr>
          <p:nvPr/>
        </p:nvCxnSpPr>
        <p:spPr>
          <a:xfrm>
            <a:off x="6442219" y="4721319"/>
            <a:ext cx="1126912" cy="807872"/>
          </a:xfrm>
          <a:prstGeom prst="line">
            <a:avLst/>
          </a:prstGeom>
          <a:ln>
            <a:solidFill>
              <a:schemeClr val="tx1">
                <a:lumMod val="50000"/>
                <a:lumOff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p:cNvCxnSpPr>
          <p:nvPr/>
        </p:nvCxnSpPr>
        <p:spPr>
          <a:xfrm>
            <a:off x="7031868" y="3459796"/>
            <a:ext cx="948395" cy="396575"/>
          </a:xfrm>
          <a:prstGeom prst="line">
            <a:avLst/>
          </a:prstGeom>
          <a:ln>
            <a:solidFill>
              <a:schemeClr val="tx1">
                <a:lumMod val="50000"/>
                <a:lumOff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Connector: Elbow 85"/>
          <p:cNvCxnSpPr>
            <a:cxnSpLocks/>
            <a:endCxn id="20" idx="3"/>
          </p:cNvCxnSpPr>
          <p:nvPr/>
        </p:nvCxnSpPr>
        <p:spPr>
          <a:xfrm rot="10800000" flipV="1">
            <a:off x="4220030" y="5267988"/>
            <a:ext cx="1055022" cy="790008"/>
          </a:xfrm>
          <a:prstGeom prst="bentConnector3">
            <a:avLst>
              <a:gd name="adj1" fmla="val 50000"/>
            </a:avLst>
          </a:prstGeom>
          <a:ln>
            <a:solidFill>
              <a:schemeClr val="tx1">
                <a:lumMod val="50000"/>
                <a:lumOff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a:xfrm>
            <a:off x="3708027" y="1413294"/>
            <a:ext cx="475218" cy="875854"/>
          </a:xfrm>
          <a:prstGeom prst="line">
            <a:avLst/>
          </a:prstGeom>
          <a:ln>
            <a:solidFill>
              <a:schemeClr val="tx1">
                <a:lumMod val="50000"/>
                <a:lumOff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a:off x="3151404" y="2988497"/>
            <a:ext cx="721472" cy="456226"/>
          </a:xfrm>
          <a:prstGeom prst="line">
            <a:avLst/>
          </a:prstGeom>
          <a:ln>
            <a:solidFill>
              <a:schemeClr val="tx1">
                <a:lumMod val="50000"/>
                <a:lumOff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cxnSpLocks/>
          </p:cNvCxnSpPr>
          <p:nvPr/>
        </p:nvCxnSpPr>
        <p:spPr>
          <a:xfrm flipV="1">
            <a:off x="3538140" y="4450266"/>
            <a:ext cx="489087" cy="33308"/>
          </a:xfrm>
          <a:prstGeom prst="line">
            <a:avLst/>
          </a:prstGeom>
          <a:ln>
            <a:solidFill>
              <a:schemeClr val="tx1">
                <a:lumMod val="50000"/>
                <a:lumOff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Connector: Elbow 96"/>
          <p:cNvCxnSpPr>
            <a:cxnSpLocks/>
            <a:endCxn id="13" idx="1"/>
          </p:cNvCxnSpPr>
          <p:nvPr/>
        </p:nvCxnSpPr>
        <p:spPr>
          <a:xfrm flipV="1">
            <a:off x="5381443" y="1413553"/>
            <a:ext cx="1889193" cy="865020"/>
          </a:xfrm>
          <a:prstGeom prst="bentConnector3">
            <a:avLst>
              <a:gd name="adj1" fmla="val 50000"/>
            </a:avLst>
          </a:prstGeom>
          <a:ln>
            <a:solidFill>
              <a:schemeClr val="tx1">
                <a:lumMod val="50000"/>
                <a:lumOff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p:cNvCxnSpPr>
          <p:nvPr/>
        </p:nvCxnSpPr>
        <p:spPr>
          <a:xfrm>
            <a:off x="6517981" y="2322425"/>
            <a:ext cx="1152688" cy="0"/>
          </a:xfrm>
          <a:prstGeom prst="line">
            <a:avLst/>
          </a:prstGeom>
          <a:ln>
            <a:solidFill>
              <a:schemeClr val="tx1">
                <a:lumMod val="50000"/>
                <a:lumOff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5118274" y="2417530"/>
            <a:ext cx="418705" cy="369332"/>
          </a:xfrm>
          <a:prstGeom prst="rect">
            <a:avLst/>
          </a:prstGeom>
          <a:noFill/>
        </p:spPr>
        <p:txBody>
          <a:bodyPr wrap="none" rtlCol="0" anchor="ctr">
            <a:spAutoFit/>
          </a:bodyPr>
          <a:lstStyle/>
          <a:p>
            <a:pPr algn="ctr"/>
            <a:r>
              <a:rPr lang="en-US" b="1" dirty="0">
                <a:solidFill>
                  <a:prstClr val="white"/>
                </a:solidFill>
                <a:effectLst>
                  <a:outerShdw blurRad="38100" dist="38100" dir="2700000" algn="tl">
                    <a:srgbClr val="000000">
                      <a:alpha val="43137"/>
                    </a:srgbClr>
                  </a:outerShdw>
                </a:effectLst>
              </a:rPr>
              <a:t>01</a:t>
            </a:r>
          </a:p>
        </p:txBody>
      </p:sp>
      <p:sp>
        <p:nvSpPr>
          <p:cNvPr id="129" name="TextBox 128"/>
          <p:cNvSpPr txBox="1"/>
          <p:nvPr/>
        </p:nvSpPr>
        <p:spPr>
          <a:xfrm>
            <a:off x="5834436" y="2626860"/>
            <a:ext cx="418705" cy="369332"/>
          </a:xfrm>
          <a:prstGeom prst="rect">
            <a:avLst/>
          </a:prstGeom>
          <a:noFill/>
        </p:spPr>
        <p:txBody>
          <a:bodyPr wrap="none" rtlCol="0" anchor="ctr">
            <a:spAutoFit/>
          </a:bodyPr>
          <a:lstStyle/>
          <a:p>
            <a:pPr algn="ctr"/>
            <a:r>
              <a:rPr lang="en-US" b="1" dirty="0">
                <a:solidFill>
                  <a:prstClr val="white"/>
                </a:solidFill>
                <a:effectLst>
                  <a:outerShdw blurRad="38100" dist="38100" dir="2700000" algn="tl">
                    <a:srgbClr val="000000">
                      <a:alpha val="43137"/>
                    </a:srgbClr>
                  </a:outerShdw>
                </a:effectLst>
              </a:rPr>
              <a:t>02</a:t>
            </a:r>
          </a:p>
        </p:txBody>
      </p:sp>
      <p:sp>
        <p:nvSpPr>
          <p:cNvPr id="130" name="TextBox 129"/>
          <p:cNvSpPr txBox="1"/>
          <p:nvPr/>
        </p:nvSpPr>
        <p:spPr>
          <a:xfrm>
            <a:off x="6105689" y="3326731"/>
            <a:ext cx="418705" cy="369332"/>
          </a:xfrm>
          <a:prstGeom prst="rect">
            <a:avLst/>
          </a:prstGeom>
          <a:noFill/>
        </p:spPr>
        <p:txBody>
          <a:bodyPr wrap="none" rtlCol="0" anchor="ctr">
            <a:spAutoFit/>
          </a:bodyPr>
          <a:lstStyle/>
          <a:p>
            <a:pPr algn="ctr"/>
            <a:r>
              <a:rPr lang="en-US" b="1" dirty="0">
                <a:solidFill>
                  <a:prstClr val="white"/>
                </a:solidFill>
                <a:effectLst>
                  <a:outerShdw blurRad="38100" dist="38100" dir="2700000" algn="tl">
                    <a:srgbClr val="000000">
                      <a:alpha val="43137"/>
                    </a:srgbClr>
                  </a:outerShdw>
                </a:effectLst>
              </a:rPr>
              <a:t>03</a:t>
            </a:r>
          </a:p>
        </p:txBody>
      </p:sp>
      <p:sp>
        <p:nvSpPr>
          <p:cNvPr id="131" name="TextBox 130"/>
          <p:cNvSpPr txBox="1"/>
          <p:nvPr/>
        </p:nvSpPr>
        <p:spPr>
          <a:xfrm>
            <a:off x="5727701" y="3976420"/>
            <a:ext cx="601447" cy="369332"/>
          </a:xfrm>
          <a:prstGeom prst="rect">
            <a:avLst/>
          </a:prstGeom>
          <a:noFill/>
        </p:spPr>
        <p:txBody>
          <a:bodyPr wrap="square" rtlCol="0" anchor="ctr">
            <a:spAutoFit/>
          </a:bodyPr>
          <a:lstStyle/>
          <a:p>
            <a:pPr algn="ctr"/>
            <a:r>
              <a:rPr lang="en-US" b="1" dirty="0">
                <a:solidFill>
                  <a:prstClr val="white"/>
                </a:solidFill>
                <a:effectLst>
                  <a:outerShdw blurRad="38100" dist="38100" dir="2700000" algn="tl">
                    <a:srgbClr val="000000">
                      <a:alpha val="43137"/>
                    </a:srgbClr>
                  </a:outerShdw>
                </a:effectLst>
              </a:rPr>
              <a:t>04</a:t>
            </a:r>
          </a:p>
        </p:txBody>
      </p:sp>
      <p:sp>
        <p:nvSpPr>
          <p:cNvPr id="132" name="TextBox 131"/>
          <p:cNvSpPr txBox="1"/>
          <p:nvPr/>
        </p:nvSpPr>
        <p:spPr>
          <a:xfrm>
            <a:off x="5093781" y="4186605"/>
            <a:ext cx="418705" cy="369332"/>
          </a:xfrm>
          <a:prstGeom prst="rect">
            <a:avLst/>
          </a:prstGeom>
          <a:noFill/>
        </p:spPr>
        <p:txBody>
          <a:bodyPr wrap="none" rtlCol="0" anchor="ctr">
            <a:spAutoFit/>
          </a:bodyPr>
          <a:lstStyle/>
          <a:p>
            <a:pPr algn="ctr"/>
            <a:r>
              <a:rPr lang="en-US" b="1" dirty="0">
                <a:solidFill>
                  <a:prstClr val="white"/>
                </a:solidFill>
                <a:effectLst>
                  <a:outerShdw blurRad="38100" dist="38100" dir="2700000" algn="tl">
                    <a:srgbClr val="000000">
                      <a:alpha val="43137"/>
                    </a:srgbClr>
                  </a:outerShdw>
                </a:effectLst>
              </a:rPr>
              <a:t>05</a:t>
            </a:r>
          </a:p>
        </p:txBody>
      </p:sp>
      <p:sp>
        <p:nvSpPr>
          <p:cNvPr id="133" name="TextBox 132"/>
          <p:cNvSpPr txBox="1"/>
          <p:nvPr/>
        </p:nvSpPr>
        <p:spPr>
          <a:xfrm>
            <a:off x="4524848" y="3896002"/>
            <a:ext cx="418705" cy="369332"/>
          </a:xfrm>
          <a:prstGeom prst="rect">
            <a:avLst/>
          </a:prstGeom>
          <a:noFill/>
        </p:spPr>
        <p:txBody>
          <a:bodyPr wrap="none" rtlCol="0" anchor="ctr">
            <a:spAutoFit/>
          </a:bodyPr>
          <a:lstStyle/>
          <a:p>
            <a:pPr algn="ctr"/>
            <a:r>
              <a:rPr lang="en-US" b="1" dirty="0">
                <a:solidFill>
                  <a:prstClr val="white"/>
                </a:solidFill>
                <a:effectLst>
                  <a:outerShdw blurRad="38100" dist="38100" dir="2700000" algn="tl">
                    <a:srgbClr val="000000">
                      <a:alpha val="43137"/>
                    </a:srgbClr>
                  </a:outerShdw>
                </a:effectLst>
              </a:rPr>
              <a:t>06</a:t>
            </a:r>
          </a:p>
        </p:txBody>
      </p:sp>
      <p:sp>
        <p:nvSpPr>
          <p:cNvPr id="134" name="TextBox 133"/>
          <p:cNvSpPr txBox="1"/>
          <p:nvPr/>
        </p:nvSpPr>
        <p:spPr>
          <a:xfrm>
            <a:off x="4204177" y="3349747"/>
            <a:ext cx="418705" cy="369332"/>
          </a:xfrm>
          <a:prstGeom prst="rect">
            <a:avLst/>
          </a:prstGeom>
          <a:noFill/>
        </p:spPr>
        <p:txBody>
          <a:bodyPr wrap="none" rtlCol="0" anchor="ctr">
            <a:spAutoFit/>
          </a:bodyPr>
          <a:lstStyle/>
          <a:p>
            <a:pPr algn="ctr"/>
            <a:r>
              <a:rPr lang="en-US" b="1" dirty="0">
                <a:solidFill>
                  <a:prstClr val="white"/>
                </a:solidFill>
                <a:effectLst>
                  <a:outerShdw blurRad="38100" dist="38100" dir="2700000" algn="tl">
                    <a:srgbClr val="000000">
                      <a:alpha val="43137"/>
                    </a:srgbClr>
                  </a:outerShdw>
                </a:effectLst>
              </a:rPr>
              <a:t>07</a:t>
            </a:r>
          </a:p>
        </p:txBody>
      </p:sp>
      <p:sp>
        <p:nvSpPr>
          <p:cNvPr id="135" name="TextBox 134"/>
          <p:cNvSpPr txBox="1"/>
          <p:nvPr/>
        </p:nvSpPr>
        <p:spPr>
          <a:xfrm>
            <a:off x="4497850" y="2737194"/>
            <a:ext cx="418705" cy="369332"/>
          </a:xfrm>
          <a:prstGeom prst="rect">
            <a:avLst/>
          </a:prstGeom>
          <a:noFill/>
        </p:spPr>
        <p:txBody>
          <a:bodyPr wrap="none" rtlCol="0" anchor="ctr">
            <a:spAutoFit/>
          </a:bodyPr>
          <a:lstStyle/>
          <a:p>
            <a:pPr algn="ctr"/>
            <a:r>
              <a:rPr lang="en-US" b="1" dirty="0">
                <a:solidFill>
                  <a:prstClr val="white"/>
                </a:solidFill>
                <a:effectLst>
                  <a:outerShdw blurRad="38100" dist="38100" dir="2700000" algn="tl">
                    <a:srgbClr val="000000">
                      <a:alpha val="43137"/>
                    </a:srgbClr>
                  </a:outerShdw>
                </a:effectLst>
              </a:rPr>
              <a:t>08</a:t>
            </a:r>
          </a:p>
        </p:txBody>
      </p:sp>
      <p:sp>
        <p:nvSpPr>
          <p:cNvPr id="13" name="TextBox 12"/>
          <p:cNvSpPr txBox="1"/>
          <p:nvPr/>
        </p:nvSpPr>
        <p:spPr>
          <a:xfrm>
            <a:off x="7270636" y="844166"/>
            <a:ext cx="4991661" cy="1138773"/>
          </a:xfrm>
          <a:prstGeom prst="rect">
            <a:avLst/>
          </a:prstGeom>
          <a:noFill/>
        </p:spPr>
        <p:txBody>
          <a:bodyPr wrap="square" rtlCol="0">
            <a:spAutoFit/>
          </a:bodyPr>
          <a:lstStyle/>
          <a:p>
            <a:pPr algn="ctr"/>
            <a:r>
              <a:rPr lang="uz-Cyrl-UZ" sz="1700" b="1" dirty="0">
                <a:solidFill>
                  <a:schemeClr val="tx2"/>
                </a:solidFill>
                <a:latin typeface="Times New Roman" panose="02020603050405020304" pitchFamily="18" charset="0"/>
                <a:cs typeface="Times New Roman" panose="02020603050405020304" pitchFamily="18" charset="0"/>
              </a:rPr>
              <a:t>Коррупцияга қарши курашиш соҳасидаги давлат дастурларининг ва бошқа дастурларнинг ишлаб чиқилиши ҳамда амалга оширилишини ташкил этиш </a:t>
            </a:r>
            <a:endParaRPr lang="ru-RU" sz="1700" b="1" dirty="0">
              <a:solidFill>
                <a:schemeClr val="tx2"/>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444140" y="2089655"/>
            <a:ext cx="4819972" cy="1138773"/>
          </a:xfrm>
          <a:prstGeom prst="rect">
            <a:avLst/>
          </a:prstGeom>
          <a:noFill/>
        </p:spPr>
        <p:txBody>
          <a:bodyPr wrap="square" rtlCol="0">
            <a:spAutoFit/>
          </a:bodyPr>
          <a:lstStyle/>
          <a:p>
            <a:pPr algn="ctr"/>
            <a:r>
              <a:rPr lang="uz-Cyrl-UZ" sz="1700" b="1" dirty="0">
                <a:solidFill>
                  <a:srgbClr val="C00000"/>
                </a:solidFill>
                <a:latin typeface="Times New Roman" panose="02020603050405020304" pitchFamily="18" charset="0"/>
                <a:cs typeface="Times New Roman" panose="02020603050405020304" pitchFamily="18" charset="0"/>
              </a:rPr>
              <a:t>Коррупцияга қарши курашиш бўйича фаолиятни амалга оширувчи ва унда иштирок этувчи органлар ҳамда ташкилотларнинг фаолиятини мувофиқлаштириш</a:t>
            </a:r>
            <a:endParaRPr lang="ru-RU" sz="1700" b="1" dirty="0">
              <a:solidFill>
                <a:srgbClr val="C0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778467" y="3809423"/>
            <a:ext cx="4413531" cy="1138773"/>
          </a:xfrm>
          <a:prstGeom prst="rect">
            <a:avLst/>
          </a:prstGeom>
          <a:noFill/>
        </p:spPr>
        <p:txBody>
          <a:bodyPr wrap="square" rtlCol="0">
            <a:spAutoFit/>
          </a:bodyPr>
          <a:lstStyle/>
          <a:p>
            <a:pPr algn="ctr"/>
            <a:r>
              <a:rPr lang="uz-Cyrl-UZ" sz="1700" b="1" dirty="0">
                <a:solidFill>
                  <a:schemeClr val="accent6">
                    <a:lumMod val="50000"/>
                  </a:schemeClr>
                </a:solidFill>
                <a:latin typeface="Times New Roman" panose="02020603050405020304" pitchFamily="18" charset="0"/>
                <a:cs typeface="Times New Roman" panose="02020603050405020304" pitchFamily="18" charset="0"/>
              </a:rPr>
              <a:t>Аҳолининг ҳуқуқий онги ва ҳуқуқий маданиятини юксалтириш </a:t>
            </a:r>
            <a:r>
              <a:rPr lang="en-US" sz="1700" b="1" dirty="0">
                <a:solidFill>
                  <a:schemeClr val="accent6">
                    <a:lumMod val="50000"/>
                  </a:schemeClr>
                </a:solidFill>
                <a:latin typeface="Times New Roman" panose="02020603050405020304" pitchFamily="18" charset="0"/>
                <a:cs typeface="Times New Roman" panose="02020603050405020304" pitchFamily="18" charset="0"/>
              </a:rPr>
              <a:t/>
            </a:r>
            <a:br>
              <a:rPr lang="en-US" sz="1700" b="1" dirty="0">
                <a:solidFill>
                  <a:schemeClr val="accent6">
                    <a:lumMod val="50000"/>
                  </a:schemeClr>
                </a:solidFill>
                <a:latin typeface="Times New Roman" panose="02020603050405020304" pitchFamily="18" charset="0"/>
                <a:cs typeface="Times New Roman" panose="02020603050405020304" pitchFamily="18" charset="0"/>
              </a:rPr>
            </a:br>
            <a:r>
              <a:rPr lang="uz-Cyrl-UZ" sz="1700" b="1" dirty="0">
                <a:solidFill>
                  <a:schemeClr val="accent6">
                    <a:lumMod val="50000"/>
                  </a:schemeClr>
                </a:solidFill>
                <a:latin typeface="Times New Roman" panose="02020603050405020304" pitchFamily="18" charset="0"/>
                <a:cs typeface="Times New Roman" panose="02020603050405020304" pitchFamily="18" charset="0"/>
              </a:rPr>
              <a:t>чора-тадбирларнинг ишлаб чиқилиши ҳамда амалга оширилишини ташкил этиш</a:t>
            </a:r>
            <a:endParaRPr lang="ru-RU" sz="17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468016" y="5209806"/>
            <a:ext cx="4723984" cy="1400383"/>
          </a:xfrm>
          <a:prstGeom prst="rect">
            <a:avLst/>
          </a:prstGeom>
          <a:noFill/>
        </p:spPr>
        <p:txBody>
          <a:bodyPr wrap="square" rtlCol="0">
            <a:spAutoFit/>
          </a:bodyPr>
          <a:lstStyle/>
          <a:p>
            <a:pPr algn="ctr"/>
            <a:r>
              <a:rPr lang="uz-Cyrl-UZ" sz="1700" b="1" dirty="0">
                <a:solidFill>
                  <a:srgbClr val="0070C0"/>
                </a:solidFill>
                <a:latin typeface="Times New Roman" panose="02020603050405020304" pitchFamily="18" charset="0"/>
                <a:cs typeface="Times New Roman" panose="02020603050405020304" pitchFamily="18" charset="0"/>
              </a:rPr>
              <a:t>Коррупцияга оид ҳуқуқбузарликларнинг олдини олишга, уларни аниқлашга, уларга чек қўйишга, уларнинг оқибатларини, доир чора-тадбирлар самарадорлиги оширилишини таъминлаш</a:t>
            </a:r>
            <a:endParaRPr lang="ru-RU" sz="1700" b="1" dirty="0">
              <a:solidFill>
                <a:srgbClr val="0070C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24670" y="5619414"/>
            <a:ext cx="4095360" cy="877163"/>
          </a:xfrm>
          <a:prstGeom prst="rect">
            <a:avLst/>
          </a:prstGeom>
          <a:noFill/>
        </p:spPr>
        <p:txBody>
          <a:bodyPr wrap="square" rtlCol="0">
            <a:spAutoFit/>
          </a:bodyPr>
          <a:lstStyle/>
          <a:p>
            <a:pPr algn="ctr"/>
            <a:r>
              <a:rPr lang="uz-Cyrl-UZ" sz="1700" b="1" dirty="0">
                <a:solidFill>
                  <a:schemeClr val="accent2"/>
                </a:solidFill>
                <a:latin typeface="Times New Roman" pitchFamily="18" charset="0"/>
                <a:cs typeface="Times New Roman" pitchFamily="18" charset="0"/>
              </a:rPr>
              <a:t>Коррупциянинг ҳолати ва тенденциялари тўғрисидаги ахборотни йиғиш ҳамда таҳлил этиш</a:t>
            </a:r>
            <a:endParaRPr lang="ru-RU" sz="1700" b="1" dirty="0">
              <a:solidFill>
                <a:schemeClr val="accent2"/>
              </a:solidFill>
              <a:latin typeface="Times New Roman" pitchFamily="18" charset="0"/>
              <a:cs typeface="Times New Roman" pitchFamily="18" charset="0"/>
            </a:endParaRPr>
          </a:p>
        </p:txBody>
      </p:sp>
      <p:sp>
        <p:nvSpPr>
          <p:cNvPr id="23" name="TextBox 22"/>
          <p:cNvSpPr txBox="1"/>
          <p:nvPr/>
        </p:nvSpPr>
        <p:spPr>
          <a:xfrm>
            <a:off x="-136692" y="4037207"/>
            <a:ext cx="3892082" cy="1138773"/>
          </a:xfrm>
          <a:prstGeom prst="rect">
            <a:avLst/>
          </a:prstGeom>
          <a:noFill/>
        </p:spPr>
        <p:txBody>
          <a:bodyPr wrap="square" rtlCol="0">
            <a:spAutoFit/>
          </a:bodyPr>
          <a:lstStyle/>
          <a:p>
            <a:pPr algn="ctr"/>
            <a:r>
              <a:rPr lang="uz-Cyrl-UZ" sz="1700" b="1" dirty="0">
                <a:solidFill>
                  <a:schemeClr val="accent3"/>
                </a:solidFill>
                <a:latin typeface="Times New Roman" panose="02020603050405020304" pitchFamily="18" charset="0"/>
                <a:cs typeface="Times New Roman" panose="02020603050405020304" pitchFamily="18" charset="0"/>
              </a:rPr>
              <a:t>Коррупцияга қарши курашиш бўйича чора-тадбирлар амалга оширилиши юзасидан мониторингни амалга ошириш </a:t>
            </a:r>
            <a:endParaRPr lang="ru-RU" sz="1700" b="1" dirty="0">
              <a:solidFill>
                <a:schemeClr val="accent3"/>
              </a:solidFill>
            </a:endParaRPr>
          </a:p>
        </p:txBody>
      </p:sp>
      <p:sp>
        <p:nvSpPr>
          <p:cNvPr id="24" name="TextBox 23"/>
          <p:cNvSpPr txBox="1"/>
          <p:nvPr/>
        </p:nvSpPr>
        <p:spPr>
          <a:xfrm>
            <a:off x="-31520" y="1975648"/>
            <a:ext cx="3569660" cy="1138773"/>
          </a:xfrm>
          <a:prstGeom prst="rect">
            <a:avLst/>
          </a:prstGeom>
          <a:noFill/>
        </p:spPr>
        <p:txBody>
          <a:bodyPr wrap="square" rtlCol="0">
            <a:spAutoFit/>
          </a:bodyPr>
          <a:lstStyle/>
          <a:p>
            <a:pPr algn="ctr"/>
            <a:r>
              <a:rPr lang="uz-Cyrl-UZ" sz="1700" b="1" dirty="0">
                <a:solidFill>
                  <a:schemeClr val="accent5"/>
                </a:solidFill>
                <a:latin typeface="Times New Roman" panose="02020603050405020304" pitchFamily="18" charset="0"/>
                <a:cs typeface="Times New Roman" panose="02020603050405020304" pitchFamily="18" charset="0"/>
              </a:rPr>
              <a:t>Коррупцияга қарши курашиш тўғрисидаги қонун ҳужжатларини такомиллаштириш  юзасидан таклифлар тайёрлаш</a:t>
            </a:r>
            <a:endParaRPr lang="ru-RU" sz="1700" b="1" dirty="0">
              <a:solidFill>
                <a:schemeClr val="accent5"/>
              </a:solidFill>
            </a:endParaRPr>
          </a:p>
        </p:txBody>
      </p:sp>
      <p:sp>
        <p:nvSpPr>
          <p:cNvPr id="27" name="TextBox 26"/>
          <p:cNvSpPr txBox="1"/>
          <p:nvPr/>
        </p:nvSpPr>
        <p:spPr>
          <a:xfrm>
            <a:off x="60295" y="934297"/>
            <a:ext cx="3722388" cy="615553"/>
          </a:xfrm>
          <a:prstGeom prst="rect">
            <a:avLst/>
          </a:prstGeom>
          <a:noFill/>
        </p:spPr>
        <p:txBody>
          <a:bodyPr wrap="square" rtlCol="0">
            <a:spAutoFit/>
          </a:bodyPr>
          <a:lstStyle/>
          <a:p>
            <a:pPr algn="ctr"/>
            <a:r>
              <a:rPr lang="uz-Cyrl-UZ" sz="1700" b="1" dirty="0">
                <a:solidFill>
                  <a:schemeClr val="accent1"/>
                </a:solidFill>
                <a:latin typeface="Times New Roman" panose="02020603050405020304" pitchFamily="18" charset="0"/>
                <a:cs typeface="Times New Roman" panose="02020603050405020304" pitchFamily="18" charset="0"/>
              </a:rPr>
              <a:t>Ҳудудий идоралараро комиссиялар фаолиятини мувофиқлаштириш</a:t>
            </a:r>
            <a:endParaRPr lang="en-US" sz="1700" b="1" dirty="0">
              <a:solidFill>
                <a:schemeClr val="accent1"/>
              </a:solidFill>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90CAEF55-5E5F-412D-B884-27E7DD36DC5F}"/>
              </a:ext>
            </a:extLst>
          </p:cNvPr>
          <p:cNvSpPr txBox="1"/>
          <p:nvPr/>
        </p:nvSpPr>
        <p:spPr>
          <a:xfrm>
            <a:off x="0" y="0"/>
            <a:ext cx="12192000" cy="830997"/>
          </a:xfrm>
          <a:prstGeom prst="rect">
            <a:avLst/>
          </a:prstGeom>
          <a:noFill/>
        </p:spPr>
        <p:txBody>
          <a:bodyPr wrap="square" rtlCol="0">
            <a:spAutoFit/>
          </a:bodyPr>
          <a:lstStyle/>
          <a:p>
            <a:pPr algn="ctr"/>
            <a:r>
              <a:rPr lang="uz-Cyrl-UZ" sz="2400" b="1" dirty="0">
                <a:latin typeface="Times New Roman" panose="02020603050405020304" pitchFamily="18" charset="0"/>
                <a:cs typeface="Times New Roman" panose="02020603050405020304" pitchFamily="18" charset="0"/>
              </a:rPr>
              <a:t>Коррупцияга қарши курашиш бўйича Республика идоралараро комиссиянинг </a:t>
            </a:r>
          </a:p>
          <a:p>
            <a:pPr algn="ctr"/>
            <a:r>
              <a:rPr lang="uz-Cyrl-UZ" sz="2400" b="1" dirty="0">
                <a:latin typeface="Times New Roman" panose="02020603050405020304" pitchFamily="18" charset="0"/>
                <a:cs typeface="Times New Roman" panose="02020603050405020304" pitchFamily="18" charset="0"/>
              </a:rPr>
              <a:t>асосий вазифалари қуйидагилардан иборат</a:t>
            </a:r>
            <a:endParaRPr lang="ru-RU" sz="2400" b="1" dirty="0"/>
          </a:p>
        </p:txBody>
      </p:sp>
    </p:spTree>
    <p:extLst>
      <p:ext uri="{BB962C8B-B14F-4D97-AF65-F5344CB8AC3E}">
        <p14:creationId xmlns:p14="http://schemas.microsoft.com/office/powerpoint/2010/main" val="109496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68" name="Group 767"/>
          <p:cNvGrpSpPr/>
          <p:nvPr/>
        </p:nvGrpSpPr>
        <p:grpSpPr>
          <a:xfrm>
            <a:off x="3482018" y="1256028"/>
            <a:ext cx="4975225" cy="4748212"/>
            <a:chOff x="3606801" y="1003301"/>
            <a:chExt cx="4975225" cy="4748212"/>
          </a:xfrm>
        </p:grpSpPr>
        <p:sp>
          <p:nvSpPr>
            <p:cNvPr id="845" name="Freeform: Shape 844"/>
            <p:cNvSpPr>
              <a:spLocks/>
            </p:cNvSpPr>
            <p:nvPr/>
          </p:nvSpPr>
          <p:spPr bwMode="auto">
            <a:xfrm>
              <a:off x="5818188" y="3705695"/>
              <a:ext cx="2012951" cy="2045818"/>
            </a:xfrm>
            <a:custGeom>
              <a:avLst/>
              <a:gdLst>
                <a:gd name="connsiteX0" fmla="*/ 910680 w 2012951"/>
                <a:gd name="connsiteY0" fmla="*/ 0 h 2045818"/>
                <a:gd name="connsiteX1" fmla="*/ 982663 w 2012951"/>
                <a:gd name="connsiteY1" fmla="*/ 23377 h 2045818"/>
                <a:gd name="connsiteX2" fmla="*/ 972609 w 2012951"/>
                <a:gd name="connsiteY2" fmla="*/ 51460 h 2045818"/>
                <a:gd name="connsiteX3" fmla="*/ 949855 w 2012951"/>
                <a:gd name="connsiteY3" fmla="*/ 105507 h 2045818"/>
                <a:gd name="connsiteX4" fmla="*/ 923396 w 2012951"/>
                <a:gd name="connsiteY4" fmla="*/ 158494 h 2045818"/>
                <a:gd name="connsiteX5" fmla="*/ 893930 w 2012951"/>
                <a:gd name="connsiteY5" fmla="*/ 205806 h 2045818"/>
                <a:gd name="connsiteX6" fmla="*/ 912572 w 2012951"/>
                <a:gd name="connsiteY6" fmla="*/ 244790 h 2045818"/>
                <a:gd name="connsiteX7" fmla="*/ 1001014 w 2012951"/>
                <a:gd name="connsiteY7" fmla="*/ 408362 h 2045818"/>
                <a:gd name="connsiteX8" fmla="*/ 1132042 w 2012951"/>
                <a:gd name="connsiteY8" fmla="*/ 631324 h 2045818"/>
                <a:gd name="connsiteX9" fmla="*/ 1251712 w 2012951"/>
                <a:gd name="connsiteY9" fmla="*/ 563093 h 2045818"/>
                <a:gd name="connsiteX10" fmla="*/ 1272358 w 2012951"/>
                <a:gd name="connsiteY10" fmla="*/ 551981 h 2045818"/>
                <a:gd name="connsiteX11" fmla="*/ 1315767 w 2012951"/>
                <a:gd name="connsiteY11" fmla="*/ 540868 h 2045818"/>
                <a:gd name="connsiteX12" fmla="*/ 1361293 w 2012951"/>
                <a:gd name="connsiteY12" fmla="*/ 541397 h 2045818"/>
                <a:gd name="connsiteX13" fmla="*/ 1404701 w 2012951"/>
                <a:gd name="connsiteY13" fmla="*/ 553039 h 2045818"/>
                <a:gd name="connsiteX14" fmla="*/ 1425347 w 2012951"/>
                <a:gd name="connsiteY14" fmla="*/ 563622 h 2045818"/>
                <a:gd name="connsiteX15" fmla="*/ 1926134 w 2012951"/>
                <a:gd name="connsiteY15" fmla="*/ 855722 h 2045818"/>
                <a:gd name="connsiteX16" fmla="*/ 1945721 w 2012951"/>
                <a:gd name="connsiteY16" fmla="*/ 868422 h 2045818"/>
                <a:gd name="connsiteX17" fmla="*/ 1978013 w 2012951"/>
                <a:gd name="connsiteY17" fmla="*/ 900702 h 2045818"/>
                <a:gd name="connsiteX18" fmla="*/ 1999717 w 2012951"/>
                <a:gd name="connsiteY18" fmla="*/ 939860 h 2045818"/>
                <a:gd name="connsiteX19" fmla="*/ 2011363 w 2012951"/>
                <a:gd name="connsiteY19" fmla="*/ 983781 h 2045818"/>
                <a:gd name="connsiteX20" fmla="*/ 2012951 w 2012951"/>
                <a:gd name="connsiteY20" fmla="*/ 1006535 h 2045818"/>
                <a:gd name="connsiteX21" fmla="*/ 2009775 w 2012951"/>
                <a:gd name="connsiteY21" fmla="*/ 1585972 h 2045818"/>
                <a:gd name="connsiteX22" fmla="*/ 2008187 w 2012951"/>
                <a:gd name="connsiteY22" fmla="*/ 1608727 h 2045818"/>
                <a:gd name="connsiteX23" fmla="*/ 1997070 w 2012951"/>
                <a:gd name="connsiteY23" fmla="*/ 1653177 h 2045818"/>
                <a:gd name="connsiteX24" fmla="*/ 1973778 w 2012951"/>
                <a:gd name="connsiteY24" fmla="*/ 1691806 h 2045818"/>
                <a:gd name="connsiteX25" fmla="*/ 1940956 w 2012951"/>
                <a:gd name="connsiteY25" fmla="*/ 1724085 h 2045818"/>
                <a:gd name="connsiteX26" fmla="*/ 1921899 w 2012951"/>
                <a:gd name="connsiteY26" fmla="*/ 1736256 h 2045818"/>
                <a:gd name="connsiteX27" fmla="*/ 1418465 w 2012951"/>
                <a:gd name="connsiteY27" fmla="*/ 2024122 h 2045818"/>
                <a:gd name="connsiteX28" fmla="*/ 1397819 w 2012951"/>
                <a:gd name="connsiteY28" fmla="*/ 2033647 h 2045818"/>
                <a:gd name="connsiteX29" fmla="*/ 1353881 w 2012951"/>
                <a:gd name="connsiteY29" fmla="*/ 2045818 h 2045818"/>
                <a:gd name="connsiteX30" fmla="*/ 1308885 w 2012951"/>
                <a:gd name="connsiteY30" fmla="*/ 2045289 h 2045818"/>
                <a:gd name="connsiteX31" fmla="*/ 1265476 w 2012951"/>
                <a:gd name="connsiteY31" fmla="*/ 2033647 h 2045818"/>
                <a:gd name="connsiteX32" fmla="*/ 1244831 w 2012951"/>
                <a:gd name="connsiteY32" fmla="*/ 2022535 h 2045818"/>
                <a:gd name="connsiteX33" fmla="*/ 744043 w 2012951"/>
                <a:gd name="connsiteY33" fmla="*/ 1730964 h 2045818"/>
                <a:gd name="connsiteX34" fmla="*/ 724457 w 2012951"/>
                <a:gd name="connsiteY34" fmla="*/ 1718793 h 2045818"/>
                <a:gd name="connsiteX35" fmla="*/ 692165 w 2012951"/>
                <a:gd name="connsiteY35" fmla="*/ 1685985 h 2045818"/>
                <a:gd name="connsiteX36" fmla="*/ 669931 w 2012951"/>
                <a:gd name="connsiteY36" fmla="*/ 1646827 h 2045818"/>
                <a:gd name="connsiteX37" fmla="*/ 659488 w 2012951"/>
                <a:gd name="connsiteY37" fmla="*/ 1605570 h 2045818"/>
                <a:gd name="connsiteX38" fmla="*/ 658813 w 2012951"/>
                <a:gd name="connsiteY38" fmla="*/ 1607034 h 2045818"/>
                <a:gd name="connsiteX39" fmla="*/ 616514 w 2012951"/>
                <a:gd name="connsiteY39" fmla="*/ 1614958 h 2045818"/>
                <a:gd name="connsiteX40" fmla="*/ 530329 w 2012951"/>
                <a:gd name="connsiteY40" fmla="*/ 1628693 h 2045818"/>
                <a:gd name="connsiteX41" fmla="*/ 442558 w 2012951"/>
                <a:gd name="connsiteY41" fmla="*/ 1639259 h 2045818"/>
                <a:gd name="connsiteX42" fmla="*/ 353729 w 2012951"/>
                <a:gd name="connsiteY42" fmla="*/ 1645070 h 2045818"/>
                <a:gd name="connsiteX43" fmla="*/ 309315 w 2012951"/>
                <a:gd name="connsiteY43" fmla="*/ 1646126 h 2045818"/>
                <a:gd name="connsiteX44" fmla="*/ 379637 w 2012951"/>
                <a:gd name="connsiteY44" fmla="*/ 1701595 h 2045818"/>
                <a:gd name="connsiteX45" fmla="*/ 383338 w 2012951"/>
                <a:gd name="connsiteY45" fmla="*/ 1858493 h 2045818"/>
                <a:gd name="connsiteX46" fmla="*/ 106277 w 2012951"/>
                <a:gd name="connsiteY46" fmla="*/ 1639259 h 2045818"/>
                <a:gd name="connsiteX47" fmla="*/ 0 w 2012951"/>
                <a:gd name="connsiteY47" fmla="*/ 1555263 h 2045818"/>
                <a:gd name="connsiteX48" fmla="*/ 135358 w 2012951"/>
                <a:gd name="connsiteY48" fmla="*/ 1435873 h 2045818"/>
                <a:gd name="connsiteX49" fmla="*/ 366419 w 2012951"/>
                <a:gd name="connsiteY49" fmla="*/ 1231430 h 2045818"/>
                <a:gd name="connsiteX50" fmla="*/ 371177 w 2012951"/>
                <a:gd name="connsiteY50" fmla="*/ 1387800 h 2045818"/>
                <a:gd name="connsiteX51" fmla="*/ 310901 w 2012951"/>
                <a:gd name="connsiteY51" fmla="*/ 1441156 h 2045818"/>
                <a:gd name="connsiteX52" fmla="*/ 355844 w 2012951"/>
                <a:gd name="connsiteY52" fmla="*/ 1439571 h 2045818"/>
                <a:gd name="connsiteX53" fmla="*/ 443615 w 2012951"/>
                <a:gd name="connsiteY53" fmla="*/ 1432703 h 2045818"/>
                <a:gd name="connsiteX54" fmla="*/ 530329 w 2012951"/>
                <a:gd name="connsiteY54" fmla="*/ 1422138 h 2045818"/>
                <a:gd name="connsiteX55" fmla="*/ 615456 w 2012951"/>
                <a:gd name="connsiteY55" fmla="*/ 1406289 h 2045818"/>
                <a:gd name="connsiteX56" fmla="*/ 657227 w 2012951"/>
                <a:gd name="connsiteY56" fmla="*/ 1396252 h 2045818"/>
                <a:gd name="connsiteX57" fmla="*/ 660402 w 2012951"/>
                <a:gd name="connsiteY57" fmla="*/ 1000714 h 2045818"/>
                <a:gd name="connsiteX58" fmla="*/ 660932 w 2012951"/>
                <a:gd name="connsiteY58" fmla="*/ 977960 h 2045818"/>
                <a:gd name="connsiteX59" fmla="*/ 673107 w 2012951"/>
                <a:gd name="connsiteY59" fmla="*/ 933510 h 2045818"/>
                <a:gd name="connsiteX60" fmla="*/ 695870 w 2012951"/>
                <a:gd name="connsiteY60" fmla="*/ 894881 h 2045818"/>
                <a:gd name="connsiteX61" fmla="*/ 728692 w 2012951"/>
                <a:gd name="connsiteY61" fmla="*/ 862602 h 2045818"/>
                <a:gd name="connsiteX62" fmla="*/ 747749 w 2012951"/>
                <a:gd name="connsiteY62" fmla="*/ 850431 h 2045818"/>
                <a:gd name="connsiteX63" fmla="*/ 763789 w 2012951"/>
                <a:gd name="connsiteY63" fmla="*/ 841286 h 2045818"/>
                <a:gd name="connsiteX64" fmla="*/ 622884 w 2012951"/>
                <a:gd name="connsiteY64" fmla="*/ 682571 h 2045818"/>
                <a:gd name="connsiteX65" fmla="*/ 494722 w 2012951"/>
                <a:gd name="connsiteY65" fmla="*/ 547584 h 2045818"/>
                <a:gd name="connsiteX66" fmla="*/ 458364 w 2012951"/>
                <a:gd name="connsiteY66" fmla="*/ 512952 h 2045818"/>
                <a:gd name="connsiteX67" fmla="*/ 425102 w 2012951"/>
                <a:gd name="connsiteY67" fmla="*/ 520682 h 2045818"/>
                <a:gd name="connsiteX68" fmla="*/ 366293 w 2012951"/>
                <a:gd name="connsiteY68" fmla="*/ 530787 h 2045818"/>
                <a:gd name="connsiteX69" fmla="*/ 306954 w 2012951"/>
                <a:gd name="connsiteY69" fmla="*/ 536105 h 2045818"/>
                <a:gd name="connsiteX70" fmla="*/ 276225 w 2012951"/>
                <a:gd name="connsiteY70" fmla="*/ 536105 h 2045818"/>
                <a:gd name="connsiteX71" fmla="*/ 276225 w 2012951"/>
                <a:gd name="connsiteY71" fmla="*/ 459401 h 2045818"/>
                <a:gd name="connsiteX72" fmla="*/ 378577 w 2012951"/>
                <a:gd name="connsiteY72" fmla="*/ 451657 h 2045818"/>
                <a:gd name="connsiteX73" fmla="*/ 398430 w 2012951"/>
                <a:gd name="connsiteY73" fmla="*/ 447082 h 2045818"/>
                <a:gd name="connsiteX74" fmla="*/ 411674 w 2012951"/>
                <a:gd name="connsiteY74" fmla="*/ 445747 h 2045818"/>
                <a:gd name="connsiteX75" fmla="*/ 433151 w 2012951"/>
                <a:gd name="connsiteY75" fmla="*/ 439080 h 2045818"/>
                <a:gd name="connsiteX76" fmla="*/ 476083 w 2012951"/>
                <a:gd name="connsiteY76" fmla="*/ 429186 h 2045818"/>
                <a:gd name="connsiteX77" fmla="*/ 517147 w 2012951"/>
                <a:gd name="connsiteY77" fmla="*/ 413006 h 2045818"/>
                <a:gd name="connsiteX78" fmla="*/ 537831 w 2012951"/>
                <a:gd name="connsiteY78" fmla="*/ 406585 h 2045818"/>
                <a:gd name="connsiteX79" fmla="*/ 549452 w 2012951"/>
                <a:gd name="connsiteY79" fmla="*/ 400278 h 2045818"/>
                <a:gd name="connsiteX80" fmla="*/ 567602 w 2012951"/>
                <a:gd name="connsiteY80" fmla="*/ 393127 h 2045818"/>
                <a:gd name="connsiteX81" fmla="*/ 728120 w 2012951"/>
                <a:gd name="connsiteY81" fmla="*/ 284806 h 2045818"/>
                <a:gd name="connsiteX82" fmla="*/ 741507 w 2012951"/>
                <a:gd name="connsiteY82" fmla="*/ 270765 h 2045818"/>
                <a:gd name="connsiteX83" fmla="*/ 751461 w 2012951"/>
                <a:gd name="connsiteY83" fmla="*/ 262552 h 2045818"/>
                <a:gd name="connsiteX84" fmla="*/ 765119 w 2012951"/>
                <a:gd name="connsiteY84" fmla="*/ 245998 h 2045818"/>
                <a:gd name="connsiteX85" fmla="*/ 794839 w 2012951"/>
                <a:gd name="connsiteY85" fmla="*/ 214825 h 2045818"/>
                <a:gd name="connsiteX86" fmla="*/ 819758 w 2012951"/>
                <a:gd name="connsiteY86" fmla="*/ 179775 h 2045818"/>
                <a:gd name="connsiteX87" fmla="*/ 833528 w 2012951"/>
                <a:gd name="connsiteY87" fmla="*/ 163086 h 2045818"/>
                <a:gd name="connsiteX88" fmla="*/ 839674 w 2012951"/>
                <a:gd name="connsiteY88" fmla="*/ 151762 h 2045818"/>
                <a:gd name="connsiteX89" fmla="*/ 851010 w 2012951"/>
                <a:gd name="connsiteY89" fmla="*/ 135818 h 2045818"/>
                <a:gd name="connsiteX90" fmla="*/ 895494 w 2012951"/>
                <a:gd name="connsiteY90" fmla="*/ 48923 h 204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012951" h="2045818">
                  <a:moveTo>
                    <a:pt x="910680" y="0"/>
                  </a:moveTo>
                  <a:lnTo>
                    <a:pt x="982663" y="23377"/>
                  </a:lnTo>
                  <a:lnTo>
                    <a:pt x="972609" y="51460"/>
                  </a:lnTo>
                  <a:lnTo>
                    <a:pt x="949855" y="105507"/>
                  </a:lnTo>
                  <a:lnTo>
                    <a:pt x="923396" y="158494"/>
                  </a:lnTo>
                  <a:lnTo>
                    <a:pt x="893930" y="205806"/>
                  </a:lnTo>
                  <a:lnTo>
                    <a:pt x="912572" y="244790"/>
                  </a:lnTo>
                  <a:lnTo>
                    <a:pt x="1001014" y="408362"/>
                  </a:lnTo>
                  <a:lnTo>
                    <a:pt x="1132042" y="631324"/>
                  </a:lnTo>
                  <a:lnTo>
                    <a:pt x="1251712" y="563093"/>
                  </a:lnTo>
                  <a:lnTo>
                    <a:pt x="1272358" y="551981"/>
                  </a:lnTo>
                  <a:lnTo>
                    <a:pt x="1315767" y="540868"/>
                  </a:lnTo>
                  <a:lnTo>
                    <a:pt x="1361293" y="541397"/>
                  </a:lnTo>
                  <a:lnTo>
                    <a:pt x="1404701" y="553039"/>
                  </a:lnTo>
                  <a:lnTo>
                    <a:pt x="1425347" y="563622"/>
                  </a:lnTo>
                  <a:lnTo>
                    <a:pt x="1926134" y="855722"/>
                  </a:lnTo>
                  <a:lnTo>
                    <a:pt x="1945721" y="868422"/>
                  </a:lnTo>
                  <a:lnTo>
                    <a:pt x="1978013" y="900702"/>
                  </a:lnTo>
                  <a:lnTo>
                    <a:pt x="1999717" y="939860"/>
                  </a:lnTo>
                  <a:lnTo>
                    <a:pt x="2011363" y="983781"/>
                  </a:lnTo>
                  <a:lnTo>
                    <a:pt x="2012951" y="1006535"/>
                  </a:lnTo>
                  <a:cubicBezTo>
                    <a:pt x="2011892" y="1199681"/>
                    <a:pt x="2010834" y="1392826"/>
                    <a:pt x="2009775" y="1585972"/>
                  </a:cubicBezTo>
                  <a:lnTo>
                    <a:pt x="2008187" y="1608727"/>
                  </a:lnTo>
                  <a:lnTo>
                    <a:pt x="1997070" y="1653177"/>
                  </a:lnTo>
                  <a:lnTo>
                    <a:pt x="1973778" y="1691806"/>
                  </a:lnTo>
                  <a:lnTo>
                    <a:pt x="1940956" y="1724085"/>
                  </a:lnTo>
                  <a:lnTo>
                    <a:pt x="1921899" y="1736256"/>
                  </a:lnTo>
                  <a:lnTo>
                    <a:pt x="1418465" y="2024122"/>
                  </a:lnTo>
                  <a:lnTo>
                    <a:pt x="1397819" y="2033647"/>
                  </a:lnTo>
                  <a:lnTo>
                    <a:pt x="1353881" y="2045818"/>
                  </a:lnTo>
                  <a:lnTo>
                    <a:pt x="1308885" y="2045289"/>
                  </a:lnTo>
                  <a:lnTo>
                    <a:pt x="1265476" y="2033647"/>
                  </a:lnTo>
                  <a:lnTo>
                    <a:pt x="1244831" y="2022535"/>
                  </a:lnTo>
                  <a:lnTo>
                    <a:pt x="744043" y="1730964"/>
                  </a:lnTo>
                  <a:lnTo>
                    <a:pt x="724457" y="1718793"/>
                  </a:lnTo>
                  <a:lnTo>
                    <a:pt x="692165" y="1685985"/>
                  </a:lnTo>
                  <a:lnTo>
                    <a:pt x="669931" y="1646827"/>
                  </a:lnTo>
                  <a:lnTo>
                    <a:pt x="659488" y="1605570"/>
                  </a:lnTo>
                  <a:lnTo>
                    <a:pt x="658813" y="1607034"/>
                  </a:lnTo>
                  <a:lnTo>
                    <a:pt x="616514" y="1614958"/>
                  </a:lnTo>
                  <a:lnTo>
                    <a:pt x="530329" y="1628693"/>
                  </a:lnTo>
                  <a:lnTo>
                    <a:pt x="442558" y="1639259"/>
                  </a:lnTo>
                  <a:lnTo>
                    <a:pt x="353729" y="1645070"/>
                  </a:lnTo>
                  <a:lnTo>
                    <a:pt x="309315" y="1646126"/>
                  </a:lnTo>
                  <a:lnTo>
                    <a:pt x="379637" y="1701595"/>
                  </a:lnTo>
                  <a:cubicBezTo>
                    <a:pt x="380871" y="1753894"/>
                    <a:pt x="382104" y="1806194"/>
                    <a:pt x="383338" y="1858493"/>
                  </a:cubicBezTo>
                  <a:lnTo>
                    <a:pt x="106277" y="1639259"/>
                  </a:lnTo>
                  <a:lnTo>
                    <a:pt x="0" y="1555263"/>
                  </a:lnTo>
                  <a:lnTo>
                    <a:pt x="135358" y="1435873"/>
                  </a:lnTo>
                  <a:lnTo>
                    <a:pt x="366419" y="1231430"/>
                  </a:lnTo>
                  <a:lnTo>
                    <a:pt x="371177" y="1387800"/>
                  </a:lnTo>
                  <a:lnTo>
                    <a:pt x="310901" y="1441156"/>
                  </a:lnTo>
                  <a:lnTo>
                    <a:pt x="355844" y="1439571"/>
                  </a:lnTo>
                  <a:lnTo>
                    <a:pt x="443615" y="1432703"/>
                  </a:lnTo>
                  <a:lnTo>
                    <a:pt x="530329" y="1422138"/>
                  </a:lnTo>
                  <a:lnTo>
                    <a:pt x="615456" y="1406289"/>
                  </a:lnTo>
                  <a:lnTo>
                    <a:pt x="657227" y="1396252"/>
                  </a:lnTo>
                  <a:cubicBezTo>
                    <a:pt x="664718" y="1328656"/>
                    <a:pt x="659785" y="1070429"/>
                    <a:pt x="660402" y="1000714"/>
                  </a:cubicBezTo>
                  <a:cubicBezTo>
                    <a:pt x="660579" y="993129"/>
                    <a:pt x="660755" y="985545"/>
                    <a:pt x="660932" y="977960"/>
                  </a:cubicBezTo>
                  <a:lnTo>
                    <a:pt x="673107" y="933510"/>
                  </a:lnTo>
                  <a:lnTo>
                    <a:pt x="695870" y="894881"/>
                  </a:lnTo>
                  <a:lnTo>
                    <a:pt x="728692" y="862602"/>
                  </a:lnTo>
                  <a:lnTo>
                    <a:pt x="747749" y="850431"/>
                  </a:lnTo>
                  <a:lnTo>
                    <a:pt x="763789" y="841286"/>
                  </a:lnTo>
                  <a:lnTo>
                    <a:pt x="622884" y="682571"/>
                  </a:lnTo>
                  <a:lnTo>
                    <a:pt x="494722" y="547584"/>
                  </a:lnTo>
                  <a:lnTo>
                    <a:pt x="458364" y="512952"/>
                  </a:lnTo>
                  <a:lnTo>
                    <a:pt x="425102" y="520682"/>
                  </a:lnTo>
                  <a:lnTo>
                    <a:pt x="366293" y="530787"/>
                  </a:lnTo>
                  <a:lnTo>
                    <a:pt x="306954" y="536105"/>
                  </a:lnTo>
                  <a:lnTo>
                    <a:pt x="276225" y="536105"/>
                  </a:lnTo>
                  <a:lnTo>
                    <a:pt x="276225" y="459401"/>
                  </a:lnTo>
                  <a:cubicBezTo>
                    <a:pt x="311024" y="459401"/>
                    <a:pt x="345204" y="456757"/>
                    <a:pt x="378577" y="451657"/>
                  </a:cubicBezTo>
                  <a:lnTo>
                    <a:pt x="398430" y="447082"/>
                  </a:lnTo>
                  <a:lnTo>
                    <a:pt x="411674" y="445747"/>
                  </a:lnTo>
                  <a:lnTo>
                    <a:pt x="433151" y="439080"/>
                  </a:lnTo>
                  <a:lnTo>
                    <a:pt x="476083" y="429186"/>
                  </a:lnTo>
                  <a:lnTo>
                    <a:pt x="517147" y="413006"/>
                  </a:lnTo>
                  <a:lnTo>
                    <a:pt x="537831" y="406585"/>
                  </a:lnTo>
                  <a:lnTo>
                    <a:pt x="549452" y="400278"/>
                  </a:lnTo>
                  <a:lnTo>
                    <a:pt x="567602" y="393127"/>
                  </a:lnTo>
                  <a:cubicBezTo>
                    <a:pt x="626366" y="364811"/>
                    <a:pt x="680379" y="328198"/>
                    <a:pt x="728120" y="284806"/>
                  </a:cubicBezTo>
                  <a:lnTo>
                    <a:pt x="741507" y="270765"/>
                  </a:lnTo>
                  <a:lnTo>
                    <a:pt x="751461" y="262552"/>
                  </a:lnTo>
                  <a:lnTo>
                    <a:pt x="765119" y="245998"/>
                  </a:lnTo>
                  <a:lnTo>
                    <a:pt x="794839" y="214825"/>
                  </a:lnTo>
                  <a:lnTo>
                    <a:pt x="819758" y="179775"/>
                  </a:lnTo>
                  <a:lnTo>
                    <a:pt x="833528" y="163086"/>
                  </a:lnTo>
                  <a:lnTo>
                    <a:pt x="839674" y="151762"/>
                  </a:lnTo>
                  <a:lnTo>
                    <a:pt x="851010" y="135818"/>
                  </a:lnTo>
                  <a:cubicBezTo>
                    <a:pt x="867849" y="108104"/>
                    <a:pt x="882741" y="79076"/>
                    <a:pt x="895494" y="48923"/>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solidFill>
                  <a:prstClr val="black"/>
                </a:solidFill>
              </a:endParaRPr>
            </a:p>
          </p:txBody>
        </p:sp>
        <p:sp>
          <p:nvSpPr>
            <p:cNvPr id="843" name="Freeform: Shape 842"/>
            <p:cNvSpPr>
              <a:spLocks/>
            </p:cNvSpPr>
            <p:nvPr/>
          </p:nvSpPr>
          <p:spPr bwMode="auto">
            <a:xfrm>
              <a:off x="6491618" y="2317749"/>
              <a:ext cx="2090408" cy="2089150"/>
            </a:xfrm>
            <a:custGeom>
              <a:avLst/>
              <a:gdLst>
                <a:gd name="connsiteX0" fmla="*/ 1353873 w 2090408"/>
                <a:gd name="connsiteY0" fmla="*/ 1494387 h 2089150"/>
                <a:gd name="connsiteX1" fmla="*/ 1365283 w 2090408"/>
                <a:gd name="connsiteY1" fmla="*/ 1498600 h 2089150"/>
                <a:gd name="connsiteX2" fmla="*/ 1387196 w 2090408"/>
                <a:gd name="connsiteY2" fmla="*/ 1503515 h 2089150"/>
                <a:gd name="connsiteX3" fmla="*/ 1390321 w 2090408"/>
                <a:gd name="connsiteY3" fmla="*/ 0 h 2089150"/>
                <a:gd name="connsiteX4" fmla="*/ 1435829 w 2090408"/>
                <a:gd name="connsiteY4" fmla="*/ 0 h 2089150"/>
                <a:gd name="connsiteX5" fmla="*/ 1479221 w 2090408"/>
                <a:gd name="connsiteY5" fmla="*/ 11116 h 2089150"/>
                <a:gd name="connsiteX6" fmla="*/ 1500387 w 2090408"/>
                <a:gd name="connsiteY6" fmla="*/ 22233 h 2089150"/>
                <a:gd name="connsiteX7" fmla="*/ 2002037 w 2090408"/>
                <a:gd name="connsiteY7" fmla="*/ 310730 h 2089150"/>
                <a:gd name="connsiteX8" fmla="*/ 2021616 w 2090408"/>
                <a:gd name="connsiteY8" fmla="*/ 323434 h 2089150"/>
                <a:gd name="connsiteX9" fmla="*/ 2053366 w 2090408"/>
                <a:gd name="connsiteY9" fmla="*/ 355725 h 2089150"/>
                <a:gd name="connsiteX10" fmla="*/ 2076650 w 2090408"/>
                <a:gd name="connsiteY10" fmla="*/ 394368 h 2089150"/>
                <a:gd name="connsiteX11" fmla="*/ 2088820 w 2090408"/>
                <a:gd name="connsiteY11" fmla="*/ 438833 h 2089150"/>
                <a:gd name="connsiteX12" fmla="*/ 2089350 w 2090408"/>
                <a:gd name="connsiteY12" fmla="*/ 461595 h 2089150"/>
                <a:gd name="connsiteX13" fmla="*/ 2090408 w 2090408"/>
                <a:gd name="connsiteY13" fmla="*/ 1041237 h 2089150"/>
                <a:gd name="connsiteX14" fmla="*/ 2089350 w 2090408"/>
                <a:gd name="connsiteY14" fmla="*/ 1063999 h 2089150"/>
                <a:gd name="connsiteX15" fmla="*/ 2077179 w 2090408"/>
                <a:gd name="connsiteY15" fmla="*/ 1107936 h 2089150"/>
                <a:gd name="connsiteX16" fmla="*/ 2054954 w 2090408"/>
                <a:gd name="connsiteY16" fmla="*/ 1147108 h 2089150"/>
                <a:gd name="connsiteX17" fmla="*/ 2023204 w 2090408"/>
                <a:gd name="connsiteY17" fmla="*/ 1178869 h 2089150"/>
                <a:gd name="connsiteX18" fmla="*/ 2003096 w 2090408"/>
                <a:gd name="connsiteY18" fmla="*/ 1192103 h 2089150"/>
                <a:gd name="connsiteX19" fmla="*/ 1501975 w 2090408"/>
                <a:gd name="connsiteY19" fmla="*/ 1482188 h 2089150"/>
                <a:gd name="connsiteX20" fmla="*/ 1481337 w 2090408"/>
                <a:gd name="connsiteY20" fmla="*/ 1492775 h 2089150"/>
                <a:gd name="connsiteX21" fmla="*/ 1437417 w 2090408"/>
                <a:gd name="connsiteY21" fmla="*/ 1503891 h 2089150"/>
                <a:gd name="connsiteX22" fmla="*/ 1397819 w 2090408"/>
                <a:gd name="connsiteY22" fmla="*/ 1504823 h 2089150"/>
                <a:gd name="connsiteX23" fmla="*/ 1417191 w 2090408"/>
                <a:gd name="connsiteY23" fmla="*/ 1506008 h 2089150"/>
                <a:gd name="connsiteX24" fmla="*/ 1429903 w 2090408"/>
                <a:gd name="connsiteY24" fmla="*/ 1505479 h 2089150"/>
                <a:gd name="connsiteX25" fmla="*/ 1417721 w 2090408"/>
                <a:gd name="connsiteY25" fmla="*/ 1570038 h 2089150"/>
                <a:gd name="connsiteX26" fmla="*/ 1385940 w 2090408"/>
                <a:gd name="connsiteY26" fmla="*/ 1698096 h 2089150"/>
                <a:gd name="connsiteX27" fmla="*/ 1365813 w 2090408"/>
                <a:gd name="connsiteY27" fmla="*/ 1759479 h 2089150"/>
                <a:gd name="connsiteX28" fmla="*/ 1348864 w 2090408"/>
                <a:gd name="connsiteY28" fmla="*/ 1809221 h 2089150"/>
                <a:gd name="connsiteX29" fmla="*/ 1329796 w 2090408"/>
                <a:gd name="connsiteY29" fmla="*/ 1857904 h 2089150"/>
                <a:gd name="connsiteX30" fmla="*/ 1401830 w 2090408"/>
                <a:gd name="connsiteY30" fmla="*/ 1827213 h 2089150"/>
                <a:gd name="connsiteX31" fmla="*/ 1541133 w 2090408"/>
                <a:gd name="connsiteY31" fmla="*/ 1899179 h 2089150"/>
                <a:gd name="connsiteX32" fmla="*/ 1257761 w 2090408"/>
                <a:gd name="connsiteY32" fmla="*/ 2019300 h 2089150"/>
                <a:gd name="connsiteX33" fmla="*/ 1089856 w 2090408"/>
                <a:gd name="connsiteY33" fmla="*/ 2089150 h 2089150"/>
                <a:gd name="connsiteX34" fmla="*/ 1059135 w 2090408"/>
                <a:gd name="connsiteY34" fmla="*/ 1953684 h 2089150"/>
                <a:gd name="connsiteX35" fmla="*/ 982333 w 2090408"/>
                <a:gd name="connsiteY35" fmla="*/ 1611842 h 2089150"/>
                <a:gd name="connsiteX36" fmla="*/ 1122166 w 2090408"/>
                <a:gd name="connsiteY36" fmla="*/ 1684338 h 2089150"/>
                <a:gd name="connsiteX37" fmla="*/ 1142293 w 2090408"/>
                <a:gd name="connsiteY37" fmla="*/ 1773238 h 2089150"/>
                <a:gd name="connsiteX38" fmla="*/ 1157124 w 2090408"/>
                <a:gd name="connsiteY38" fmla="*/ 1735138 h 2089150"/>
                <a:gd name="connsiteX39" fmla="*/ 1169836 w 2090408"/>
                <a:gd name="connsiteY39" fmla="*/ 1696508 h 2089150"/>
                <a:gd name="connsiteX40" fmla="*/ 1190493 w 2090408"/>
                <a:gd name="connsiteY40" fmla="*/ 1630892 h 2089150"/>
                <a:gd name="connsiteX41" fmla="*/ 1222803 w 2090408"/>
                <a:gd name="connsiteY41" fmla="*/ 1497013 h 2089150"/>
                <a:gd name="connsiteX42" fmla="*/ 1234985 w 2090408"/>
                <a:gd name="connsiteY42" fmla="*/ 1428750 h 2089150"/>
                <a:gd name="connsiteX43" fmla="*/ 1328736 w 2090408"/>
                <a:gd name="connsiteY43" fmla="*/ 1482725 h 2089150"/>
                <a:gd name="connsiteX44" fmla="*/ 1340919 w 2090408"/>
                <a:gd name="connsiteY44" fmla="*/ 1489604 h 2089150"/>
                <a:gd name="connsiteX45" fmla="*/ 1344421 w 2090408"/>
                <a:gd name="connsiteY45" fmla="*/ 1490897 h 2089150"/>
                <a:gd name="connsiteX46" fmla="*/ 1327879 w 2090408"/>
                <a:gd name="connsiteY46" fmla="*/ 1482188 h 2089150"/>
                <a:gd name="connsiteX47" fmla="*/ 825700 w 2090408"/>
                <a:gd name="connsiteY47" fmla="*/ 1193161 h 2089150"/>
                <a:gd name="connsiteX48" fmla="*/ 806121 w 2090408"/>
                <a:gd name="connsiteY48" fmla="*/ 1180457 h 2089150"/>
                <a:gd name="connsiteX49" fmla="*/ 773842 w 2090408"/>
                <a:gd name="connsiteY49" fmla="*/ 1148696 h 2089150"/>
                <a:gd name="connsiteX50" fmla="*/ 751617 w 2090408"/>
                <a:gd name="connsiteY50" fmla="*/ 1109524 h 2089150"/>
                <a:gd name="connsiteX51" fmla="*/ 739446 w 2090408"/>
                <a:gd name="connsiteY51" fmla="*/ 1065587 h 2089150"/>
                <a:gd name="connsiteX52" fmla="*/ 737858 w 2090408"/>
                <a:gd name="connsiteY52" fmla="*/ 1042825 h 2089150"/>
                <a:gd name="connsiteX53" fmla="*/ 737858 w 2090408"/>
                <a:gd name="connsiteY53" fmla="*/ 1041644 h 2089150"/>
                <a:gd name="connsiteX54" fmla="*/ 553179 w 2090408"/>
                <a:gd name="connsiteY54" fmla="*/ 1121834 h 2089150"/>
                <a:gd name="connsiteX55" fmla="*/ 385434 w 2090408"/>
                <a:gd name="connsiteY55" fmla="*/ 1202796 h 2089150"/>
                <a:gd name="connsiteX56" fmla="*/ 345746 w 2090408"/>
                <a:gd name="connsiteY56" fmla="*/ 1224176 h 2089150"/>
                <a:gd name="connsiteX57" fmla="*/ 341512 w 2090408"/>
                <a:gd name="connsiteY57" fmla="*/ 1267719 h 2089150"/>
                <a:gd name="connsiteX58" fmla="*/ 332517 w 2090408"/>
                <a:gd name="connsiteY58" fmla="*/ 1326524 h 2089150"/>
                <a:gd name="connsiteX59" fmla="*/ 318229 w 2090408"/>
                <a:gd name="connsiteY59" fmla="*/ 1383740 h 2089150"/>
                <a:gd name="connsiteX60" fmla="*/ 309762 w 2090408"/>
                <a:gd name="connsiteY60" fmla="*/ 1411288 h 2089150"/>
                <a:gd name="connsiteX61" fmla="*/ 237307 w 2090408"/>
                <a:gd name="connsiteY61" fmla="*/ 1387762 h 2089150"/>
                <a:gd name="connsiteX62" fmla="*/ 261225 w 2090408"/>
                <a:gd name="connsiteY62" fmla="*/ 1310712 h 2089150"/>
                <a:gd name="connsiteX63" fmla="*/ 274879 w 2090408"/>
                <a:gd name="connsiteY63" fmla="*/ 1175263 h 2089150"/>
                <a:gd name="connsiteX64" fmla="*/ 78031 w 2090408"/>
                <a:gd name="connsiteY64" fmla="*/ 700028 h 2089150"/>
                <a:gd name="connsiteX65" fmla="*/ 40397 w 2090408"/>
                <a:gd name="connsiteY65" fmla="*/ 668977 h 2089150"/>
                <a:gd name="connsiteX66" fmla="*/ 0 w 2090408"/>
                <a:gd name="connsiteY66" fmla="*/ 635647 h 2089150"/>
                <a:gd name="connsiteX67" fmla="*/ 43591 w 2090408"/>
                <a:gd name="connsiteY67" fmla="*/ 576263 h 2089150"/>
                <a:gd name="connsiteX68" fmla="*/ 66345 w 2090408"/>
                <a:gd name="connsiteY68" fmla="*/ 593772 h 2089150"/>
                <a:gd name="connsiteX69" fmla="*/ 110795 w 2090408"/>
                <a:gd name="connsiteY69" fmla="*/ 631972 h 2089150"/>
                <a:gd name="connsiteX70" fmla="*/ 152070 w 2090408"/>
                <a:gd name="connsiteY70" fmla="*/ 673356 h 2089150"/>
                <a:gd name="connsiteX71" fmla="*/ 189055 w 2090408"/>
                <a:gd name="connsiteY71" fmla="*/ 717134 h 2089150"/>
                <a:gd name="connsiteX72" fmla="*/ 226154 w 2090408"/>
                <a:gd name="connsiteY72" fmla="*/ 712259 h 2089150"/>
                <a:gd name="connsiteX73" fmla="*/ 409246 w 2090408"/>
                <a:gd name="connsiteY73" fmla="*/ 678921 h 2089150"/>
                <a:gd name="connsiteX74" fmla="*/ 666421 w 2090408"/>
                <a:gd name="connsiteY74" fmla="*/ 622300 h 2089150"/>
                <a:gd name="connsiteX75" fmla="*/ 737858 w 2090408"/>
                <a:gd name="connsiteY75" fmla="*/ 603770 h 2089150"/>
                <a:gd name="connsiteX76" fmla="*/ 737858 w 2090408"/>
                <a:gd name="connsiteY76" fmla="*/ 463713 h 2089150"/>
                <a:gd name="connsiteX77" fmla="*/ 738917 w 2090408"/>
                <a:gd name="connsiteY77" fmla="*/ 439892 h 2089150"/>
                <a:gd name="connsiteX78" fmla="*/ 750029 w 2090408"/>
                <a:gd name="connsiteY78" fmla="*/ 395956 h 2089150"/>
                <a:gd name="connsiteX79" fmla="*/ 773312 w 2090408"/>
                <a:gd name="connsiteY79" fmla="*/ 357313 h 2089150"/>
                <a:gd name="connsiteX80" fmla="*/ 805062 w 2090408"/>
                <a:gd name="connsiteY80" fmla="*/ 325022 h 2089150"/>
                <a:gd name="connsiteX81" fmla="*/ 825171 w 2090408"/>
                <a:gd name="connsiteY81" fmla="*/ 312318 h 2089150"/>
                <a:gd name="connsiteX82" fmla="*/ 1326292 w 2090408"/>
                <a:gd name="connsiteY82" fmla="*/ 22233 h 2089150"/>
                <a:gd name="connsiteX83" fmla="*/ 1346929 w 2090408"/>
                <a:gd name="connsiteY83" fmla="*/ 11116 h 208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090408" h="2089150">
                  <a:moveTo>
                    <a:pt x="1353873" y="1494387"/>
                  </a:moveTo>
                  <a:lnTo>
                    <a:pt x="1365283" y="1498600"/>
                  </a:lnTo>
                  <a:lnTo>
                    <a:pt x="1387196" y="1503515"/>
                  </a:lnTo>
                  <a:close/>
                  <a:moveTo>
                    <a:pt x="1390321" y="0"/>
                  </a:moveTo>
                  <a:lnTo>
                    <a:pt x="1435829" y="0"/>
                  </a:lnTo>
                  <a:lnTo>
                    <a:pt x="1479221" y="11116"/>
                  </a:lnTo>
                  <a:lnTo>
                    <a:pt x="1500387" y="22233"/>
                  </a:lnTo>
                  <a:lnTo>
                    <a:pt x="2002037" y="310730"/>
                  </a:lnTo>
                  <a:lnTo>
                    <a:pt x="2021616" y="323434"/>
                  </a:lnTo>
                  <a:lnTo>
                    <a:pt x="2053366" y="355725"/>
                  </a:lnTo>
                  <a:lnTo>
                    <a:pt x="2076650" y="394368"/>
                  </a:lnTo>
                  <a:lnTo>
                    <a:pt x="2088820" y="438833"/>
                  </a:lnTo>
                  <a:lnTo>
                    <a:pt x="2089350" y="461595"/>
                  </a:lnTo>
                  <a:lnTo>
                    <a:pt x="2090408" y="1041237"/>
                  </a:lnTo>
                  <a:lnTo>
                    <a:pt x="2089350" y="1063999"/>
                  </a:lnTo>
                  <a:lnTo>
                    <a:pt x="2077179" y="1107936"/>
                  </a:lnTo>
                  <a:lnTo>
                    <a:pt x="2054954" y="1147108"/>
                  </a:lnTo>
                  <a:lnTo>
                    <a:pt x="2023204" y="1178869"/>
                  </a:lnTo>
                  <a:lnTo>
                    <a:pt x="2003096" y="1192103"/>
                  </a:lnTo>
                  <a:lnTo>
                    <a:pt x="1501975" y="1482188"/>
                  </a:lnTo>
                  <a:lnTo>
                    <a:pt x="1481337" y="1492775"/>
                  </a:lnTo>
                  <a:lnTo>
                    <a:pt x="1437417" y="1503891"/>
                  </a:lnTo>
                  <a:lnTo>
                    <a:pt x="1397819" y="1504823"/>
                  </a:lnTo>
                  <a:lnTo>
                    <a:pt x="1417191" y="1506008"/>
                  </a:lnTo>
                  <a:lnTo>
                    <a:pt x="1429903" y="1505479"/>
                  </a:lnTo>
                  <a:lnTo>
                    <a:pt x="1417721" y="1570038"/>
                  </a:lnTo>
                  <a:lnTo>
                    <a:pt x="1385940" y="1698096"/>
                  </a:lnTo>
                  <a:lnTo>
                    <a:pt x="1365813" y="1759479"/>
                  </a:lnTo>
                  <a:lnTo>
                    <a:pt x="1348864" y="1809221"/>
                  </a:lnTo>
                  <a:lnTo>
                    <a:pt x="1329796" y="1857904"/>
                  </a:lnTo>
                  <a:lnTo>
                    <a:pt x="1401830" y="1827213"/>
                  </a:lnTo>
                  <a:lnTo>
                    <a:pt x="1541133" y="1899179"/>
                  </a:lnTo>
                  <a:lnTo>
                    <a:pt x="1257761" y="2019300"/>
                  </a:lnTo>
                  <a:lnTo>
                    <a:pt x="1089856" y="2089150"/>
                  </a:lnTo>
                  <a:lnTo>
                    <a:pt x="1059135" y="1953684"/>
                  </a:lnTo>
                  <a:lnTo>
                    <a:pt x="982333" y="1611842"/>
                  </a:lnTo>
                  <a:lnTo>
                    <a:pt x="1122166" y="1684338"/>
                  </a:lnTo>
                  <a:lnTo>
                    <a:pt x="1142293" y="1773238"/>
                  </a:lnTo>
                  <a:lnTo>
                    <a:pt x="1157124" y="1735138"/>
                  </a:lnTo>
                  <a:lnTo>
                    <a:pt x="1169836" y="1696508"/>
                  </a:lnTo>
                  <a:lnTo>
                    <a:pt x="1190493" y="1630892"/>
                  </a:lnTo>
                  <a:lnTo>
                    <a:pt x="1222803" y="1497013"/>
                  </a:lnTo>
                  <a:lnTo>
                    <a:pt x="1234985" y="1428750"/>
                  </a:lnTo>
                  <a:lnTo>
                    <a:pt x="1328736" y="1482725"/>
                  </a:lnTo>
                  <a:lnTo>
                    <a:pt x="1340919" y="1489604"/>
                  </a:lnTo>
                  <a:lnTo>
                    <a:pt x="1344421" y="1490897"/>
                  </a:lnTo>
                  <a:lnTo>
                    <a:pt x="1327879" y="1482188"/>
                  </a:lnTo>
                  <a:lnTo>
                    <a:pt x="825700" y="1193161"/>
                  </a:lnTo>
                  <a:lnTo>
                    <a:pt x="806121" y="1180457"/>
                  </a:lnTo>
                  <a:lnTo>
                    <a:pt x="773842" y="1148696"/>
                  </a:lnTo>
                  <a:lnTo>
                    <a:pt x="751617" y="1109524"/>
                  </a:lnTo>
                  <a:lnTo>
                    <a:pt x="739446" y="1065587"/>
                  </a:lnTo>
                  <a:lnTo>
                    <a:pt x="737858" y="1042825"/>
                  </a:lnTo>
                  <a:lnTo>
                    <a:pt x="737858" y="1041644"/>
                  </a:lnTo>
                  <a:lnTo>
                    <a:pt x="553179" y="1121834"/>
                  </a:lnTo>
                  <a:lnTo>
                    <a:pt x="385434" y="1202796"/>
                  </a:lnTo>
                  <a:lnTo>
                    <a:pt x="345746" y="1224176"/>
                  </a:lnTo>
                  <a:lnTo>
                    <a:pt x="341512" y="1267719"/>
                  </a:lnTo>
                  <a:lnTo>
                    <a:pt x="332517" y="1326524"/>
                  </a:lnTo>
                  <a:lnTo>
                    <a:pt x="318229" y="1383740"/>
                  </a:lnTo>
                  <a:lnTo>
                    <a:pt x="309762" y="1411288"/>
                  </a:lnTo>
                  <a:lnTo>
                    <a:pt x="237307" y="1387762"/>
                  </a:lnTo>
                  <a:lnTo>
                    <a:pt x="261225" y="1310712"/>
                  </a:lnTo>
                  <a:cubicBezTo>
                    <a:pt x="270178" y="1266960"/>
                    <a:pt x="274879" y="1221661"/>
                    <a:pt x="274879" y="1175263"/>
                  </a:cubicBezTo>
                  <a:cubicBezTo>
                    <a:pt x="274879" y="989672"/>
                    <a:pt x="199654" y="821651"/>
                    <a:pt x="78031" y="700028"/>
                  </a:cubicBezTo>
                  <a:lnTo>
                    <a:pt x="40397" y="668977"/>
                  </a:lnTo>
                  <a:lnTo>
                    <a:pt x="0" y="635647"/>
                  </a:lnTo>
                  <a:lnTo>
                    <a:pt x="43591" y="576263"/>
                  </a:lnTo>
                  <a:lnTo>
                    <a:pt x="66345" y="593772"/>
                  </a:lnTo>
                  <a:lnTo>
                    <a:pt x="110795" y="631972"/>
                  </a:lnTo>
                  <a:lnTo>
                    <a:pt x="152070" y="673356"/>
                  </a:lnTo>
                  <a:lnTo>
                    <a:pt x="189055" y="717134"/>
                  </a:lnTo>
                  <a:lnTo>
                    <a:pt x="226154" y="712259"/>
                  </a:lnTo>
                  <a:lnTo>
                    <a:pt x="409246" y="678921"/>
                  </a:lnTo>
                  <a:lnTo>
                    <a:pt x="666421" y="622300"/>
                  </a:lnTo>
                  <a:lnTo>
                    <a:pt x="737858" y="603770"/>
                  </a:lnTo>
                  <a:lnTo>
                    <a:pt x="737858" y="463713"/>
                  </a:lnTo>
                  <a:lnTo>
                    <a:pt x="738917" y="439892"/>
                  </a:lnTo>
                  <a:lnTo>
                    <a:pt x="750029" y="395956"/>
                  </a:lnTo>
                  <a:lnTo>
                    <a:pt x="773312" y="357313"/>
                  </a:lnTo>
                  <a:lnTo>
                    <a:pt x="805062" y="325022"/>
                  </a:lnTo>
                  <a:lnTo>
                    <a:pt x="825171" y="312318"/>
                  </a:lnTo>
                  <a:lnTo>
                    <a:pt x="1326292" y="22233"/>
                  </a:lnTo>
                  <a:lnTo>
                    <a:pt x="1346929" y="11116"/>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prstClr val="black"/>
                </a:solidFill>
              </a:endParaRPr>
            </a:p>
          </p:txBody>
        </p:sp>
        <p:sp>
          <p:nvSpPr>
            <p:cNvPr id="841" name="Freeform: Shape 840"/>
            <p:cNvSpPr>
              <a:spLocks/>
            </p:cNvSpPr>
            <p:nvPr/>
          </p:nvSpPr>
          <p:spPr bwMode="auto">
            <a:xfrm>
              <a:off x="5419726" y="1003301"/>
              <a:ext cx="2092325" cy="1950369"/>
            </a:xfrm>
            <a:custGeom>
              <a:avLst/>
              <a:gdLst>
                <a:gd name="connsiteX0" fmla="*/ 653776 w 2092325"/>
                <a:gd name="connsiteY0" fmla="*/ 0 h 1950369"/>
                <a:gd name="connsiteX1" fmla="*/ 698774 w 2092325"/>
                <a:gd name="connsiteY1" fmla="*/ 0 h 1950369"/>
                <a:gd name="connsiteX2" fmla="*/ 743241 w 2092325"/>
                <a:gd name="connsiteY2" fmla="*/ 11650 h 1950369"/>
                <a:gd name="connsiteX3" fmla="*/ 763887 w 2092325"/>
                <a:gd name="connsiteY3" fmla="*/ 22241 h 1950369"/>
                <a:gd name="connsiteX4" fmla="*/ 1265204 w 2092325"/>
                <a:gd name="connsiteY4" fmla="*/ 311898 h 1950369"/>
                <a:gd name="connsiteX5" fmla="*/ 1284790 w 2092325"/>
                <a:gd name="connsiteY5" fmla="*/ 324078 h 1950369"/>
                <a:gd name="connsiteX6" fmla="*/ 1317082 w 2092325"/>
                <a:gd name="connsiteY6" fmla="*/ 356909 h 1950369"/>
                <a:gd name="connsiteX7" fmla="*/ 1339845 w 2092325"/>
                <a:gd name="connsiteY7" fmla="*/ 395566 h 1950369"/>
                <a:gd name="connsiteX8" fmla="*/ 1350962 w 2092325"/>
                <a:gd name="connsiteY8" fmla="*/ 440047 h 1950369"/>
                <a:gd name="connsiteX9" fmla="*/ 1352550 w 2092325"/>
                <a:gd name="connsiteY9" fmla="*/ 462817 h 1950369"/>
                <a:gd name="connsiteX10" fmla="*/ 1352550 w 2092325"/>
                <a:gd name="connsiteY10" fmla="*/ 763588 h 1950369"/>
                <a:gd name="connsiteX11" fmla="*/ 1409131 w 2092325"/>
                <a:gd name="connsiteY11" fmla="*/ 786323 h 1950369"/>
                <a:gd name="connsiteX12" fmla="*/ 1518061 w 2092325"/>
                <a:gd name="connsiteY12" fmla="*/ 837610 h 1950369"/>
                <a:gd name="connsiteX13" fmla="*/ 1622761 w 2092325"/>
                <a:gd name="connsiteY13" fmla="*/ 895771 h 1950369"/>
                <a:gd name="connsiteX14" fmla="*/ 1724288 w 2092325"/>
                <a:gd name="connsiteY14" fmla="*/ 960804 h 1950369"/>
                <a:gd name="connsiteX15" fmla="*/ 1772937 w 2092325"/>
                <a:gd name="connsiteY15" fmla="*/ 995701 h 1950369"/>
                <a:gd name="connsiteX16" fmla="*/ 1811010 w 2092325"/>
                <a:gd name="connsiteY16" fmla="*/ 1024781 h 1950369"/>
                <a:gd name="connsiteX17" fmla="*/ 1885040 w 2092325"/>
                <a:gd name="connsiteY17" fmla="*/ 1084527 h 1950369"/>
                <a:gd name="connsiteX18" fmla="*/ 1920469 w 2092325"/>
                <a:gd name="connsiteY18" fmla="*/ 1116780 h 1950369"/>
                <a:gd name="connsiteX19" fmla="*/ 1907778 w 2092325"/>
                <a:gd name="connsiteY19" fmla="*/ 1042758 h 1950369"/>
                <a:gd name="connsiteX20" fmla="*/ 2009834 w 2092325"/>
                <a:gd name="connsiteY20" fmla="*/ 922736 h 1950369"/>
                <a:gd name="connsiteX21" fmla="*/ 2068001 w 2092325"/>
                <a:gd name="connsiteY21" fmla="*/ 1266410 h 1950369"/>
                <a:gd name="connsiteX22" fmla="*/ 2092325 w 2092325"/>
                <a:gd name="connsiteY22" fmla="*/ 1404938 h 1950369"/>
                <a:gd name="connsiteX23" fmla="*/ 1915181 w 2092325"/>
                <a:gd name="connsiteY23" fmla="*/ 1403352 h 1950369"/>
                <a:gd name="connsiteX24" fmla="*/ 1603196 w 2092325"/>
                <a:gd name="connsiteY24" fmla="*/ 1401237 h 1950369"/>
                <a:gd name="connsiteX25" fmla="*/ 1704195 w 2092325"/>
                <a:gd name="connsiteY25" fmla="*/ 1281744 h 1950369"/>
                <a:gd name="connsiteX26" fmla="*/ 1797261 w 2092325"/>
                <a:gd name="connsiteY26" fmla="*/ 1282272 h 1950369"/>
                <a:gd name="connsiteX27" fmla="*/ 1762361 w 2092325"/>
                <a:gd name="connsiteY27" fmla="*/ 1250549 h 1950369"/>
                <a:gd name="connsiteX28" fmla="*/ 1689917 w 2092325"/>
                <a:gd name="connsiteY28" fmla="*/ 1190273 h 1950369"/>
                <a:gd name="connsiteX29" fmla="*/ 1651844 w 2092325"/>
                <a:gd name="connsiteY29" fmla="*/ 1161722 h 1950369"/>
                <a:gd name="connsiteX30" fmla="*/ 1616944 w 2092325"/>
                <a:gd name="connsiteY30" fmla="*/ 1136343 h 1950369"/>
                <a:gd name="connsiteX31" fmla="*/ 1544500 w 2092325"/>
                <a:gd name="connsiteY31" fmla="*/ 1088228 h 1950369"/>
                <a:gd name="connsiteX32" fmla="*/ 1469412 w 2092325"/>
                <a:gd name="connsiteY32" fmla="*/ 1044344 h 1950369"/>
                <a:gd name="connsiteX33" fmla="*/ 1392209 w 2092325"/>
                <a:gd name="connsiteY33" fmla="*/ 1004689 h 1950369"/>
                <a:gd name="connsiteX34" fmla="*/ 1352550 w 2092325"/>
                <a:gd name="connsiteY34" fmla="*/ 986712 h 1950369"/>
                <a:gd name="connsiteX35" fmla="*/ 1352550 w 2092325"/>
                <a:gd name="connsiteY35" fmla="*/ 1042662 h 1950369"/>
                <a:gd name="connsiteX36" fmla="*/ 1350962 w 2092325"/>
                <a:gd name="connsiteY36" fmla="*/ 1065433 h 1950369"/>
                <a:gd name="connsiteX37" fmla="*/ 1339845 w 2092325"/>
                <a:gd name="connsiteY37" fmla="*/ 1109384 h 1950369"/>
                <a:gd name="connsiteX38" fmla="*/ 1317082 w 2092325"/>
                <a:gd name="connsiteY38" fmla="*/ 1148570 h 1950369"/>
                <a:gd name="connsiteX39" fmla="*/ 1284790 w 2092325"/>
                <a:gd name="connsiteY39" fmla="*/ 1180342 h 1950369"/>
                <a:gd name="connsiteX40" fmla="*/ 1265204 w 2092325"/>
                <a:gd name="connsiteY40" fmla="*/ 1193581 h 1950369"/>
                <a:gd name="connsiteX41" fmla="*/ 894559 w 2092325"/>
                <a:gd name="connsiteY41" fmla="*/ 1407346 h 1950369"/>
                <a:gd name="connsiteX42" fmla="*/ 910558 w 2092325"/>
                <a:gd name="connsiteY42" fmla="*/ 1568811 h 1950369"/>
                <a:gd name="connsiteX43" fmla="*/ 935442 w 2092325"/>
                <a:gd name="connsiteY43" fmla="*/ 1753415 h 1950369"/>
                <a:gd name="connsiteX44" fmla="*/ 943317 w 2092325"/>
                <a:gd name="connsiteY44" fmla="*/ 1797317 h 1950369"/>
                <a:gd name="connsiteX45" fmla="*/ 991277 w 2092325"/>
                <a:gd name="connsiteY45" fmla="*/ 1817509 h 1950369"/>
                <a:gd name="connsiteX46" fmla="*/ 1042016 w 2092325"/>
                <a:gd name="connsiteY46" fmla="*/ 1844429 h 1950369"/>
                <a:gd name="connsiteX47" fmla="*/ 1091170 w 2092325"/>
                <a:gd name="connsiteY47" fmla="*/ 1874516 h 1950369"/>
                <a:gd name="connsiteX48" fmla="*/ 1114425 w 2092325"/>
                <a:gd name="connsiteY48" fmla="*/ 1891408 h 1950369"/>
                <a:gd name="connsiteX49" fmla="*/ 1071446 w 2092325"/>
                <a:gd name="connsiteY49" fmla="*/ 1949728 h 1950369"/>
                <a:gd name="connsiteX50" fmla="*/ 1067569 w 2092325"/>
                <a:gd name="connsiteY50" fmla="*/ 1946529 h 1950369"/>
                <a:gd name="connsiteX51" fmla="*/ 1050456 w 2092325"/>
                <a:gd name="connsiteY51" fmla="*/ 1932409 h 1950369"/>
                <a:gd name="connsiteX52" fmla="*/ 966064 w 2092325"/>
                <a:gd name="connsiteY52" fmla="*/ 1883903 h 1950369"/>
                <a:gd name="connsiteX53" fmla="*/ 947913 w 2092325"/>
                <a:gd name="connsiteY53" fmla="*/ 1876751 h 1950369"/>
                <a:gd name="connsiteX54" fmla="*/ 936293 w 2092325"/>
                <a:gd name="connsiteY54" fmla="*/ 1870444 h 1950369"/>
                <a:gd name="connsiteX55" fmla="*/ 915612 w 2092325"/>
                <a:gd name="connsiteY55" fmla="*/ 1864024 h 1950369"/>
                <a:gd name="connsiteX56" fmla="*/ 874545 w 2092325"/>
                <a:gd name="connsiteY56" fmla="*/ 1847843 h 1950369"/>
                <a:gd name="connsiteX57" fmla="*/ 831611 w 2092325"/>
                <a:gd name="connsiteY57" fmla="*/ 1837949 h 1950369"/>
                <a:gd name="connsiteX58" fmla="*/ 810136 w 2092325"/>
                <a:gd name="connsiteY58" fmla="*/ 1831282 h 1950369"/>
                <a:gd name="connsiteX59" fmla="*/ 796893 w 2092325"/>
                <a:gd name="connsiteY59" fmla="*/ 1829947 h 1950369"/>
                <a:gd name="connsiteX60" fmla="*/ 777040 w 2092325"/>
                <a:gd name="connsiteY60" fmla="*/ 1825372 h 1950369"/>
                <a:gd name="connsiteX61" fmla="*/ 674687 w 2092325"/>
                <a:gd name="connsiteY61" fmla="*/ 1817628 h 1950369"/>
                <a:gd name="connsiteX62" fmla="*/ 572336 w 2092325"/>
                <a:gd name="connsiteY62" fmla="*/ 1825372 h 1950369"/>
                <a:gd name="connsiteX63" fmla="*/ 552483 w 2092325"/>
                <a:gd name="connsiteY63" fmla="*/ 1829947 h 1950369"/>
                <a:gd name="connsiteX64" fmla="*/ 539239 w 2092325"/>
                <a:gd name="connsiteY64" fmla="*/ 1831282 h 1950369"/>
                <a:gd name="connsiteX65" fmla="*/ 517761 w 2092325"/>
                <a:gd name="connsiteY65" fmla="*/ 1837949 h 1950369"/>
                <a:gd name="connsiteX66" fmla="*/ 474830 w 2092325"/>
                <a:gd name="connsiteY66" fmla="*/ 1847843 h 1950369"/>
                <a:gd name="connsiteX67" fmla="*/ 433767 w 2092325"/>
                <a:gd name="connsiteY67" fmla="*/ 1864023 h 1950369"/>
                <a:gd name="connsiteX68" fmla="*/ 413082 w 2092325"/>
                <a:gd name="connsiteY68" fmla="*/ 1870444 h 1950369"/>
                <a:gd name="connsiteX69" fmla="*/ 401460 w 2092325"/>
                <a:gd name="connsiteY69" fmla="*/ 1876752 h 1950369"/>
                <a:gd name="connsiteX70" fmla="*/ 383311 w 2092325"/>
                <a:gd name="connsiteY70" fmla="*/ 1883903 h 1950369"/>
                <a:gd name="connsiteX71" fmla="*/ 298922 w 2092325"/>
                <a:gd name="connsiteY71" fmla="*/ 1932408 h 1950369"/>
                <a:gd name="connsiteX72" fmla="*/ 298919 w 2092325"/>
                <a:gd name="connsiteY72" fmla="*/ 1932409 h 1950369"/>
                <a:gd name="connsiteX73" fmla="*/ 277151 w 2092325"/>
                <a:gd name="connsiteY73" fmla="*/ 1950369 h 1950369"/>
                <a:gd name="connsiteX74" fmla="*/ 233362 w 2092325"/>
                <a:gd name="connsiteY74" fmla="*/ 1889293 h 1950369"/>
                <a:gd name="connsiteX75" fmla="*/ 256143 w 2092325"/>
                <a:gd name="connsiteY75" fmla="*/ 1872402 h 1950369"/>
                <a:gd name="connsiteX76" fmla="*/ 304885 w 2092325"/>
                <a:gd name="connsiteY76" fmla="*/ 1842844 h 1950369"/>
                <a:gd name="connsiteX77" fmla="*/ 355746 w 2092325"/>
                <a:gd name="connsiteY77" fmla="*/ 1816452 h 1950369"/>
                <a:gd name="connsiteX78" fmla="*/ 410316 w 2092325"/>
                <a:gd name="connsiteY78" fmla="*/ 1794283 h 1950369"/>
                <a:gd name="connsiteX79" fmla="*/ 411310 w 2092325"/>
                <a:gd name="connsiteY79" fmla="*/ 1793937 h 1950369"/>
                <a:gd name="connsiteX80" fmla="*/ 418696 w 2092325"/>
                <a:gd name="connsiteY80" fmla="*/ 1753415 h 1950369"/>
                <a:gd name="connsiteX81" fmla="*/ 444109 w 2092325"/>
                <a:gd name="connsiteY81" fmla="*/ 1568811 h 1950369"/>
                <a:gd name="connsiteX82" fmla="*/ 459407 w 2092325"/>
                <a:gd name="connsiteY82" fmla="*/ 1407857 h 1950369"/>
                <a:gd name="connsiteX83" fmla="*/ 87876 w 2092325"/>
                <a:gd name="connsiteY83" fmla="*/ 1193581 h 1950369"/>
                <a:gd name="connsiteX84" fmla="*/ 67760 w 2092325"/>
                <a:gd name="connsiteY84" fmla="*/ 1180342 h 1950369"/>
                <a:gd name="connsiteX85" fmla="*/ 35997 w 2092325"/>
                <a:gd name="connsiteY85" fmla="*/ 1148570 h 1950369"/>
                <a:gd name="connsiteX86" fmla="*/ 13234 w 2092325"/>
                <a:gd name="connsiteY86" fmla="*/ 1109384 h 1950369"/>
                <a:gd name="connsiteX87" fmla="*/ 1588 w 2092325"/>
                <a:gd name="connsiteY87" fmla="*/ 1065433 h 1950369"/>
                <a:gd name="connsiteX88" fmla="*/ 0 w 2092325"/>
                <a:gd name="connsiteY88" fmla="*/ 1042662 h 1950369"/>
                <a:gd name="connsiteX89" fmla="*/ 0 w 2092325"/>
                <a:gd name="connsiteY89" fmla="*/ 462817 h 1950369"/>
                <a:gd name="connsiteX90" fmla="*/ 1588 w 2092325"/>
                <a:gd name="connsiteY90" fmla="*/ 440047 h 1950369"/>
                <a:gd name="connsiteX91" fmla="*/ 13234 w 2092325"/>
                <a:gd name="connsiteY91" fmla="*/ 395566 h 1950369"/>
                <a:gd name="connsiteX92" fmla="*/ 35997 w 2092325"/>
                <a:gd name="connsiteY92" fmla="*/ 356909 h 1950369"/>
                <a:gd name="connsiteX93" fmla="*/ 67760 w 2092325"/>
                <a:gd name="connsiteY93" fmla="*/ 324078 h 1950369"/>
                <a:gd name="connsiteX94" fmla="*/ 87876 w 2092325"/>
                <a:gd name="connsiteY94" fmla="*/ 311898 h 1950369"/>
                <a:gd name="connsiteX95" fmla="*/ 589193 w 2092325"/>
                <a:gd name="connsiteY95" fmla="*/ 22241 h 1950369"/>
                <a:gd name="connsiteX96" fmla="*/ 609838 w 2092325"/>
                <a:gd name="connsiteY96" fmla="*/ 11650 h 195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092325" h="1950369">
                  <a:moveTo>
                    <a:pt x="653776" y="0"/>
                  </a:moveTo>
                  <a:lnTo>
                    <a:pt x="698774" y="0"/>
                  </a:lnTo>
                  <a:lnTo>
                    <a:pt x="743241" y="11650"/>
                  </a:lnTo>
                  <a:lnTo>
                    <a:pt x="763887" y="22241"/>
                  </a:lnTo>
                  <a:lnTo>
                    <a:pt x="1265204" y="311898"/>
                  </a:lnTo>
                  <a:lnTo>
                    <a:pt x="1284790" y="324078"/>
                  </a:lnTo>
                  <a:lnTo>
                    <a:pt x="1317082" y="356909"/>
                  </a:lnTo>
                  <a:lnTo>
                    <a:pt x="1339845" y="395566"/>
                  </a:lnTo>
                  <a:lnTo>
                    <a:pt x="1350962" y="440047"/>
                  </a:lnTo>
                  <a:lnTo>
                    <a:pt x="1352550" y="462817"/>
                  </a:lnTo>
                  <a:lnTo>
                    <a:pt x="1352550" y="763588"/>
                  </a:lnTo>
                  <a:lnTo>
                    <a:pt x="1409131" y="786323"/>
                  </a:lnTo>
                  <a:lnTo>
                    <a:pt x="1518061" y="837610"/>
                  </a:lnTo>
                  <a:lnTo>
                    <a:pt x="1622761" y="895771"/>
                  </a:lnTo>
                  <a:lnTo>
                    <a:pt x="1724288" y="960804"/>
                  </a:lnTo>
                  <a:lnTo>
                    <a:pt x="1772937" y="995701"/>
                  </a:lnTo>
                  <a:lnTo>
                    <a:pt x="1811010" y="1024781"/>
                  </a:lnTo>
                  <a:lnTo>
                    <a:pt x="1885040" y="1084527"/>
                  </a:lnTo>
                  <a:lnTo>
                    <a:pt x="1920469" y="1116780"/>
                  </a:lnTo>
                  <a:lnTo>
                    <a:pt x="1907778" y="1042758"/>
                  </a:lnTo>
                  <a:lnTo>
                    <a:pt x="2009834" y="922736"/>
                  </a:lnTo>
                  <a:lnTo>
                    <a:pt x="2068001" y="1266410"/>
                  </a:lnTo>
                  <a:lnTo>
                    <a:pt x="2092325" y="1404938"/>
                  </a:lnTo>
                  <a:lnTo>
                    <a:pt x="1915181" y="1403352"/>
                  </a:lnTo>
                  <a:lnTo>
                    <a:pt x="1603196" y="1401237"/>
                  </a:lnTo>
                  <a:lnTo>
                    <a:pt x="1704195" y="1281744"/>
                  </a:lnTo>
                  <a:lnTo>
                    <a:pt x="1797261" y="1282272"/>
                  </a:lnTo>
                  <a:lnTo>
                    <a:pt x="1762361" y="1250549"/>
                  </a:lnTo>
                  <a:lnTo>
                    <a:pt x="1689917" y="1190273"/>
                  </a:lnTo>
                  <a:lnTo>
                    <a:pt x="1651844" y="1161722"/>
                  </a:lnTo>
                  <a:lnTo>
                    <a:pt x="1616944" y="1136343"/>
                  </a:lnTo>
                  <a:lnTo>
                    <a:pt x="1544500" y="1088228"/>
                  </a:lnTo>
                  <a:lnTo>
                    <a:pt x="1469412" y="1044344"/>
                  </a:lnTo>
                  <a:lnTo>
                    <a:pt x="1392209" y="1004689"/>
                  </a:lnTo>
                  <a:lnTo>
                    <a:pt x="1352550" y="986712"/>
                  </a:lnTo>
                  <a:lnTo>
                    <a:pt x="1352550" y="1042662"/>
                  </a:lnTo>
                  <a:lnTo>
                    <a:pt x="1350962" y="1065433"/>
                  </a:lnTo>
                  <a:lnTo>
                    <a:pt x="1339845" y="1109384"/>
                  </a:lnTo>
                  <a:lnTo>
                    <a:pt x="1317082" y="1148570"/>
                  </a:lnTo>
                  <a:lnTo>
                    <a:pt x="1284790" y="1180342"/>
                  </a:lnTo>
                  <a:lnTo>
                    <a:pt x="1265204" y="1193581"/>
                  </a:lnTo>
                  <a:lnTo>
                    <a:pt x="894559" y="1407346"/>
                  </a:lnTo>
                  <a:lnTo>
                    <a:pt x="910558" y="1568811"/>
                  </a:lnTo>
                  <a:lnTo>
                    <a:pt x="935442" y="1753415"/>
                  </a:lnTo>
                  <a:lnTo>
                    <a:pt x="943317" y="1797317"/>
                  </a:lnTo>
                  <a:lnTo>
                    <a:pt x="991277" y="1817509"/>
                  </a:lnTo>
                  <a:lnTo>
                    <a:pt x="1042016" y="1844429"/>
                  </a:lnTo>
                  <a:lnTo>
                    <a:pt x="1091170" y="1874516"/>
                  </a:lnTo>
                  <a:lnTo>
                    <a:pt x="1114425" y="1891408"/>
                  </a:lnTo>
                  <a:lnTo>
                    <a:pt x="1071446" y="1949728"/>
                  </a:lnTo>
                  <a:lnTo>
                    <a:pt x="1067569" y="1946529"/>
                  </a:lnTo>
                  <a:lnTo>
                    <a:pt x="1050456" y="1932409"/>
                  </a:lnTo>
                  <a:cubicBezTo>
                    <a:pt x="1023640" y="1914292"/>
                    <a:pt x="995446" y="1898060"/>
                    <a:pt x="966064" y="1883903"/>
                  </a:cubicBezTo>
                  <a:lnTo>
                    <a:pt x="947913" y="1876751"/>
                  </a:lnTo>
                  <a:lnTo>
                    <a:pt x="936293" y="1870444"/>
                  </a:lnTo>
                  <a:lnTo>
                    <a:pt x="915612" y="1864024"/>
                  </a:lnTo>
                  <a:lnTo>
                    <a:pt x="874545" y="1847843"/>
                  </a:lnTo>
                  <a:lnTo>
                    <a:pt x="831611" y="1837949"/>
                  </a:lnTo>
                  <a:lnTo>
                    <a:pt x="810136" y="1831282"/>
                  </a:lnTo>
                  <a:lnTo>
                    <a:pt x="796893" y="1829947"/>
                  </a:lnTo>
                  <a:lnTo>
                    <a:pt x="777040" y="1825372"/>
                  </a:lnTo>
                  <a:cubicBezTo>
                    <a:pt x="743667" y="1820273"/>
                    <a:pt x="709486" y="1817628"/>
                    <a:pt x="674687" y="1817628"/>
                  </a:cubicBezTo>
                  <a:cubicBezTo>
                    <a:pt x="639889" y="1817628"/>
                    <a:pt x="605708" y="1820273"/>
                    <a:pt x="572336" y="1825372"/>
                  </a:cubicBezTo>
                  <a:lnTo>
                    <a:pt x="552483" y="1829947"/>
                  </a:lnTo>
                  <a:lnTo>
                    <a:pt x="539239" y="1831282"/>
                  </a:lnTo>
                  <a:lnTo>
                    <a:pt x="517761" y="1837949"/>
                  </a:lnTo>
                  <a:lnTo>
                    <a:pt x="474830" y="1847843"/>
                  </a:lnTo>
                  <a:lnTo>
                    <a:pt x="433767" y="1864023"/>
                  </a:lnTo>
                  <a:lnTo>
                    <a:pt x="413082" y="1870444"/>
                  </a:lnTo>
                  <a:lnTo>
                    <a:pt x="401460" y="1876752"/>
                  </a:lnTo>
                  <a:lnTo>
                    <a:pt x="383311" y="1883903"/>
                  </a:lnTo>
                  <a:lnTo>
                    <a:pt x="298922" y="1932408"/>
                  </a:lnTo>
                  <a:lnTo>
                    <a:pt x="298919" y="1932409"/>
                  </a:lnTo>
                  <a:lnTo>
                    <a:pt x="277151" y="1950369"/>
                  </a:lnTo>
                  <a:lnTo>
                    <a:pt x="233362" y="1889293"/>
                  </a:lnTo>
                  <a:lnTo>
                    <a:pt x="256143" y="1872402"/>
                  </a:lnTo>
                  <a:lnTo>
                    <a:pt x="304885" y="1842844"/>
                  </a:lnTo>
                  <a:lnTo>
                    <a:pt x="355746" y="1816452"/>
                  </a:lnTo>
                  <a:lnTo>
                    <a:pt x="410316" y="1794283"/>
                  </a:lnTo>
                  <a:lnTo>
                    <a:pt x="411310" y="1793937"/>
                  </a:lnTo>
                  <a:lnTo>
                    <a:pt x="418696" y="1753415"/>
                  </a:lnTo>
                  <a:lnTo>
                    <a:pt x="444109" y="1568811"/>
                  </a:lnTo>
                  <a:lnTo>
                    <a:pt x="459407" y="1407857"/>
                  </a:lnTo>
                  <a:lnTo>
                    <a:pt x="87876" y="1193581"/>
                  </a:lnTo>
                  <a:lnTo>
                    <a:pt x="67760" y="1180342"/>
                  </a:lnTo>
                  <a:lnTo>
                    <a:pt x="35997" y="1148570"/>
                  </a:lnTo>
                  <a:lnTo>
                    <a:pt x="13234" y="1109384"/>
                  </a:lnTo>
                  <a:lnTo>
                    <a:pt x="1588" y="1065433"/>
                  </a:lnTo>
                  <a:lnTo>
                    <a:pt x="0" y="1042662"/>
                  </a:lnTo>
                  <a:lnTo>
                    <a:pt x="0" y="462817"/>
                  </a:lnTo>
                  <a:lnTo>
                    <a:pt x="1588" y="440047"/>
                  </a:lnTo>
                  <a:lnTo>
                    <a:pt x="13234" y="395566"/>
                  </a:lnTo>
                  <a:lnTo>
                    <a:pt x="35997" y="356909"/>
                  </a:lnTo>
                  <a:lnTo>
                    <a:pt x="67760" y="324078"/>
                  </a:lnTo>
                  <a:lnTo>
                    <a:pt x="87876" y="311898"/>
                  </a:lnTo>
                  <a:lnTo>
                    <a:pt x="589193" y="22241"/>
                  </a:lnTo>
                  <a:lnTo>
                    <a:pt x="609838" y="116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solidFill>
                  <a:prstClr val="black"/>
                </a:solidFill>
              </a:endParaRPr>
            </a:p>
          </p:txBody>
        </p:sp>
        <p:sp>
          <p:nvSpPr>
            <p:cNvPr id="817" name="Freeform: Shape 816"/>
            <p:cNvSpPr>
              <a:spLocks/>
            </p:cNvSpPr>
            <p:nvPr/>
          </p:nvSpPr>
          <p:spPr bwMode="auto">
            <a:xfrm>
              <a:off x="3606801" y="1817688"/>
              <a:ext cx="2090017" cy="2005012"/>
            </a:xfrm>
            <a:custGeom>
              <a:avLst/>
              <a:gdLst>
                <a:gd name="connsiteX0" fmla="*/ 668867 w 2090017"/>
                <a:gd name="connsiteY0" fmla="*/ 500062 h 2005012"/>
                <a:gd name="connsiteX1" fmla="*/ 713846 w 2090017"/>
                <a:gd name="connsiteY1" fmla="*/ 501120 h 2005012"/>
                <a:gd name="connsiteX2" fmla="*/ 757767 w 2090017"/>
                <a:gd name="connsiteY2" fmla="*/ 513286 h 2005012"/>
                <a:gd name="connsiteX3" fmla="*/ 777346 w 2090017"/>
                <a:gd name="connsiteY3" fmla="*/ 524395 h 2005012"/>
                <a:gd name="connsiteX4" fmla="*/ 1274763 w 2090017"/>
                <a:gd name="connsiteY4" fmla="*/ 821682 h 2005012"/>
                <a:gd name="connsiteX5" fmla="*/ 1294871 w 2090017"/>
                <a:gd name="connsiteY5" fmla="*/ 834378 h 2005012"/>
                <a:gd name="connsiteX6" fmla="*/ 1326092 w 2090017"/>
                <a:gd name="connsiteY6" fmla="*/ 867174 h 2005012"/>
                <a:gd name="connsiteX7" fmla="*/ 1348317 w 2090017"/>
                <a:gd name="connsiteY7" fmla="*/ 905790 h 2005012"/>
                <a:gd name="connsiteX8" fmla="*/ 1359429 w 2090017"/>
                <a:gd name="connsiteY8" fmla="*/ 950224 h 2005012"/>
                <a:gd name="connsiteX9" fmla="*/ 1360488 w 2090017"/>
                <a:gd name="connsiteY9" fmla="*/ 973500 h 2005012"/>
                <a:gd name="connsiteX10" fmla="*/ 1358506 w 2090017"/>
                <a:gd name="connsiteY10" fmla="*/ 1093931 h 2005012"/>
                <a:gd name="connsiteX11" fmla="*/ 1419128 w 2090017"/>
                <a:gd name="connsiteY11" fmla="*/ 1109662 h 2005012"/>
                <a:gd name="connsiteX12" fmla="*/ 1676737 w 2090017"/>
                <a:gd name="connsiteY12" fmla="*/ 1166812 h 2005012"/>
                <a:gd name="connsiteX13" fmla="*/ 1859761 w 2090017"/>
                <a:gd name="connsiteY13" fmla="*/ 1199621 h 2005012"/>
                <a:gd name="connsiteX14" fmla="*/ 1907154 w 2090017"/>
                <a:gd name="connsiteY14" fmla="*/ 1206141 h 2005012"/>
                <a:gd name="connsiteX15" fmla="*/ 1936482 w 2090017"/>
                <a:gd name="connsiteY15" fmla="*/ 1172232 h 2005012"/>
                <a:gd name="connsiteX16" fmla="*/ 1977689 w 2090017"/>
                <a:gd name="connsiteY16" fmla="*/ 1130373 h 2005012"/>
                <a:gd name="connsiteX17" fmla="*/ 2022594 w 2090017"/>
                <a:gd name="connsiteY17" fmla="*/ 1092222 h 2005012"/>
                <a:gd name="connsiteX18" fmla="*/ 2046367 w 2090017"/>
                <a:gd name="connsiteY18" fmla="*/ 1074737 h 2005012"/>
                <a:gd name="connsiteX19" fmla="*/ 2090017 w 2090017"/>
                <a:gd name="connsiteY19" fmla="*/ 1136030 h 2005012"/>
                <a:gd name="connsiteX20" fmla="*/ 2012377 w 2090017"/>
                <a:gd name="connsiteY20" fmla="*/ 1200089 h 2005012"/>
                <a:gd name="connsiteX21" fmla="*/ 1815528 w 2090017"/>
                <a:gd name="connsiteY21" fmla="*/ 1675324 h 2005012"/>
                <a:gd name="connsiteX22" fmla="*/ 1829183 w 2090017"/>
                <a:gd name="connsiteY22" fmla="*/ 1810773 h 2005012"/>
                <a:gd name="connsiteX23" fmla="*/ 1853128 w 2090017"/>
                <a:gd name="connsiteY23" fmla="*/ 1887911 h 2005012"/>
                <a:gd name="connsiteX24" fmla="*/ 1776759 w 2090017"/>
                <a:gd name="connsiteY24" fmla="*/ 1912938 h 2005012"/>
                <a:gd name="connsiteX25" fmla="*/ 1768215 w 2090017"/>
                <a:gd name="connsiteY25" fmla="*/ 1884924 h 2005012"/>
                <a:gd name="connsiteX26" fmla="*/ 1753798 w 2090017"/>
                <a:gd name="connsiteY26" fmla="*/ 1827840 h 2005012"/>
                <a:gd name="connsiteX27" fmla="*/ 1743652 w 2090017"/>
                <a:gd name="connsiteY27" fmla="*/ 1769169 h 2005012"/>
                <a:gd name="connsiteX28" fmla="*/ 1739585 w 2090017"/>
                <a:gd name="connsiteY28" fmla="*/ 1711797 h 2005012"/>
                <a:gd name="connsiteX29" fmla="*/ 1700541 w 2090017"/>
                <a:gd name="connsiteY29" fmla="*/ 1690688 h 2005012"/>
                <a:gd name="connsiteX30" fmla="*/ 1532857 w 2090017"/>
                <a:gd name="connsiteY30" fmla="*/ 1610254 h 2005012"/>
                <a:gd name="connsiteX31" fmla="*/ 1351312 w 2090017"/>
                <a:gd name="connsiteY31" fmla="*/ 1530998 h 2005012"/>
                <a:gd name="connsiteX32" fmla="*/ 1350963 w 2090017"/>
                <a:gd name="connsiteY32" fmla="*/ 1552205 h 2005012"/>
                <a:gd name="connsiteX33" fmla="*/ 1349375 w 2090017"/>
                <a:gd name="connsiteY33" fmla="*/ 1574951 h 2005012"/>
                <a:gd name="connsiteX34" fmla="*/ 1337204 w 2090017"/>
                <a:gd name="connsiteY34" fmla="*/ 1618856 h 2005012"/>
                <a:gd name="connsiteX35" fmla="*/ 1314450 w 2090017"/>
                <a:gd name="connsiteY35" fmla="*/ 1658001 h 2005012"/>
                <a:gd name="connsiteX36" fmla="*/ 1281642 w 2090017"/>
                <a:gd name="connsiteY36" fmla="*/ 1689211 h 2005012"/>
                <a:gd name="connsiteX37" fmla="*/ 1262063 w 2090017"/>
                <a:gd name="connsiteY37" fmla="*/ 1701377 h 2005012"/>
                <a:gd name="connsiteX38" fmla="*/ 756179 w 2090017"/>
                <a:gd name="connsiteY38" fmla="*/ 1983853 h 2005012"/>
                <a:gd name="connsiteX39" fmla="*/ 735542 w 2090017"/>
                <a:gd name="connsiteY39" fmla="*/ 1993375 h 2005012"/>
                <a:gd name="connsiteX40" fmla="*/ 691621 w 2090017"/>
                <a:gd name="connsiteY40" fmla="*/ 2005012 h 2005012"/>
                <a:gd name="connsiteX41" fmla="*/ 645583 w 2090017"/>
                <a:gd name="connsiteY41" fmla="*/ 2003954 h 2005012"/>
                <a:gd name="connsiteX42" fmla="*/ 602192 w 2090017"/>
                <a:gd name="connsiteY42" fmla="*/ 1991788 h 2005012"/>
                <a:gd name="connsiteX43" fmla="*/ 581554 w 2090017"/>
                <a:gd name="connsiteY43" fmla="*/ 1980679 h 2005012"/>
                <a:gd name="connsiteX44" fmla="*/ 84137 w 2090017"/>
                <a:gd name="connsiteY44" fmla="*/ 1683921 h 2005012"/>
                <a:gd name="connsiteX45" fmla="*/ 65087 w 2090017"/>
                <a:gd name="connsiteY45" fmla="*/ 1671754 h 2005012"/>
                <a:gd name="connsiteX46" fmla="*/ 33337 w 2090017"/>
                <a:gd name="connsiteY46" fmla="*/ 1638958 h 2005012"/>
                <a:gd name="connsiteX47" fmla="*/ 11112 w 2090017"/>
                <a:gd name="connsiteY47" fmla="*/ 1599284 h 2005012"/>
                <a:gd name="connsiteX48" fmla="*/ 529 w 2090017"/>
                <a:gd name="connsiteY48" fmla="*/ 1555379 h 2005012"/>
                <a:gd name="connsiteX49" fmla="*/ 0 w 2090017"/>
                <a:gd name="connsiteY49" fmla="*/ 1531574 h 2005012"/>
                <a:gd name="connsiteX50" fmla="*/ 8467 w 2090017"/>
                <a:gd name="connsiteY50" fmla="*/ 952869 h 2005012"/>
                <a:gd name="connsiteX51" fmla="*/ 9525 w 2090017"/>
                <a:gd name="connsiteY51" fmla="*/ 930123 h 2005012"/>
                <a:gd name="connsiteX52" fmla="*/ 21696 w 2090017"/>
                <a:gd name="connsiteY52" fmla="*/ 886218 h 2005012"/>
                <a:gd name="connsiteX53" fmla="*/ 45508 w 2090017"/>
                <a:gd name="connsiteY53" fmla="*/ 847073 h 2005012"/>
                <a:gd name="connsiteX54" fmla="*/ 78317 w 2090017"/>
                <a:gd name="connsiteY54" fmla="*/ 815863 h 2005012"/>
                <a:gd name="connsiteX55" fmla="*/ 97367 w 2090017"/>
                <a:gd name="connsiteY55" fmla="*/ 803697 h 2005012"/>
                <a:gd name="connsiteX56" fmla="*/ 603779 w 2090017"/>
                <a:gd name="connsiteY56" fmla="*/ 521750 h 2005012"/>
                <a:gd name="connsiteX57" fmla="*/ 624417 w 2090017"/>
                <a:gd name="connsiteY57" fmla="*/ 511699 h 2005012"/>
                <a:gd name="connsiteX58" fmla="*/ 1260358 w 2090017"/>
                <a:gd name="connsiteY58" fmla="*/ 0 h 2005012"/>
                <a:gd name="connsiteX59" fmla="*/ 1581463 w 2090017"/>
                <a:gd name="connsiteY59" fmla="*/ 54583 h 2005012"/>
                <a:gd name="connsiteX60" fmla="*/ 1743075 w 2090017"/>
                <a:gd name="connsiteY60" fmla="*/ 82669 h 2005012"/>
                <a:gd name="connsiteX61" fmla="*/ 1690087 w 2090017"/>
                <a:gd name="connsiteY61" fmla="*/ 229990 h 2005012"/>
                <a:gd name="connsiteX62" fmla="*/ 1576164 w 2090017"/>
                <a:gd name="connsiteY62" fmla="*/ 543178 h 2005012"/>
                <a:gd name="connsiteX63" fmla="*/ 1496682 w 2090017"/>
                <a:gd name="connsiteY63" fmla="*/ 407516 h 2005012"/>
                <a:gd name="connsiteX64" fmla="*/ 1523706 w 2090017"/>
                <a:gd name="connsiteY64" fmla="*/ 335446 h 2005012"/>
                <a:gd name="connsiteX65" fmla="*/ 1518407 w 2090017"/>
                <a:gd name="connsiteY65" fmla="*/ 339155 h 2005012"/>
                <a:gd name="connsiteX66" fmla="*/ 1513109 w 2090017"/>
                <a:gd name="connsiteY66" fmla="*/ 342865 h 2005012"/>
                <a:gd name="connsiteX67" fmla="*/ 1458001 w 2090017"/>
                <a:gd name="connsiteY67" fmla="*/ 384199 h 2005012"/>
                <a:gd name="connsiteX68" fmla="*/ 1354146 w 2090017"/>
                <a:gd name="connsiteY68" fmla="*/ 474817 h 2005012"/>
                <a:gd name="connsiteX69" fmla="*/ 1257178 w 2090017"/>
                <a:gd name="connsiteY69" fmla="*/ 572324 h 2005012"/>
                <a:gd name="connsiteX70" fmla="*/ 1169749 w 2090017"/>
                <a:gd name="connsiteY70" fmla="*/ 678840 h 2005012"/>
                <a:gd name="connsiteX71" fmla="*/ 1130008 w 2090017"/>
                <a:gd name="connsiteY71" fmla="*/ 735013 h 2005012"/>
                <a:gd name="connsiteX72" fmla="*/ 952500 w 2090017"/>
                <a:gd name="connsiteY72" fmla="*/ 629027 h 2005012"/>
                <a:gd name="connsiteX73" fmla="*/ 998069 w 2090017"/>
                <a:gd name="connsiteY73" fmla="*/ 563845 h 2005012"/>
                <a:gd name="connsiteX74" fmla="*/ 1098746 w 2090017"/>
                <a:gd name="connsiteY74" fmla="*/ 441432 h 2005012"/>
                <a:gd name="connsiteX75" fmla="*/ 1209490 w 2090017"/>
                <a:gd name="connsiteY75" fmla="*/ 327497 h 2005012"/>
                <a:gd name="connsiteX76" fmla="*/ 1328182 w 2090017"/>
                <a:gd name="connsiteY76" fmla="*/ 224160 h 2005012"/>
                <a:gd name="connsiteX77" fmla="*/ 1392297 w 2090017"/>
                <a:gd name="connsiteY77" fmla="*/ 176467 h 2005012"/>
                <a:gd name="connsiteX78" fmla="*/ 1409783 w 2090017"/>
                <a:gd name="connsiteY78" fmla="*/ 163748 h 2005012"/>
                <a:gd name="connsiteX79" fmla="*/ 1428328 w 2090017"/>
                <a:gd name="connsiteY79" fmla="*/ 150500 h 2005012"/>
                <a:gd name="connsiteX80" fmla="*/ 1338779 w 2090017"/>
                <a:gd name="connsiteY80" fmla="*/ 135662 h 20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090017" h="2005012">
                  <a:moveTo>
                    <a:pt x="668867" y="500062"/>
                  </a:moveTo>
                  <a:lnTo>
                    <a:pt x="713846" y="501120"/>
                  </a:lnTo>
                  <a:lnTo>
                    <a:pt x="757767" y="513286"/>
                  </a:lnTo>
                  <a:lnTo>
                    <a:pt x="777346" y="524395"/>
                  </a:lnTo>
                  <a:lnTo>
                    <a:pt x="1274763" y="821682"/>
                  </a:lnTo>
                  <a:lnTo>
                    <a:pt x="1294871" y="834378"/>
                  </a:lnTo>
                  <a:lnTo>
                    <a:pt x="1326092" y="867174"/>
                  </a:lnTo>
                  <a:lnTo>
                    <a:pt x="1348317" y="905790"/>
                  </a:lnTo>
                  <a:lnTo>
                    <a:pt x="1359429" y="950224"/>
                  </a:lnTo>
                  <a:lnTo>
                    <a:pt x="1360488" y="973500"/>
                  </a:lnTo>
                  <a:lnTo>
                    <a:pt x="1358506" y="1093931"/>
                  </a:lnTo>
                  <a:lnTo>
                    <a:pt x="1419128" y="1109662"/>
                  </a:lnTo>
                  <a:lnTo>
                    <a:pt x="1676737" y="1166812"/>
                  </a:lnTo>
                  <a:lnTo>
                    <a:pt x="1859761" y="1199621"/>
                  </a:lnTo>
                  <a:lnTo>
                    <a:pt x="1907154" y="1206141"/>
                  </a:lnTo>
                  <a:lnTo>
                    <a:pt x="1936482" y="1172232"/>
                  </a:lnTo>
                  <a:lnTo>
                    <a:pt x="1977689" y="1130373"/>
                  </a:lnTo>
                  <a:lnTo>
                    <a:pt x="2022594" y="1092222"/>
                  </a:lnTo>
                  <a:lnTo>
                    <a:pt x="2046367" y="1074737"/>
                  </a:lnTo>
                  <a:lnTo>
                    <a:pt x="2090017" y="1136030"/>
                  </a:lnTo>
                  <a:lnTo>
                    <a:pt x="2012377" y="1200089"/>
                  </a:lnTo>
                  <a:cubicBezTo>
                    <a:pt x="1890754" y="1321712"/>
                    <a:pt x="1815528" y="1489733"/>
                    <a:pt x="1815528" y="1675324"/>
                  </a:cubicBezTo>
                  <a:cubicBezTo>
                    <a:pt x="1815528" y="1721722"/>
                    <a:pt x="1820230" y="1767021"/>
                    <a:pt x="1829183" y="1810773"/>
                  </a:cubicBezTo>
                  <a:lnTo>
                    <a:pt x="1853128" y="1887911"/>
                  </a:lnTo>
                  <a:lnTo>
                    <a:pt x="1776759" y="1912938"/>
                  </a:lnTo>
                  <a:lnTo>
                    <a:pt x="1768215" y="1884924"/>
                  </a:lnTo>
                  <a:lnTo>
                    <a:pt x="1753798" y="1827840"/>
                  </a:lnTo>
                  <a:lnTo>
                    <a:pt x="1743652" y="1769169"/>
                  </a:lnTo>
                  <a:lnTo>
                    <a:pt x="1739585" y="1711797"/>
                  </a:lnTo>
                  <a:lnTo>
                    <a:pt x="1700541" y="1690688"/>
                  </a:lnTo>
                  <a:lnTo>
                    <a:pt x="1532857" y="1610254"/>
                  </a:lnTo>
                  <a:lnTo>
                    <a:pt x="1351312" y="1530998"/>
                  </a:lnTo>
                  <a:lnTo>
                    <a:pt x="1350963" y="1552205"/>
                  </a:lnTo>
                  <a:lnTo>
                    <a:pt x="1349375" y="1574951"/>
                  </a:lnTo>
                  <a:lnTo>
                    <a:pt x="1337204" y="1618856"/>
                  </a:lnTo>
                  <a:lnTo>
                    <a:pt x="1314450" y="1658001"/>
                  </a:lnTo>
                  <a:lnTo>
                    <a:pt x="1281642" y="1689211"/>
                  </a:lnTo>
                  <a:lnTo>
                    <a:pt x="1262063" y="1701377"/>
                  </a:lnTo>
                  <a:lnTo>
                    <a:pt x="756179" y="1983853"/>
                  </a:lnTo>
                  <a:lnTo>
                    <a:pt x="735542" y="1993375"/>
                  </a:lnTo>
                  <a:lnTo>
                    <a:pt x="691621" y="2005012"/>
                  </a:lnTo>
                  <a:lnTo>
                    <a:pt x="645583" y="2003954"/>
                  </a:lnTo>
                  <a:lnTo>
                    <a:pt x="602192" y="1991788"/>
                  </a:lnTo>
                  <a:lnTo>
                    <a:pt x="581554" y="1980679"/>
                  </a:lnTo>
                  <a:lnTo>
                    <a:pt x="84137" y="1683921"/>
                  </a:lnTo>
                  <a:lnTo>
                    <a:pt x="65087" y="1671754"/>
                  </a:lnTo>
                  <a:lnTo>
                    <a:pt x="33337" y="1638958"/>
                  </a:lnTo>
                  <a:lnTo>
                    <a:pt x="11112" y="1599284"/>
                  </a:lnTo>
                  <a:lnTo>
                    <a:pt x="529" y="1555379"/>
                  </a:lnTo>
                  <a:lnTo>
                    <a:pt x="0" y="1531574"/>
                  </a:lnTo>
                  <a:lnTo>
                    <a:pt x="8467" y="952869"/>
                  </a:lnTo>
                  <a:lnTo>
                    <a:pt x="9525" y="930123"/>
                  </a:lnTo>
                  <a:lnTo>
                    <a:pt x="21696" y="886218"/>
                  </a:lnTo>
                  <a:lnTo>
                    <a:pt x="45508" y="847073"/>
                  </a:lnTo>
                  <a:lnTo>
                    <a:pt x="78317" y="815863"/>
                  </a:lnTo>
                  <a:lnTo>
                    <a:pt x="97367" y="803697"/>
                  </a:lnTo>
                  <a:lnTo>
                    <a:pt x="603779" y="521750"/>
                  </a:lnTo>
                  <a:lnTo>
                    <a:pt x="624417" y="511699"/>
                  </a:lnTo>
                  <a:close/>
                  <a:moveTo>
                    <a:pt x="1260358" y="0"/>
                  </a:moveTo>
                  <a:lnTo>
                    <a:pt x="1581463" y="54583"/>
                  </a:lnTo>
                  <a:lnTo>
                    <a:pt x="1743075" y="82669"/>
                  </a:lnTo>
                  <a:lnTo>
                    <a:pt x="1690087" y="229990"/>
                  </a:lnTo>
                  <a:lnTo>
                    <a:pt x="1576164" y="543178"/>
                  </a:lnTo>
                  <a:lnTo>
                    <a:pt x="1496682" y="407516"/>
                  </a:lnTo>
                  <a:lnTo>
                    <a:pt x="1523706" y="335446"/>
                  </a:lnTo>
                  <a:lnTo>
                    <a:pt x="1518407" y="339155"/>
                  </a:lnTo>
                  <a:lnTo>
                    <a:pt x="1513109" y="342865"/>
                  </a:lnTo>
                  <a:lnTo>
                    <a:pt x="1458001" y="384199"/>
                  </a:lnTo>
                  <a:lnTo>
                    <a:pt x="1354146" y="474817"/>
                  </a:lnTo>
                  <a:lnTo>
                    <a:pt x="1257178" y="572324"/>
                  </a:lnTo>
                  <a:lnTo>
                    <a:pt x="1169749" y="678840"/>
                  </a:lnTo>
                  <a:lnTo>
                    <a:pt x="1130008" y="735013"/>
                  </a:lnTo>
                  <a:lnTo>
                    <a:pt x="952500" y="629027"/>
                  </a:lnTo>
                  <a:lnTo>
                    <a:pt x="998069" y="563845"/>
                  </a:lnTo>
                  <a:lnTo>
                    <a:pt x="1098746" y="441432"/>
                  </a:lnTo>
                  <a:lnTo>
                    <a:pt x="1209490" y="327497"/>
                  </a:lnTo>
                  <a:lnTo>
                    <a:pt x="1328182" y="224160"/>
                  </a:lnTo>
                  <a:lnTo>
                    <a:pt x="1392297" y="176467"/>
                  </a:lnTo>
                  <a:lnTo>
                    <a:pt x="1409783" y="163748"/>
                  </a:lnTo>
                  <a:lnTo>
                    <a:pt x="1428328" y="150500"/>
                  </a:lnTo>
                  <a:lnTo>
                    <a:pt x="1338779" y="135662"/>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solidFill>
                  <a:prstClr val="black"/>
                </a:solidFill>
              </a:endParaRPr>
            </a:p>
          </p:txBody>
        </p:sp>
        <p:sp>
          <p:nvSpPr>
            <p:cNvPr id="839" name="Freeform: Shape 838"/>
            <p:cNvSpPr>
              <a:spLocks/>
            </p:cNvSpPr>
            <p:nvPr/>
          </p:nvSpPr>
          <p:spPr bwMode="auto">
            <a:xfrm>
              <a:off x="4168776" y="3808794"/>
              <a:ext cx="1789743" cy="1941133"/>
            </a:xfrm>
            <a:custGeom>
              <a:avLst/>
              <a:gdLst>
                <a:gd name="connsiteX0" fmla="*/ 1335774 w 1789743"/>
                <a:gd name="connsiteY0" fmla="*/ 0 h 1941133"/>
                <a:gd name="connsiteX1" fmla="*/ 1368335 w 1789743"/>
                <a:gd name="connsiteY1" fmla="*/ 59988 h 1941133"/>
                <a:gd name="connsiteX2" fmla="*/ 1368343 w 1789743"/>
                <a:gd name="connsiteY2" fmla="*/ 59998 h 1941133"/>
                <a:gd name="connsiteX3" fmla="*/ 1428149 w 1789743"/>
                <a:gd name="connsiteY3" fmla="*/ 136114 h 1941133"/>
                <a:gd name="connsiteX4" fmla="*/ 1442185 w 1789743"/>
                <a:gd name="connsiteY4" fmla="*/ 149495 h 1941133"/>
                <a:gd name="connsiteX5" fmla="*/ 1450402 w 1789743"/>
                <a:gd name="connsiteY5" fmla="*/ 159454 h 1941133"/>
                <a:gd name="connsiteX6" fmla="*/ 1466964 w 1789743"/>
                <a:gd name="connsiteY6" fmla="*/ 173119 h 1941133"/>
                <a:gd name="connsiteX7" fmla="*/ 1498130 w 1789743"/>
                <a:gd name="connsiteY7" fmla="*/ 202832 h 1941133"/>
                <a:gd name="connsiteX8" fmla="*/ 1533173 w 1789743"/>
                <a:gd name="connsiteY8" fmla="*/ 227747 h 1941133"/>
                <a:gd name="connsiteX9" fmla="*/ 1549869 w 1789743"/>
                <a:gd name="connsiteY9" fmla="*/ 241522 h 1941133"/>
                <a:gd name="connsiteX10" fmla="*/ 1561197 w 1789743"/>
                <a:gd name="connsiteY10" fmla="*/ 247671 h 1941133"/>
                <a:gd name="connsiteX11" fmla="*/ 1577137 w 1789743"/>
                <a:gd name="connsiteY11" fmla="*/ 259004 h 1941133"/>
                <a:gd name="connsiteX12" fmla="*/ 1664032 w 1789743"/>
                <a:gd name="connsiteY12" fmla="*/ 303488 h 1941133"/>
                <a:gd name="connsiteX13" fmla="*/ 1735421 w 1789743"/>
                <a:gd name="connsiteY13" fmla="*/ 325648 h 1941133"/>
                <a:gd name="connsiteX14" fmla="*/ 1789743 w 1789743"/>
                <a:gd name="connsiteY14" fmla="*/ 342510 h 1941133"/>
                <a:gd name="connsiteX15" fmla="*/ 1689390 w 1789743"/>
                <a:gd name="connsiteY15" fmla="*/ 438136 h 1941133"/>
                <a:gd name="connsiteX16" fmla="*/ 1560750 w 1789743"/>
                <a:gd name="connsiteY16" fmla="*/ 572065 h 1941133"/>
                <a:gd name="connsiteX17" fmla="*/ 1419692 w 1789743"/>
                <a:gd name="connsiteY17" fmla="*/ 731016 h 1941133"/>
                <a:gd name="connsiteX18" fmla="*/ 1451471 w 1789743"/>
                <a:gd name="connsiteY18" fmla="*/ 749340 h 1941133"/>
                <a:gd name="connsiteX19" fmla="*/ 1470528 w 1789743"/>
                <a:gd name="connsiteY19" fmla="*/ 761506 h 1941133"/>
                <a:gd name="connsiteX20" fmla="*/ 1503350 w 1789743"/>
                <a:gd name="connsiteY20" fmla="*/ 794303 h 1941133"/>
                <a:gd name="connsiteX21" fmla="*/ 1525583 w 1789743"/>
                <a:gd name="connsiteY21" fmla="*/ 832919 h 1941133"/>
                <a:gd name="connsiteX22" fmla="*/ 1537759 w 1789743"/>
                <a:gd name="connsiteY22" fmla="*/ 876824 h 1941133"/>
                <a:gd name="connsiteX23" fmla="*/ 1538288 w 1789743"/>
                <a:gd name="connsiteY23" fmla="*/ 900099 h 1941133"/>
                <a:gd name="connsiteX24" fmla="*/ 1538288 w 1789743"/>
                <a:gd name="connsiteY24" fmla="*/ 1478275 h 1941133"/>
                <a:gd name="connsiteX25" fmla="*/ 1537759 w 1789743"/>
                <a:gd name="connsiteY25" fmla="*/ 1502079 h 1941133"/>
                <a:gd name="connsiteX26" fmla="*/ 1525583 w 1789743"/>
                <a:gd name="connsiteY26" fmla="*/ 1545985 h 1941133"/>
                <a:gd name="connsiteX27" fmla="*/ 1503350 w 1789743"/>
                <a:gd name="connsiteY27" fmla="*/ 1585129 h 1941133"/>
                <a:gd name="connsiteX28" fmla="*/ 1471587 w 1789743"/>
                <a:gd name="connsiteY28" fmla="*/ 1616868 h 1941133"/>
                <a:gd name="connsiteX29" fmla="*/ 1451471 w 1789743"/>
                <a:gd name="connsiteY29" fmla="*/ 1629564 h 1941133"/>
                <a:gd name="connsiteX30" fmla="*/ 950154 w 1789743"/>
                <a:gd name="connsiteY30" fmla="*/ 1918916 h 1941133"/>
                <a:gd name="connsiteX31" fmla="*/ 928979 w 1789743"/>
                <a:gd name="connsiteY31" fmla="*/ 1929496 h 1941133"/>
                <a:gd name="connsiteX32" fmla="*/ 885570 w 1789743"/>
                <a:gd name="connsiteY32" fmla="*/ 1941133 h 1941133"/>
                <a:gd name="connsiteX33" fmla="*/ 839515 w 1789743"/>
                <a:gd name="connsiteY33" fmla="*/ 1941133 h 1941133"/>
                <a:gd name="connsiteX34" fmla="*/ 796106 w 1789743"/>
                <a:gd name="connsiteY34" fmla="*/ 1929496 h 1941133"/>
                <a:gd name="connsiteX35" fmla="*/ 775461 w 1789743"/>
                <a:gd name="connsiteY35" fmla="*/ 1918916 h 1941133"/>
                <a:gd name="connsiteX36" fmla="*/ 273614 w 1789743"/>
                <a:gd name="connsiteY36" fmla="*/ 1629564 h 1941133"/>
                <a:gd name="connsiteX37" fmla="*/ 253498 w 1789743"/>
                <a:gd name="connsiteY37" fmla="*/ 1617397 h 1941133"/>
                <a:gd name="connsiteX38" fmla="*/ 221736 w 1789743"/>
                <a:gd name="connsiteY38" fmla="*/ 1585129 h 1941133"/>
                <a:gd name="connsiteX39" fmla="*/ 199502 w 1789743"/>
                <a:gd name="connsiteY39" fmla="*/ 1545985 h 1941133"/>
                <a:gd name="connsiteX40" fmla="*/ 187326 w 1789743"/>
                <a:gd name="connsiteY40" fmla="*/ 1502079 h 1941133"/>
                <a:gd name="connsiteX41" fmla="*/ 186797 w 1789743"/>
                <a:gd name="connsiteY41" fmla="*/ 1479333 h 1941133"/>
                <a:gd name="connsiteX42" fmla="*/ 185738 w 1789743"/>
                <a:gd name="connsiteY42" fmla="*/ 900628 h 1941133"/>
                <a:gd name="connsiteX43" fmla="*/ 187326 w 1789743"/>
                <a:gd name="connsiteY43" fmla="*/ 876824 h 1941133"/>
                <a:gd name="connsiteX44" fmla="*/ 198973 w 1789743"/>
                <a:gd name="connsiteY44" fmla="*/ 832919 h 1941133"/>
                <a:gd name="connsiteX45" fmla="*/ 221736 w 1789743"/>
                <a:gd name="connsiteY45" fmla="*/ 794303 h 1941133"/>
                <a:gd name="connsiteX46" fmla="*/ 253498 w 1789743"/>
                <a:gd name="connsiteY46" fmla="*/ 762035 h 1941133"/>
                <a:gd name="connsiteX47" fmla="*/ 273614 w 1789743"/>
                <a:gd name="connsiteY47" fmla="*/ 749340 h 1941133"/>
                <a:gd name="connsiteX48" fmla="*/ 365120 w 1789743"/>
                <a:gd name="connsiteY48" fmla="*/ 696524 h 1941133"/>
                <a:gd name="connsiteX49" fmla="*/ 339196 w 1789743"/>
                <a:gd name="connsiteY49" fmla="*/ 656284 h 1941133"/>
                <a:gd name="connsiteX50" fmla="*/ 291042 w 1789743"/>
                <a:gd name="connsiteY50" fmla="*/ 573139 h 1941133"/>
                <a:gd name="connsiteX51" fmla="*/ 247650 w 1789743"/>
                <a:gd name="connsiteY51" fmla="*/ 487345 h 1941133"/>
                <a:gd name="connsiteX52" fmla="*/ 207963 w 1789743"/>
                <a:gd name="connsiteY52" fmla="*/ 399433 h 1941133"/>
                <a:gd name="connsiteX53" fmla="*/ 189442 w 1789743"/>
                <a:gd name="connsiteY53" fmla="*/ 353888 h 1941133"/>
                <a:gd name="connsiteX54" fmla="*/ 151871 w 1789743"/>
                <a:gd name="connsiteY54" fmla="*/ 438623 h 1941133"/>
                <a:gd name="connsiteX55" fmla="*/ 0 w 1789743"/>
                <a:gd name="connsiteY55" fmla="*/ 479401 h 1941133"/>
                <a:gd name="connsiteX56" fmla="*/ 133879 w 1789743"/>
                <a:gd name="connsiteY56" fmla="*/ 186008 h 1941133"/>
                <a:gd name="connsiteX57" fmla="*/ 203200 w 1789743"/>
                <a:gd name="connsiteY57" fmla="*/ 34545 h 1941133"/>
                <a:gd name="connsiteX58" fmla="*/ 329671 w 1789743"/>
                <a:gd name="connsiteY58" fmla="*/ 121398 h 1941133"/>
                <a:gd name="connsiteX59" fmla="*/ 606425 w 1789743"/>
                <a:gd name="connsiteY59" fmla="*/ 313639 h 1941133"/>
                <a:gd name="connsiteX60" fmla="*/ 454554 w 1789743"/>
                <a:gd name="connsiteY60" fmla="*/ 354418 h 1941133"/>
                <a:gd name="connsiteX61" fmla="*/ 395288 w 1789743"/>
                <a:gd name="connsiteY61" fmla="*/ 314169 h 1941133"/>
                <a:gd name="connsiteX62" fmla="*/ 410634 w 1789743"/>
                <a:gd name="connsiteY62" fmla="*/ 350711 h 1941133"/>
                <a:gd name="connsiteX63" fmla="*/ 445029 w 1789743"/>
                <a:gd name="connsiteY63" fmla="*/ 422205 h 1941133"/>
                <a:gd name="connsiteX64" fmla="*/ 501121 w 1789743"/>
                <a:gd name="connsiteY64" fmla="*/ 527064 h 1941133"/>
                <a:gd name="connsiteX65" fmla="*/ 542925 w 1789743"/>
                <a:gd name="connsiteY65" fmla="*/ 593793 h 1941133"/>
                <a:gd name="connsiteX66" fmla="*/ 383766 w 1789743"/>
                <a:gd name="connsiteY66" fmla="*/ 685762 h 1941133"/>
                <a:gd name="connsiteX67" fmla="*/ 774931 w 1789743"/>
                <a:gd name="connsiteY67" fmla="*/ 459987 h 1941133"/>
                <a:gd name="connsiteX68" fmla="*/ 795577 w 1789743"/>
                <a:gd name="connsiteY68" fmla="*/ 449408 h 1941133"/>
                <a:gd name="connsiteX69" fmla="*/ 839515 w 1789743"/>
                <a:gd name="connsiteY69" fmla="*/ 437770 h 1941133"/>
                <a:gd name="connsiteX70" fmla="*/ 884512 w 1789743"/>
                <a:gd name="connsiteY70" fmla="*/ 437770 h 1941133"/>
                <a:gd name="connsiteX71" fmla="*/ 928979 w 1789743"/>
                <a:gd name="connsiteY71" fmla="*/ 449408 h 1941133"/>
                <a:gd name="connsiteX72" fmla="*/ 949625 w 1789743"/>
                <a:gd name="connsiteY72" fmla="*/ 459987 h 1941133"/>
                <a:gd name="connsiteX73" fmla="*/ 1053116 w 1789743"/>
                <a:gd name="connsiteY73" fmla="*/ 519658 h 1941133"/>
                <a:gd name="connsiteX74" fmla="*/ 1183302 w 1789743"/>
                <a:gd name="connsiteY74" fmla="*/ 298914 h 1941133"/>
                <a:gd name="connsiteX75" fmla="*/ 1271179 w 1789743"/>
                <a:gd name="connsiteY75" fmla="*/ 134283 h 194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9743" h="1941133">
                  <a:moveTo>
                    <a:pt x="1335774" y="0"/>
                  </a:moveTo>
                  <a:lnTo>
                    <a:pt x="1368335" y="59988"/>
                  </a:lnTo>
                  <a:lnTo>
                    <a:pt x="1368343" y="59998"/>
                  </a:lnTo>
                  <a:lnTo>
                    <a:pt x="1428149" y="136114"/>
                  </a:lnTo>
                  <a:lnTo>
                    <a:pt x="1442185" y="149495"/>
                  </a:lnTo>
                  <a:lnTo>
                    <a:pt x="1450402" y="159454"/>
                  </a:lnTo>
                  <a:lnTo>
                    <a:pt x="1466964" y="173119"/>
                  </a:lnTo>
                  <a:lnTo>
                    <a:pt x="1498130" y="202832"/>
                  </a:lnTo>
                  <a:lnTo>
                    <a:pt x="1533173" y="227747"/>
                  </a:lnTo>
                  <a:lnTo>
                    <a:pt x="1549869" y="241522"/>
                  </a:lnTo>
                  <a:lnTo>
                    <a:pt x="1561197" y="247671"/>
                  </a:lnTo>
                  <a:lnTo>
                    <a:pt x="1577137" y="259004"/>
                  </a:lnTo>
                  <a:cubicBezTo>
                    <a:pt x="1604851" y="275843"/>
                    <a:pt x="1633879" y="290735"/>
                    <a:pt x="1664032" y="303488"/>
                  </a:cubicBezTo>
                  <a:lnTo>
                    <a:pt x="1735421" y="325648"/>
                  </a:lnTo>
                  <a:lnTo>
                    <a:pt x="1789743" y="342510"/>
                  </a:lnTo>
                  <a:lnTo>
                    <a:pt x="1689390" y="438136"/>
                  </a:lnTo>
                  <a:lnTo>
                    <a:pt x="1560750" y="572065"/>
                  </a:lnTo>
                  <a:lnTo>
                    <a:pt x="1419692" y="731016"/>
                  </a:lnTo>
                  <a:lnTo>
                    <a:pt x="1451471" y="749340"/>
                  </a:lnTo>
                  <a:lnTo>
                    <a:pt x="1470528" y="761506"/>
                  </a:lnTo>
                  <a:lnTo>
                    <a:pt x="1503350" y="794303"/>
                  </a:lnTo>
                  <a:lnTo>
                    <a:pt x="1525583" y="832919"/>
                  </a:lnTo>
                  <a:lnTo>
                    <a:pt x="1537759" y="876824"/>
                  </a:lnTo>
                  <a:lnTo>
                    <a:pt x="1538288" y="900099"/>
                  </a:lnTo>
                  <a:lnTo>
                    <a:pt x="1538288" y="1478275"/>
                  </a:lnTo>
                  <a:lnTo>
                    <a:pt x="1537759" y="1502079"/>
                  </a:lnTo>
                  <a:lnTo>
                    <a:pt x="1525583" y="1545985"/>
                  </a:lnTo>
                  <a:lnTo>
                    <a:pt x="1503350" y="1585129"/>
                  </a:lnTo>
                  <a:lnTo>
                    <a:pt x="1471587" y="1616868"/>
                  </a:lnTo>
                  <a:lnTo>
                    <a:pt x="1451471" y="1629564"/>
                  </a:lnTo>
                  <a:lnTo>
                    <a:pt x="950154" y="1918916"/>
                  </a:lnTo>
                  <a:lnTo>
                    <a:pt x="928979" y="1929496"/>
                  </a:lnTo>
                  <a:lnTo>
                    <a:pt x="885570" y="1941133"/>
                  </a:lnTo>
                  <a:lnTo>
                    <a:pt x="839515" y="1941133"/>
                  </a:lnTo>
                  <a:lnTo>
                    <a:pt x="796106" y="1929496"/>
                  </a:lnTo>
                  <a:lnTo>
                    <a:pt x="775461" y="1918916"/>
                  </a:lnTo>
                  <a:lnTo>
                    <a:pt x="273614" y="1629564"/>
                  </a:lnTo>
                  <a:lnTo>
                    <a:pt x="253498" y="1617397"/>
                  </a:lnTo>
                  <a:lnTo>
                    <a:pt x="221736" y="1585129"/>
                  </a:lnTo>
                  <a:lnTo>
                    <a:pt x="199502" y="1545985"/>
                  </a:lnTo>
                  <a:lnTo>
                    <a:pt x="187326" y="1502079"/>
                  </a:lnTo>
                  <a:lnTo>
                    <a:pt x="186797" y="1479333"/>
                  </a:lnTo>
                  <a:lnTo>
                    <a:pt x="185738" y="900628"/>
                  </a:lnTo>
                  <a:lnTo>
                    <a:pt x="187326" y="876824"/>
                  </a:lnTo>
                  <a:lnTo>
                    <a:pt x="198973" y="832919"/>
                  </a:lnTo>
                  <a:lnTo>
                    <a:pt x="221736" y="794303"/>
                  </a:lnTo>
                  <a:lnTo>
                    <a:pt x="253498" y="762035"/>
                  </a:lnTo>
                  <a:lnTo>
                    <a:pt x="273614" y="749340"/>
                  </a:lnTo>
                  <a:lnTo>
                    <a:pt x="365120" y="696524"/>
                  </a:lnTo>
                  <a:lnTo>
                    <a:pt x="339196" y="656284"/>
                  </a:lnTo>
                  <a:lnTo>
                    <a:pt x="291042" y="573139"/>
                  </a:lnTo>
                  <a:lnTo>
                    <a:pt x="247650" y="487345"/>
                  </a:lnTo>
                  <a:lnTo>
                    <a:pt x="207963" y="399433"/>
                  </a:lnTo>
                  <a:lnTo>
                    <a:pt x="189442" y="353888"/>
                  </a:lnTo>
                  <a:lnTo>
                    <a:pt x="151871" y="438623"/>
                  </a:lnTo>
                  <a:lnTo>
                    <a:pt x="0" y="479401"/>
                  </a:lnTo>
                  <a:lnTo>
                    <a:pt x="133879" y="186008"/>
                  </a:lnTo>
                  <a:lnTo>
                    <a:pt x="203200" y="34545"/>
                  </a:lnTo>
                  <a:lnTo>
                    <a:pt x="329671" y="121398"/>
                  </a:lnTo>
                  <a:lnTo>
                    <a:pt x="606425" y="313639"/>
                  </a:lnTo>
                  <a:lnTo>
                    <a:pt x="454554" y="354418"/>
                  </a:lnTo>
                  <a:lnTo>
                    <a:pt x="395288" y="314169"/>
                  </a:lnTo>
                  <a:lnTo>
                    <a:pt x="410634" y="350711"/>
                  </a:lnTo>
                  <a:lnTo>
                    <a:pt x="445029" y="422205"/>
                  </a:lnTo>
                  <a:lnTo>
                    <a:pt x="501121" y="527064"/>
                  </a:lnTo>
                  <a:lnTo>
                    <a:pt x="542925" y="593793"/>
                  </a:lnTo>
                  <a:lnTo>
                    <a:pt x="383766" y="685762"/>
                  </a:lnTo>
                  <a:lnTo>
                    <a:pt x="774931" y="459987"/>
                  </a:lnTo>
                  <a:lnTo>
                    <a:pt x="795577" y="449408"/>
                  </a:lnTo>
                  <a:lnTo>
                    <a:pt x="839515" y="437770"/>
                  </a:lnTo>
                  <a:lnTo>
                    <a:pt x="884512" y="437770"/>
                  </a:lnTo>
                  <a:lnTo>
                    <a:pt x="928979" y="449408"/>
                  </a:lnTo>
                  <a:lnTo>
                    <a:pt x="949625" y="459987"/>
                  </a:lnTo>
                  <a:lnTo>
                    <a:pt x="1053116" y="519658"/>
                  </a:lnTo>
                  <a:lnTo>
                    <a:pt x="1183302" y="298914"/>
                  </a:lnTo>
                  <a:lnTo>
                    <a:pt x="1271179" y="134283"/>
                  </a:lnTo>
                  <a:close/>
                </a:path>
              </a:pathLst>
            </a:custGeom>
            <a:solidFill>
              <a:srgbClr val="7030A0"/>
            </a:solidFill>
            <a:ln>
              <a:noFill/>
            </a:ln>
          </p:spPr>
          <p:txBody>
            <a:bodyPr vert="horz" wrap="square" lIns="91440" tIns="45720" rIns="91440" bIns="45720" numCol="1" anchor="t" anchorCtr="0" compatLnSpc="1">
              <a:prstTxWarp prst="textNoShape">
                <a:avLst/>
              </a:prstTxWarp>
              <a:noAutofit/>
            </a:bodyPr>
            <a:lstStyle/>
            <a:p>
              <a:endParaRPr lang="en-US">
                <a:solidFill>
                  <a:srgbClr val="7030A0"/>
                </a:solidFill>
              </a:endParaRPr>
            </a:p>
          </p:txBody>
        </p:sp>
        <p:sp>
          <p:nvSpPr>
            <p:cNvPr id="823" name="Freeform: Shape 822"/>
            <p:cNvSpPr>
              <a:spLocks/>
            </p:cNvSpPr>
            <p:nvPr/>
          </p:nvSpPr>
          <p:spPr bwMode="auto">
            <a:xfrm>
              <a:off x="6096001" y="2410888"/>
              <a:ext cx="266650" cy="389565"/>
            </a:xfrm>
            <a:custGeom>
              <a:avLst/>
              <a:gdLst>
                <a:gd name="connsiteX0" fmla="*/ 217867 w 266650"/>
                <a:gd name="connsiteY0" fmla="*/ 0 h 389565"/>
                <a:gd name="connsiteX1" fmla="*/ 233868 w 266650"/>
                <a:gd name="connsiteY1" fmla="*/ 161225 h 389565"/>
                <a:gd name="connsiteX2" fmla="*/ 258792 w 266650"/>
                <a:gd name="connsiteY2" fmla="*/ 345828 h 389565"/>
                <a:gd name="connsiteX3" fmla="*/ 266650 w 266650"/>
                <a:gd name="connsiteY3" fmla="*/ 389565 h 389565"/>
                <a:gd name="connsiteX4" fmla="*/ 261092 w 266650"/>
                <a:gd name="connsiteY4" fmla="*/ 387225 h 389565"/>
                <a:gd name="connsiteX5" fmla="*/ 205596 w 266650"/>
                <a:gd name="connsiteY5" fmla="*/ 368222 h 389565"/>
                <a:gd name="connsiteX6" fmla="*/ 148515 w 266650"/>
                <a:gd name="connsiteY6" fmla="*/ 354498 h 389565"/>
                <a:gd name="connsiteX7" fmla="*/ 89848 w 266650"/>
                <a:gd name="connsiteY7" fmla="*/ 344997 h 389565"/>
                <a:gd name="connsiteX8" fmla="*/ 29067 w 266650"/>
                <a:gd name="connsiteY8" fmla="*/ 339719 h 389565"/>
                <a:gd name="connsiteX9" fmla="*/ 0 w 266650"/>
                <a:gd name="connsiteY9" fmla="*/ 338718 h 389565"/>
                <a:gd name="connsiteX10" fmla="*/ 0 w 266650"/>
                <a:gd name="connsiteY10" fmla="*/ 97363 h 389565"/>
                <a:gd name="connsiteX11" fmla="*/ 22499 w 266650"/>
                <a:gd name="connsiteY11" fmla="*/ 97363 h 389565"/>
                <a:gd name="connsiteX12" fmla="*/ 66966 w 266650"/>
                <a:gd name="connsiteY12" fmla="*/ 85713 h 389565"/>
                <a:gd name="connsiteX13" fmla="*/ 87612 w 266650"/>
                <a:gd name="connsiteY13" fmla="*/ 75123 h 38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650" h="389565">
                  <a:moveTo>
                    <a:pt x="217867" y="0"/>
                  </a:moveTo>
                  <a:lnTo>
                    <a:pt x="233868" y="161225"/>
                  </a:lnTo>
                  <a:lnTo>
                    <a:pt x="258792" y="345828"/>
                  </a:lnTo>
                  <a:lnTo>
                    <a:pt x="266650" y="389565"/>
                  </a:lnTo>
                  <a:lnTo>
                    <a:pt x="261092" y="387225"/>
                  </a:lnTo>
                  <a:lnTo>
                    <a:pt x="205596" y="368222"/>
                  </a:lnTo>
                  <a:lnTo>
                    <a:pt x="148515" y="354498"/>
                  </a:lnTo>
                  <a:lnTo>
                    <a:pt x="89848" y="344997"/>
                  </a:lnTo>
                  <a:lnTo>
                    <a:pt x="29067" y="339719"/>
                  </a:lnTo>
                  <a:lnTo>
                    <a:pt x="0" y="338718"/>
                  </a:lnTo>
                  <a:lnTo>
                    <a:pt x="0" y="97363"/>
                  </a:lnTo>
                  <a:lnTo>
                    <a:pt x="22499" y="97363"/>
                  </a:lnTo>
                  <a:lnTo>
                    <a:pt x="66966" y="85713"/>
                  </a:lnTo>
                  <a:lnTo>
                    <a:pt x="87612" y="75123"/>
                  </a:ln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noAutofit/>
            </a:bodyPr>
            <a:lstStyle/>
            <a:p>
              <a:endParaRPr lang="en-US">
                <a:solidFill>
                  <a:prstClr val="black"/>
                </a:solidFill>
              </a:endParaRPr>
            </a:p>
          </p:txBody>
        </p:sp>
        <p:sp>
          <p:nvSpPr>
            <p:cNvPr id="819" name="Freeform: Shape 818"/>
            <p:cNvSpPr>
              <a:spLocks/>
            </p:cNvSpPr>
            <p:nvPr/>
          </p:nvSpPr>
          <p:spPr bwMode="auto">
            <a:xfrm>
              <a:off x="4961806" y="2911615"/>
              <a:ext cx="552151" cy="349993"/>
            </a:xfrm>
            <a:custGeom>
              <a:avLst/>
              <a:gdLst>
                <a:gd name="connsiteX0" fmla="*/ 3502 w 552151"/>
                <a:gd name="connsiteY0" fmla="*/ 0 h 349993"/>
                <a:gd name="connsiteX1" fmla="*/ 64144 w 552151"/>
                <a:gd name="connsiteY1" fmla="*/ 15737 h 349993"/>
                <a:gd name="connsiteX2" fmla="*/ 321749 w 552151"/>
                <a:gd name="connsiteY2" fmla="*/ 72887 h 349993"/>
                <a:gd name="connsiteX3" fmla="*/ 504770 w 552151"/>
                <a:gd name="connsiteY3" fmla="*/ 105695 h 349993"/>
                <a:gd name="connsiteX4" fmla="*/ 552151 w 552151"/>
                <a:gd name="connsiteY4" fmla="*/ 112214 h 349993"/>
                <a:gd name="connsiteX5" fmla="*/ 543440 w 552151"/>
                <a:gd name="connsiteY5" fmla="*/ 122285 h 349993"/>
                <a:gd name="connsiteX6" fmla="*/ 509630 w 552151"/>
                <a:gd name="connsiteY6" fmla="*/ 170503 h 349993"/>
                <a:gd name="connsiteX7" fmla="*/ 478461 w 552151"/>
                <a:gd name="connsiteY7" fmla="*/ 220840 h 349993"/>
                <a:gd name="connsiteX8" fmla="*/ 451518 w 552151"/>
                <a:gd name="connsiteY8" fmla="*/ 273297 h 349993"/>
                <a:gd name="connsiteX9" fmla="*/ 428801 w 552151"/>
                <a:gd name="connsiteY9" fmla="*/ 328403 h 349993"/>
                <a:gd name="connsiteX10" fmla="*/ 422025 w 552151"/>
                <a:gd name="connsiteY10" fmla="*/ 349993 h 349993"/>
                <a:gd name="connsiteX11" fmla="*/ 0 w 552151"/>
                <a:gd name="connsiteY11" fmla="*/ 212800 h 34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151" h="349993">
                  <a:moveTo>
                    <a:pt x="3502" y="0"/>
                  </a:moveTo>
                  <a:lnTo>
                    <a:pt x="64144" y="15737"/>
                  </a:lnTo>
                  <a:lnTo>
                    <a:pt x="321749" y="72887"/>
                  </a:lnTo>
                  <a:lnTo>
                    <a:pt x="504770" y="105695"/>
                  </a:lnTo>
                  <a:lnTo>
                    <a:pt x="552151" y="112214"/>
                  </a:lnTo>
                  <a:lnTo>
                    <a:pt x="543440" y="122285"/>
                  </a:lnTo>
                  <a:lnTo>
                    <a:pt x="509630" y="170503"/>
                  </a:lnTo>
                  <a:lnTo>
                    <a:pt x="478461" y="220840"/>
                  </a:lnTo>
                  <a:lnTo>
                    <a:pt x="451518" y="273297"/>
                  </a:lnTo>
                  <a:lnTo>
                    <a:pt x="428801" y="328403"/>
                  </a:lnTo>
                  <a:lnTo>
                    <a:pt x="422025" y="349993"/>
                  </a:lnTo>
                  <a:lnTo>
                    <a:pt x="0" y="212800"/>
                  </a:ln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noAutofit/>
            </a:bodyPr>
            <a:lstStyle/>
            <a:p>
              <a:endParaRPr lang="en-US">
                <a:solidFill>
                  <a:prstClr val="black"/>
                </a:solidFill>
              </a:endParaRPr>
            </a:p>
          </p:txBody>
        </p:sp>
        <p:sp>
          <p:nvSpPr>
            <p:cNvPr id="837" name="Freeform: Shape 836"/>
            <p:cNvSpPr>
              <a:spLocks/>
            </p:cNvSpPr>
            <p:nvPr/>
          </p:nvSpPr>
          <p:spPr bwMode="auto">
            <a:xfrm>
              <a:off x="5221764" y="3808965"/>
              <a:ext cx="473898" cy="624192"/>
            </a:xfrm>
            <a:custGeom>
              <a:avLst/>
              <a:gdLst>
                <a:gd name="connsiteX0" fmla="*/ 282880 w 473898"/>
                <a:gd name="connsiteY0" fmla="*/ 0 h 624192"/>
                <a:gd name="connsiteX1" fmla="*/ 315347 w 473898"/>
                <a:gd name="connsiteY1" fmla="*/ 59816 h 624192"/>
                <a:gd name="connsiteX2" fmla="*/ 397414 w 473898"/>
                <a:gd name="connsiteY2" fmla="*/ 159282 h 624192"/>
                <a:gd name="connsiteX3" fmla="*/ 473898 w 473898"/>
                <a:gd name="connsiteY3" fmla="*/ 222387 h 624192"/>
                <a:gd name="connsiteX4" fmla="*/ 181729 w 473898"/>
                <a:gd name="connsiteY4" fmla="*/ 624192 h 624192"/>
                <a:gd name="connsiteX5" fmla="*/ 0 w 473898"/>
                <a:gd name="connsiteY5" fmla="*/ 519411 h 624192"/>
                <a:gd name="connsiteX6" fmla="*/ 130475 w 473898"/>
                <a:gd name="connsiteY6" fmla="*/ 298427 h 624192"/>
                <a:gd name="connsiteX7" fmla="*/ 218418 w 473898"/>
                <a:gd name="connsiteY7" fmla="*/ 133856 h 6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898" h="624192">
                  <a:moveTo>
                    <a:pt x="282880" y="0"/>
                  </a:moveTo>
                  <a:lnTo>
                    <a:pt x="315347" y="59816"/>
                  </a:lnTo>
                  <a:cubicBezTo>
                    <a:pt x="339502" y="95571"/>
                    <a:pt x="367008" y="128877"/>
                    <a:pt x="397414" y="159282"/>
                  </a:cubicBezTo>
                  <a:lnTo>
                    <a:pt x="473898" y="222387"/>
                  </a:lnTo>
                  <a:lnTo>
                    <a:pt x="181729" y="624192"/>
                  </a:lnTo>
                  <a:lnTo>
                    <a:pt x="0" y="519411"/>
                  </a:lnTo>
                  <a:lnTo>
                    <a:pt x="130475" y="298427"/>
                  </a:lnTo>
                  <a:lnTo>
                    <a:pt x="218418" y="133856"/>
                  </a:ln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noAutofit/>
            </a:bodyPr>
            <a:lstStyle/>
            <a:p>
              <a:endParaRPr lang="en-US">
                <a:solidFill>
                  <a:prstClr val="black"/>
                </a:solidFill>
              </a:endParaRPr>
            </a:p>
          </p:txBody>
        </p:sp>
        <p:sp>
          <p:nvSpPr>
            <p:cNvPr id="833" name="Freeform: Shape 832"/>
            <p:cNvSpPr>
              <a:spLocks/>
            </p:cNvSpPr>
            <p:nvPr/>
          </p:nvSpPr>
          <p:spPr bwMode="auto">
            <a:xfrm>
              <a:off x="6276640" y="4104460"/>
              <a:ext cx="491971" cy="442481"/>
            </a:xfrm>
            <a:custGeom>
              <a:avLst/>
              <a:gdLst>
                <a:gd name="connsiteX0" fmla="*/ 247523 w 491971"/>
                <a:gd name="connsiteY0" fmla="*/ 0 h 442481"/>
                <a:gd name="connsiteX1" fmla="*/ 491971 w 491971"/>
                <a:gd name="connsiteY1" fmla="*/ 336111 h 442481"/>
                <a:gd name="connsiteX2" fmla="*/ 305410 w 491971"/>
                <a:gd name="connsiteY2" fmla="*/ 442481 h 442481"/>
                <a:gd name="connsiteX3" fmla="*/ 164514 w 491971"/>
                <a:gd name="connsiteY3" fmla="*/ 283779 h 442481"/>
                <a:gd name="connsiteX4" fmla="*/ 36338 w 491971"/>
                <a:gd name="connsiteY4" fmla="*/ 148780 h 442481"/>
                <a:gd name="connsiteX5" fmla="*/ 0 w 491971"/>
                <a:gd name="connsiteY5" fmla="*/ 114168 h 442481"/>
                <a:gd name="connsiteX6" fmla="*/ 23870 w 491971"/>
                <a:gd name="connsiteY6" fmla="*/ 108621 h 442481"/>
                <a:gd name="connsiteX7" fmla="*/ 78440 w 491971"/>
                <a:gd name="connsiteY7" fmla="*/ 90006 h 442481"/>
                <a:gd name="connsiteX8" fmla="*/ 131421 w 491971"/>
                <a:gd name="connsiteY8" fmla="*/ 67668 h 442481"/>
                <a:gd name="connsiteX9" fmla="*/ 182283 w 491971"/>
                <a:gd name="connsiteY9" fmla="*/ 41076 h 442481"/>
                <a:gd name="connsiteX10" fmla="*/ 231026 w 491971"/>
                <a:gd name="connsiteY10" fmla="*/ 11292 h 44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71" h="442481">
                  <a:moveTo>
                    <a:pt x="247523" y="0"/>
                  </a:moveTo>
                  <a:lnTo>
                    <a:pt x="491971" y="336111"/>
                  </a:lnTo>
                  <a:lnTo>
                    <a:pt x="305410" y="442481"/>
                  </a:lnTo>
                  <a:lnTo>
                    <a:pt x="164514" y="283779"/>
                  </a:lnTo>
                  <a:lnTo>
                    <a:pt x="36338" y="148780"/>
                  </a:lnTo>
                  <a:lnTo>
                    <a:pt x="0" y="114168"/>
                  </a:lnTo>
                  <a:lnTo>
                    <a:pt x="23870" y="108621"/>
                  </a:lnTo>
                  <a:lnTo>
                    <a:pt x="78440" y="90006"/>
                  </a:lnTo>
                  <a:lnTo>
                    <a:pt x="131421" y="67668"/>
                  </a:lnTo>
                  <a:lnTo>
                    <a:pt x="182283" y="41076"/>
                  </a:lnTo>
                  <a:lnTo>
                    <a:pt x="231026" y="11292"/>
                  </a:ln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noAutofit/>
            </a:bodyPr>
            <a:lstStyle/>
            <a:p>
              <a:endParaRPr lang="en-US">
                <a:solidFill>
                  <a:prstClr val="black"/>
                </a:solidFill>
              </a:endParaRPr>
            </a:p>
          </p:txBody>
        </p:sp>
        <p:sp>
          <p:nvSpPr>
            <p:cNvPr id="829" name="Freeform: Shape 828"/>
            <p:cNvSpPr>
              <a:spLocks/>
            </p:cNvSpPr>
            <p:nvPr/>
          </p:nvSpPr>
          <p:spPr bwMode="auto">
            <a:xfrm>
              <a:off x="6804951" y="3135147"/>
              <a:ext cx="424525" cy="407054"/>
            </a:xfrm>
            <a:custGeom>
              <a:avLst/>
              <a:gdLst>
                <a:gd name="connsiteX0" fmla="*/ 424525 w 424525"/>
                <a:gd name="connsiteY0" fmla="*/ 0 h 407054"/>
                <a:gd name="connsiteX1" fmla="*/ 424525 w 424525"/>
                <a:gd name="connsiteY1" fmla="*/ 224317 h 407054"/>
                <a:gd name="connsiteX2" fmla="*/ 240157 w 424525"/>
                <a:gd name="connsiteY2" fmla="*/ 304437 h 407054"/>
                <a:gd name="connsiteX3" fmla="*/ 72550 w 424525"/>
                <a:gd name="connsiteY3" fmla="*/ 385399 h 407054"/>
                <a:gd name="connsiteX4" fmla="*/ 32386 w 424525"/>
                <a:gd name="connsiteY4" fmla="*/ 407054 h 407054"/>
                <a:gd name="connsiteX5" fmla="*/ 34000 w 424525"/>
                <a:gd name="connsiteY5" fmla="*/ 390457 h 407054"/>
                <a:gd name="connsiteX6" fmla="*/ 34000 w 424525"/>
                <a:gd name="connsiteY6" fmla="*/ 359730 h 407054"/>
                <a:gd name="connsiteX7" fmla="*/ 34000 w 424525"/>
                <a:gd name="connsiteY7" fmla="*/ 331122 h 407054"/>
                <a:gd name="connsiteX8" fmla="*/ 29238 w 424525"/>
                <a:gd name="connsiteY8" fmla="*/ 272317 h 407054"/>
                <a:gd name="connsiteX9" fmla="*/ 20242 w 424525"/>
                <a:gd name="connsiteY9" fmla="*/ 215631 h 407054"/>
                <a:gd name="connsiteX10" fmla="*/ 7013 w 424525"/>
                <a:gd name="connsiteY10" fmla="*/ 160005 h 407054"/>
                <a:gd name="connsiteX11" fmla="*/ 0 w 424525"/>
                <a:gd name="connsiteY11" fmla="*/ 138066 h 40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525" h="407054">
                  <a:moveTo>
                    <a:pt x="424525" y="0"/>
                  </a:moveTo>
                  <a:lnTo>
                    <a:pt x="424525" y="224317"/>
                  </a:lnTo>
                  <a:lnTo>
                    <a:pt x="240157" y="304437"/>
                  </a:lnTo>
                  <a:lnTo>
                    <a:pt x="72550" y="385399"/>
                  </a:lnTo>
                  <a:lnTo>
                    <a:pt x="32386" y="407054"/>
                  </a:lnTo>
                  <a:lnTo>
                    <a:pt x="34000" y="390457"/>
                  </a:lnTo>
                  <a:lnTo>
                    <a:pt x="34000" y="359730"/>
                  </a:lnTo>
                  <a:lnTo>
                    <a:pt x="34000" y="331122"/>
                  </a:lnTo>
                  <a:lnTo>
                    <a:pt x="29238" y="272317"/>
                  </a:lnTo>
                  <a:lnTo>
                    <a:pt x="20242" y="215631"/>
                  </a:lnTo>
                  <a:lnTo>
                    <a:pt x="7013" y="160005"/>
                  </a:lnTo>
                  <a:lnTo>
                    <a:pt x="0" y="138066"/>
                  </a:ln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noAutofit/>
            </a:bodyPr>
            <a:lstStyle/>
            <a:p>
              <a:endParaRPr lang="en-US">
                <a:solidFill>
                  <a:prstClr val="black"/>
                </a:solidFill>
              </a:endParaRPr>
            </a:p>
          </p:txBody>
        </p:sp>
        <p:sp>
          <p:nvSpPr>
            <p:cNvPr id="2970" name="Freeform 340"/>
            <p:cNvSpPr>
              <a:spLocks/>
            </p:cNvSpPr>
            <p:nvPr/>
          </p:nvSpPr>
          <p:spPr bwMode="auto">
            <a:xfrm>
              <a:off x="5599114" y="1181100"/>
              <a:ext cx="995363" cy="1149350"/>
            </a:xfrm>
            <a:custGeom>
              <a:avLst/>
              <a:gdLst>
                <a:gd name="T0" fmla="*/ 1881 w 1881"/>
                <a:gd name="T1" fmla="*/ 1628 h 2171"/>
                <a:gd name="T2" fmla="*/ 940 w 1881"/>
                <a:gd name="T3" fmla="*/ 2171 h 2171"/>
                <a:gd name="T4" fmla="*/ 0 w 1881"/>
                <a:gd name="T5" fmla="*/ 1628 h 2171"/>
                <a:gd name="T6" fmla="*/ 0 w 1881"/>
                <a:gd name="T7" fmla="*/ 542 h 2171"/>
                <a:gd name="T8" fmla="*/ 941 w 1881"/>
                <a:gd name="T9" fmla="*/ 0 h 2171"/>
                <a:gd name="T10" fmla="*/ 1881 w 1881"/>
                <a:gd name="T11" fmla="*/ 542 h 2171"/>
                <a:gd name="T12" fmla="*/ 1881 w 1881"/>
                <a:gd name="T13" fmla="*/ 1628 h 2171"/>
              </a:gdLst>
              <a:ahLst/>
              <a:cxnLst>
                <a:cxn ang="0">
                  <a:pos x="T0" y="T1"/>
                </a:cxn>
                <a:cxn ang="0">
                  <a:pos x="T2" y="T3"/>
                </a:cxn>
                <a:cxn ang="0">
                  <a:pos x="T4" y="T5"/>
                </a:cxn>
                <a:cxn ang="0">
                  <a:pos x="T6" y="T7"/>
                </a:cxn>
                <a:cxn ang="0">
                  <a:pos x="T8" y="T9"/>
                </a:cxn>
                <a:cxn ang="0">
                  <a:pos x="T10" y="T11"/>
                </a:cxn>
                <a:cxn ang="0">
                  <a:pos x="T12" y="T13"/>
                </a:cxn>
              </a:cxnLst>
              <a:rect l="0" t="0" r="r" b="b"/>
              <a:pathLst>
                <a:path w="1881" h="2171">
                  <a:moveTo>
                    <a:pt x="1881" y="1628"/>
                  </a:moveTo>
                  <a:lnTo>
                    <a:pt x="940" y="2171"/>
                  </a:lnTo>
                  <a:lnTo>
                    <a:pt x="0" y="1628"/>
                  </a:lnTo>
                  <a:lnTo>
                    <a:pt x="0" y="542"/>
                  </a:lnTo>
                  <a:lnTo>
                    <a:pt x="941" y="0"/>
                  </a:lnTo>
                  <a:lnTo>
                    <a:pt x="1881" y="542"/>
                  </a:lnTo>
                  <a:lnTo>
                    <a:pt x="1881" y="16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71" name="Freeform 341"/>
            <p:cNvSpPr>
              <a:spLocks/>
            </p:cNvSpPr>
            <p:nvPr/>
          </p:nvSpPr>
          <p:spPr bwMode="auto">
            <a:xfrm>
              <a:off x="5599114" y="1181100"/>
              <a:ext cx="995363" cy="1149350"/>
            </a:xfrm>
            <a:custGeom>
              <a:avLst/>
              <a:gdLst>
                <a:gd name="T0" fmla="*/ 1881 w 1881"/>
                <a:gd name="T1" fmla="*/ 1628 h 2171"/>
                <a:gd name="T2" fmla="*/ 940 w 1881"/>
                <a:gd name="T3" fmla="*/ 2171 h 2171"/>
                <a:gd name="T4" fmla="*/ 0 w 1881"/>
                <a:gd name="T5" fmla="*/ 1628 h 2171"/>
                <a:gd name="T6" fmla="*/ 0 w 1881"/>
                <a:gd name="T7" fmla="*/ 542 h 2171"/>
                <a:gd name="T8" fmla="*/ 941 w 1881"/>
                <a:gd name="T9" fmla="*/ 0 h 2171"/>
                <a:gd name="T10" fmla="*/ 1881 w 1881"/>
                <a:gd name="T11" fmla="*/ 542 h 2171"/>
                <a:gd name="T12" fmla="*/ 1881 w 1881"/>
                <a:gd name="T13" fmla="*/ 1628 h 2171"/>
              </a:gdLst>
              <a:ahLst/>
              <a:cxnLst>
                <a:cxn ang="0">
                  <a:pos x="T0" y="T1"/>
                </a:cxn>
                <a:cxn ang="0">
                  <a:pos x="T2" y="T3"/>
                </a:cxn>
                <a:cxn ang="0">
                  <a:pos x="T4" y="T5"/>
                </a:cxn>
                <a:cxn ang="0">
                  <a:pos x="T6" y="T7"/>
                </a:cxn>
                <a:cxn ang="0">
                  <a:pos x="T8" y="T9"/>
                </a:cxn>
                <a:cxn ang="0">
                  <a:pos x="T10" y="T11"/>
                </a:cxn>
                <a:cxn ang="0">
                  <a:pos x="T12" y="T13"/>
                </a:cxn>
              </a:cxnLst>
              <a:rect l="0" t="0" r="r" b="b"/>
              <a:pathLst>
                <a:path w="1881" h="2171">
                  <a:moveTo>
                    <a:pt x="1881" y="1628"/>
                  </a:moveTo>
                  <a:lnTo>
                    <a:pt x="940" y="2171"/>
                  </a:lnTo>
                  <a:lnTo>
                    <a:pt x="0" y="1628"/>
                  </a:lnTo>
                  <a:lnTo>
                    <a:pt x="0" y="542"/>
                  </a:lnTo>
                  <a:lnTo>
                    <a:pt x="941" y="0"/>
                  </a:lnTo>
                  <a:lnTo>
                    <a:pt x="1881" y="542"/>
                  </a:lnTo>
                  <a:lnTo>
                    <a:pt x="1881" y="1628"/>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3" name="Freeform 376"/>
            <p:cNvSpPr>
              <a:spLocks/>
            </p:cNvSpPr>
            <p:nvPr/>
          </p:nvSpPr>
          <p:spPr bwMode="auto">
            <a:xfrm>
              <a:off x="3784601" y="2495550"/>
              <a:ext cx="1004888" cy="1149350"/>
            </a:xfrm>
            <a:custGeom>
              <a:avLst/>
              <a:gdLst>
                <a:gd name="T0" fmla="*/ 1880 w 1897"/>
                <a:gd name="T1" fmla="*/ 1642 h 2171"/>
                <a:gd name="T2" fmla="*/ 931 w 1897"/>
                <a:gd name="T3" fmla="*/ 2171 h 2171"/>
                <a:gd name="T4" fmla="*/ 0 w 1897"/>
                <a:gd name="T5" fmla="*/ 1614 h 2171"/>
                <a:gd name="T6" fmla="*/ 15 w 1897"/>
                <a:gd name="T7" fmla="*/ 530 h 2171"/>
                <a:gd name="T8" fmla="*/ 964 w 1897"/>
                <a:gd name="T9" fmla="*/ 0 h 2171"/>
                <a:gd name="T10" fmla="*/ 1897 w 1897"/>
                <a:gd name="T11" fmla="*/ 557 h 2171"/>
                <a:gd name="T12" fmla="*/ 1880 w 1897"/>
                <a:gd name="T13" fmla="*/ 1642 h 2171"/>
              </a:gdLst>
              <a:ahLst/>
              <a:cxnLst>
                <a:cxn ang="0">
                  <a:pos x="T0" y="T1"/>
                </a:cxn>
                <a:cxn ang="0">
                  <a:pos x="T2" y="T3"/>
                </a:cxn>
                <a:cxn ang="0">
                  <a:pos x="T4" y="T5"/>
                </a:cxn>
                <a:cxn ang="0">
                  <a:pos x="T6" y="T7"/>
                </a:cxn>
                <a:cxn ang="0">
                  <a:pos x="T8" y="T9"/>
                </a:cxn>
                <a:cxn ang="0">
                  <a:pos x="T10" y="T11"/>
                </a:cxn>
                <a:cxn ang="0">
                  <a:pos x="T12" y="T13"/>
                </a:cxn>
              </a:cxnLst>
              <a:rect l="0" t="0" r="r" b="b"/>
              <a:pathLst>
                <a:path w="1897" h="2171">
                  <a:moveTo>
                    <a:pt x="1880" y="1642"/>
                  </a:moveTo>
                  <a:lnTo>
                    <a:pt x="931" y="2171"/>
                  </a:lnTo>
                  <a:lnTo>
                    <a:pt x="0" y="1614"/>
                  </a:lnTo>
                  <a:lnTo>
                    <a:pt x="15" y="530"/>
                  </a:lnTo>
                  <a:lnTo>
                    <a:pt x="964" y="0"/>
                  </a:lnTo>
                  <a:lnTo>
                    <a:pt x="1897" y="557"/>
                  </a:lnTo>
                  <a:lnTo>
                    <a:pt x="1880" y="16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74" name="Freeform 377"/>
            <p:cNvSpPr>
              <a:spLocks/>
            </p:cNvSpPr>
            <p:nvPr/>
          </p:nvSpPr>
          <p:spPr bwMode="auto">
            <a:xfrm>
              <a:off x="3784601" y="2495550"/>
              <a:ext cx="1004888" cy="1149350"/>
            </a:xfrm>
            <a:custGeom>
              <a:avLst/>
              <a:gdLst>
                <a:gd name="T0" fmla="*/ 1880 w 1897"/>
                <a:gd name="T1" fmla="*/ 1642 h 2171"/>
                <a:gd name="T2" fmla="*/ 931 w 1897"/>
                <a:gd name="T3" fmla="*/ 2171 h 2171"/>
                <a:gd name="T4" fmla="*/ 0 w 1897"/>
                <a:gd name="T5" fmla="*/ 1614 h 2171"/>
                <a:gd name="T6" fmla="*/ 15 w 1897"/>
                <a:gd name="T7" fmla="*/ 530 h 2171"/>
                <a:gd name="T8" fmla="*/ 964 w 1897"/>
                <a:gd name="T9" fmla="*/ 0 h 2171"/>
                <a:gd name="T10" fmla="*/ 1897 w 1897"/>
                <a:gd name="T11" fmla="*/ 557 h 2171"/>
                <a:gd name="T12" fmla="*/ 1880 w 1897"/>
                <a:gd name="T13" fmla="*/ 1642 h 2171"/>
              </a:gdLst>
              <a:ahLst/>
              <a:cxnLst>
                <a:cxn ang="0">
                  <a:pos x="T0" y="T1"/>
                </a:cxn>
                <a:cxn ang="0">
                  <a:pos x="T2" y="T3"/>
                </a:cxn>
                <a:cxn ang="0">
                  <a:pos x="T4" y="T5"/>
                </a:cxn>
                <a:cxn ang="0">
                  <a:pos x="T6" y="T7"/>
                </a:cxn>
                <a:cxn ang="0">
                  <a:pos x="T8" y="T9"/>
                </a:cxn>
                <a:cxn ang="0">
                  <a:pos x="T10" y="T11"/>
                </a:cxn>
                <a:cxn ang="0">
                  <a:pos x="T12" y="T13"/>
                </a:cxn>
              </a:cxnLst>
              <a:rect l="0" t="0" r="r" b="b"/>
              <a:pathLst>
                <a:path w="1897" h="2171">
                  <a:moveTo>
                    <a:pt x="1880" y="1642"/>
                  </a:moveTo>
                  <a:lnTo>
                    <a:pt x="931" y="2171"/>
                  </a:lnTo>
                  <a:lnTo>
                    <a:pt x="0" y="1614"/>
                  </a:lnTo>
                  <a:lnTo>
                    <a:pt x="15" y="530"/>
                  </a:lnTo>
                  <a:lnTo>
                    <a:pt x="964" y="0"/>
                  </a:lnTo>
                  <a:lnTo>
                    <a:pt x="1897" y="557"/>
                  </a:lnTo>
                  <a:lnTo>
                    <a:pt x="1880" y="1642"/>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75" name="Freeform 391"/>
            <p:cNvSpPr>
              <a:spLocks/>
            </p:cNvSpPr>
            <p:nvPr/>
          </p:nvSpPr>
          <p:spPr bwMode="auto">
            <a:xfrm>
              <a:off x="4533901" y="4424363"/>
              <a:ext cx="995363" cy="1149350"/>
            </a:xfrm>
            <a:custGeom>
              <a:avLst/>
              <a:gdLst>
                <a:gd name="T0" fmla="*/ 0 w 1880"/>
                <a:gd name="T1" fmla="*/ 543 h 2172"/>
                <a:gd name="T2" fmla="*/ 940 w 1880"/>
                <a:gd name="T3" fmla="*/ 0 h 2172"/>
                <a:gd name="T4" fmla="*/ 1880 w 1880"/>
                <a:gd name="T5" fmla="*/ 543 h 2172"/>
                <a:gd name="T6" fmla="*/ 1880 w 1880"/>
                <a:gd name="T7" fmla="*/ 1629 h 2172"/>
                <a:gd name="T8" fmla="*/ 940 w 1880"/>
                <a:gd name="T9" fmla="*/ 2172 h 2172"/>
                <a:gd name="T10" fmla="*/ 0 w 1880"/>
                <a:gd name="T11" fmla="*/ 1629 h 2172"/>
                <a:gd name="T12" fmla="*/ 0 w 1880"/>
                <a:gd name="T13" fmla="*/ 543 h 2172"/>
              </a:gdLst>
              <a:ahLst/>
              <a:cxnLst>
                <a:cxn ang="0">
                  <a:pos x="T0" y="T1"/>
                </a:cxn>
                <a:cxn ang="0">
                  <a:pos x="T2" y="T3"/>
                </a:cxn>
                <a:cxn ang="0">
                  <a:pos x="T4" y="T5"/>
                </a:cxn>
                <a:cxn ang="0">
                  <a:pos x="T6" y="T7"/>
                </a:cxn>
                <a:cxn ang="0">
                  <a:pos x="T8" y="T9"/>
                </a:cxn>
                <a:cxn ang="0">
                  <a:pos x="T10" y="T11"/>
                </a:cxn>
                <a:cxn ang="0">
                  <a:pos x="T12" y="T13"/>
                </a:cxn>
              </a:cxnLst>
              <a:rect l="0" t="0" r="r" b="b"/>
              <a:pathLst>
                <a:path w="1880" h="2172">
                  <a:moveTo>
                    <a:pt x="0" y="543"/>
                  </a:moveTo>
                  <a:lnTo>
                    <a:pt x="940" y="0"/>
                  </a:lnTo>
                  <a:lnTo>
                    <a:pt x="1880" y="543"/>
                  </a:lnTo>
                  <a:lnTo>
                    <a:pt x="1880" y="1629"/>
                  </a:lnTo>
                  <a:lnTo>
                    <a:pt x="940" y="2172"/>
                  </a:lnTo>
                  <a:lnTo>
                    <a:pt x="0" y="1629"/>
                  </a:lnTo>
                  <a:lnTo>
                    <a:pt x="0" y="5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88" name="Freeform 392"/>
            <p:cNvSpPr>
              <a:spLocks/>
            </p:cNvSpPr>
            <p:nvPr/>
          </p:nvSpPr>
          <p:spPr bwMode="auto">
            <a:xfrm>
              <a:off x="4533901" y="4424363"/>
              <a:ext cx="995363" cy="1149350"/>
            </a:xfrm>
            <a:custGeom>
              <a:avLst/>
              <a:gdLst>
                <a:gd name="T0" fmla="*/ 0 w 1880"/>
                <a:gd name="T1" fmla="*/ 543 h 2172"/>
                <a:gd name="T2" fmla="*/ 940 w 1880"/>
                <a:gd name="T3" fmla="*/ 0 h 2172"/>
                <a:gd name="T4" fmla="*/ 1880 w 1880"/>
                <a:gd name="T5" fmla="*/ 543 h 2172"/>
                <a:gd name="T6" fmla="*/ 1880 w 1880"/>
                <a:gd name="T7" fmla="*/ 1629 h 2172"/>
                <a:gd name="T8" fmla="*/ 940 w 1880"/>
                <a:gd name="T9" fmla="*/ 2172 h 2172"/>
                <a:gd name="T10" fmla="*/ 0 w 1880"/>
                <a:gd name="T11" fmla="*/ 1629 h 2172"/>
                <a:gd name="T12" fmla="*/ 0 w 1880"/>
                <a:gd name="T13" fmla="*/ 543 h 2172"/>
              </a:gdLst>
              <a:ahLst/>
              <a:cxnLst>
                <a:cxn ang="0">
                  <a:pos x="T0" y="T1"/>
                </a:cxn>
                <a:cxn ang="0">
                  <a:pos x="T2" y="T3"/>
                </a:cxn>
                <a:cxn ang="0">
                  <a:pos x="T4" y="T5"/>
                </a:cxn>
                <a:cxn ang="0">
                  <a:pos x="T6" y="T7"/>
                </a:cxn>
                <a:cxn ang="0">
                  <a:pos x="T8" y="T9"/>
                </a:cxn>
                <a:cxn ang="0">
                  <a:pos x="T10" y="T11"/>
                </a:cxn>
                <a:cxn ang="0">
                  <a:pos x="T12" y="T13"/>
                </a:cxn>
              </a:cxnLst>
              <a:rect l="0" t="0" r="r" b="b"/>
              <a:pathLst>
                <a:path w="1880" h="2172">
                  <a:moveTo>
                    <a:pt x="0" y="543"/>
                  </a:moveTo>
                  <a:lnTo>
                    <a:pt x="940" y="0"/>
                  </a:lnTo>
                  <a:lnTo>
                    <a:pt x="1880" y="543"/>
                  </a:lnTo>
                  <a:lnTo>
                    <a:pt x="1880" y="1629"/>
                  </a:lnTo>
                  <a:lnTo>
                    <a:pt x="940" y="2172"/>
                  </a:lnTo>
                  <a:lnTo>
                    <a:pt x="0" y="1629"/>
                  </a:lnTo>
                  <a:lnTo>
                    <a:pt x="0" y="543"/>
                  </a:lnTo>
                  <a:close/>
                </a:path>
              </a:pathLst>
            </a:custGeom>
            <a:solidFill>
              <a:srgbClr val="993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7" name="Freeform 411"/>
            <p:cNvSpPr>
              <a:spLocks/>
            </p:cNvSpPr>
            <p:nvPr/>
          </p:nvSpPr>
          <p:spPr bwMode="auto">
            <a:xfrm>
              <a:off x="6653213" y="4424363"/>
              <a:ext cx="998538" cy="1149350"/>
            </a:xfrm>
            <a:custGeom>
              <a:avLst/>
              <a:gdLst>
                <a:gd name="T0" fmla="*/ 5 w 1887"/>
                <a:gd name="T1" fmla="*/ 539 h 2172"/>
                <a:gd name="T2" fmla="*/ 948 w 1887"/>
                <a:gd name="T3" fmla="*/ 0 h 2172"/>
                <a:gd name="T4" fmla="*/ 1887 w 1887"/>
                <a:gd name="T5" fmla="*/ 547 h 2172"/>
                <a:gd name="T6" fmla="*/ 1881 w 1887"/>
                <a:gd name="T7" fmla="*/ 1634 h 2172"/>
                <a:gd name="T8" fmla="*/ 938 w 1887"/>
                <a:gd name="T9" fmla="*/ 2172 h 2172"/>
                <a:gd name="T10" fmla="*/ 0 w 1887"/>
                <a:gd name="T11" fmla="*/ 1625 h 2172"/>
                <a:gd name="T12" fmla="*/ 5 w 1887"/>
                <a:gd name="T13" fmla="*/ 539 h 2172"/>
              </a:gdLst>
              <a:ahLst/>
              <a:cxnLst>
                <a:cxn ang="0">
                  <a:pos x="T0" y="T1"/>
                </a:cxn>
                <a:cxn ang="0">
                  <a:pos x="T2" y="T3"/>
                </a:cxn>
                <a:cxn ang="0">
                  <a:pos x="T4" y="T5"/>
                </a:cxn>
                <a:cxn ang="0">
                  <a:pos x="T6" y="T7"/>
                </a:cxn>
                <a:cxn ang="0">
                  <a:pos x="T8" y="T9"/>
                </a:cxn>
                <a:cxn ang="0">
                  <a:pos x="T10" y="T11"/>
                </a:cxn>
                <a:cxn ang="0">
                  <a:pos x="T12" y="T13"/>
                </a:cxn>
              </a:cxnLst>
              <a:rect l="0" t="0" r="r" b="b"/>
              <a:pathLst>
                <a:path w="1887" h="2172">
                  <a:moveTo>
                    <a:pt x="5" y="539"/>
                  </a:moveTo>
                  <a:lnTo>
                    <a:pt x="948" y="0"/>
                  </a:lnTo>
                  <a:lnTo>
                    <a:pt x="1887" y="547"/>
                  </a:lnTo>
                  <a:lnTo>
                    <a:pt x="1881" y="1634"/>
                  </a:lnTo>
                  <a:lnTo>
                    <a:pt x="938" y="2172"/>
                  </a:lnTo>
                  <a:lnTo>
                    <a:pt x="0" y="1625"/>
                  </a:lnTo>
                  <a:lnTo>
                    <a:pt x="5" y="5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8" name="Freeform 412"/>
            <p:cNvSpPr>
              <a:spLocks/>
            </p:cNvSpPr>
            <p:nvPr/>
          </p:nvSpPr>
          <p:spPr bwMode="auto">
            <a:xfrm>
              <a:off x="6653213" y="4424363"/>
              <a:ext cx="998538" cy="1149350"/>
            </a:xfrm>
            <a:custGeom>
              <a:avLst/>
              <a:gdLst>
                <a:gd name="T0" fmla="*/ 5 w 1887"/>
                <a:gd name="T1" fmla="*/ 539 h 2172"/>
                <a:gd name="T2" fmla="*/ 948 w 1887"/>
                <a:gd name="T3" fmla="*/ 0 h 2172"/>
                <a:gd name="T4" fmla="*/ 1887 w 1887"/>
                <a:gd name="T5" fmla="*/ 547 h 2172"/>
                <a:gd name="T6" fmla="*/ 1881 w 1887"/>
                <a:gd name="T7" fmla="*/ 1634 h 2172"/>
                <a:gd name="T8" fmla="*/ 938 w 1887"/>
                <a:gd name="T9" fmla="*/ 2172 h 2172"/>
                <a:gd name="T10" fmla="*/ 0 w 1887"/>
                <a:gd name="T11" fmla="*/ 1625 h 2172"/>
                <a:gd name="T12" fmla="*/ 5 w 1887"/>
                <a:gd name="T13" fmla="*/ 539 h 2172"/>
              </a:gdLst>
              <a:ahLst/>
              <a:cxnLst>
                <a:cxn ang="0">
                  <a:pos x="T0" y="T1"/>
                </a:cxn>
                <a:cxn ang="0">
                  <a:pos x="T2" y="T3"/>
                </a:cxn>
                <a:cxn ang="0">
                  <a:pos x="T4" y="T5"/>
                </a:cxn>
                <a:cxn ang="0">
                  <a:pos x="T6" y="T7"/>
                </a:cxn>
                <a:cxn ang="0">
                  <a:pos x="T8" y="T9"/>
                </a:cxn>
                <a:cxn ang="0">
                  <a:pos x="T10" y="T11"/>
                </a:cxn>
                <a:cxn ang="0">
                  <a:pos x="T12" y="T13"/>
                </a:cxn>
              </a:cxnLst>
              <a:rect l="0" t="0" r="r" b="b"/>
              <a:pathLst>
                <a:path w="1887" h="2172">
                  <a:moveTo>
                    <a:pt x="5" y="539"/>
                  </a:moveTo>
                  <a:lnTo>
                    <a:pt x="948" y="0"/>
                  </a:lnTo>
                  <a:lnTo>
                    <a:pt x="1887" y="547"/>
                  </a:lnTo>
                  <a:lnTo>
                    <a:pt x="1881" y="1634"/>
                  </a:lnTo>
                  <a:lnTo>
                    <a:pt x="938" y="2172"/>
                  </a:lnTo>
                  <a:lnTo>
                    <a:pt x="0" y="1625"/>
                  </a:lnTo>
                  <a:lnTo>
                    <a:pt x="5" y="539"/>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0" name="Freeform 469"/>
            <p:cNvSpPr>
              <a:spLocks/>
            </p:cNvSpPr>
            <p:nvPr/>
          </p:nvSpPr>
          <p:spPr bwMode="auto">
            <a:xfrm>
              <a:off x="7408863" y="2495550"/>
              <a:ext cx="995363" cy="1149350"/>
            </a:xfrm>
            <a:custGeom>
              <a:avLst/>
              <a:gdLst>
                <a:gd name="T0" fmla="*/ 0 w 1882"/>
                <a:gd name="T1" fmla="*/ 544 h 2171"/>
                <a:gd name="T2" fmla="*/ 939 w 1882"/>
                <a:gd name="T3" fmla="*/ 0 h 2171"/>
                <a:gd name="T4" fmla="*/ 1880 w 1882"/>
                <a:gd name="T5" fmla="*/ 542 h 2171"/>
                <a:gd name="T6" fmla="*/ 1882 w 1882"/>
                <a:gd name="T7" fmla="*/ 1627 h 2171"/>
                <a:gd name="T8" fmla="*/ 942 w 1882"/>
                <a:gd name="T9" fmla="*/ 2171 h 2171"/>
                <a:gd name="T10" fmla="*/ 0 w 1882"/>
                <a:gd name="T11" fmla="*/ 1630 h 2171"/>
                <a:gd name="T12" fmla="*/ 0 w 1882"/>
                <a:gd name="T13" fmla="*/ 544 h 2171"/>
              </a:gdLst>
              <a:ahLst/>
              <a:cxnLst>
                <a:cxn ang="0">
                  <a:pos x="T0" y="T1"/>
                </a:cxn>
                <a:cxn ang="0">
                  <a:pos x="T2" y="T3"/>
                </a:cxn>
                <a:cxn ang="0">
                  <a:pos x="T4" y="T5"/>
                </a:cxn>
                <a:cxn ang="0">
                  <a:pos x="T6" y="T7"/>
                </a:cxn>
                <a:cxn ang="0">
                  <a:pos x="T8" y="T9"/>
                </a:cxn>
                <a:cxn ang="0">
                  <a:pos x="T10" y="T11"/>
                </a:cxn>
                <a:cxn ang="0">
                  <a:pos x="T12" y="T13"/>
                </a:cxn>
              </a:cxnLst>
              <a:rect l="0" t="0" r="r" b="b"/>
              <a:pathLst>
                <a:path w="1882" h="2171">
                  <a:moveTo>
                    <a:pt x="0" y="544"/>
                  </a:moveTo>
                  <a:lnTo>
                    <a:pt x="939" y="0"/>
                  </a:lnTo>
                  <a:lnTo>
                    <a:pt x="1880" y="542"/>
                  </a:lnTo>
                  <a:lnTo>
                    <a:pt x="1882" y="1627"/>
                  </a:lnTo>
                  <a:lnTo>
                    <a:pt x="942" y="2171"/>
                  </a:lnTo>
                  <a:lnTo>
                    <a:pt x="0" y="1630"/>
                  </a:lnTo>
                  <a:lnTo>
                    <a:pt x="0" y="5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Freeform 470"/>
            <p:cNvSpPr>
              <a:spLocks/>
            </p:cNvSpPr>
            <p:nvPr/>
          </p:nvSpPr>
          <p:spPr bwMode="auto">
            <a:xfrm>
              <a:off x="7408863" y="2495550"/>
              <a:ext cx="995363" cy="1149350"/>
            </a:xfrm>
            <a:custGeom>
              <a:avLst/>
              <a:gdLst>
                <a:gd name="T0" fmla="*/ 0 w 1882"/>
                <a:gd name="T1" fmla="*/ 544 h 2171"/>
                <a:gd name="T2" fmla="*/ 939 w 1882"/>
                <a:gd name="T3" fmla="*/ 0 h 2171"/>
                <a:gd name="T4" fmla="*/ 1880 w 1882"/>
                <a:gd name="T5" fmla="*/ 542 h 2171"/>
                <a:gd name="T6" fmla="*/ 1882 w 1882"/>
                <a:gd name="T7" fmla="*/ 1627 h 2171"/>
                <a:gd name="T8" fmla="*/ 942 w 1882"/>
                <a:gd name="T9" fmla="*/ 2171 h 2171"/>
                <a:gd name="T10" fmla="*/ 0 w 1882"/>
                <a:gd name="T11" fmla="*/ 1630 h 2171"/>
                <a:gd name="T12" fmla="*/ 0 w 1882"/>
                <a:gd name="T13" fmla="*/ 544 h 2171"/>
              </a:gdLst>
              <a:ahLst/>
              <a:cxnLst>
                <a:cxn ang="0">
                  <a:pos x="T0" y="T1"/>
                </a:cxn>
                <a:cxn ang="0">
                  <a:pos x="T2" y="T3"/>
                </a:cxn>
                <a:cxn ang="0">
                  <a:pos x="T4" y="T5"/>
                </a:cxn>
                <a:cxn ang="0">
                  <a:pos x="T6" y="T7"/>
                </a:cxn>
                <a:cxn ang="0">
                  <a:pos x="T8" y="T9"/>
                </a:cxn>
                <a:cxn ang="0">
                  <a:pos x="T10" y="T11"/>
                </a:cxn>
                <a:cxn ang="0">
                  <a:pos x="T12" y="T13"/>
                </a:cxn>
              </a:cxnLst>
              <a:rect l="0" t="0" r="r" b="b"/>
              <a:pathLst>
                <a:path w="1882" h="2171">
                  <a:moveTo>
                    <a:pt x="0" y="544"/>
                  </a:moveTo>
                  <a:lnTo>
                    <a:pt x="939" y="0"/>
                  </a:lnTo>
                  <a:lnTo>
                    <a:pt x="1880" y="542"/>
                  </a:lnTo>
                  <a:lnTo>
                    <a:pt x="1882" y="1627"/>
                  </a:lnTo>
                  <a:lnTo>
                    <a:pt x="942" y="2171"/>
                  </a:lnTo>
                  <a:lnTo>
                    <a:pt x="0" y="1630"/>
                  </a:lnTo>
                  <a:lnTo>
                    <a:pt x="0" y="544"/>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7" name="Freeform: Shape 786"/>
            <p:cNvSpPr>
              <a:spLocks/>
            </p:cNvSpPr>
            <p:nvPr/>
          </p:nvSpPr>
          <p:spPr bwMode="auto">
            <a:xfrm>
              <a:off x="5383213" y="3705224"/>
              <a:ext cx="711201" cy="536576"/>
            </a:xfrm>
            <a:custGeom>
              <a:avLst/>
              <a:gdLst>
                <a:gd name="connsiteX0" fmla="*/ 322734 w 711201"/>
                <a:gd name="connsiteY0" fmla="*/ 328613 h 536576"/>
                <a:gd name="connsiteX1" fmla="*/ 342818 w 711201"/>
                <a:gd name="connsiteY1" fmla="*/ 342974 h 536576"/>
                <a:gd name="connsiteX2" fmla="*/ 386157 w 711201"/>
                <a:gd name="connsiteY2" fmla="*/ 370099 h 536576"/>
                <a:gd name="connsiteX3" fmla="*/ 431082 w 711201"/>
                <a:gd name="connsiteY3" fmla="*/ 392970 h 536576"/>
                <a:gd name="connsiteX4" fmla="*/ 478650 w 711201"/>
                <a:gd name="connsiteY4" fmla="*/ 412649 h 536576"/>
                <a:gd name="connsiteX5" fmla="*/ 527274 w 711201"/>
                <a:gd name="connsiteY5" fmla="*/ 428606 h 536576"/>
                <a:gd name="connsiteX6" fmla="*/ 577484 w 711201"/>
                <a:gd name="connsiteY6" fmla="*/ 440839 h 536576"/>
                <a:gd name="connsiteX7" fmla="*/ 629280 w 711201"/>
                <a:gd name="connsiteY7" fmla="*/ 449349 h 536576"/>
                <a:gd name="connsiteX8" fmla="*/ 682132 w 711201"/>
                <a:gd name="connsiteY8" fmla="*/ 453072 h 536576"/>
                <a:gd name="connsiteX9" fmla="*/ 709087 w 711201"/>
                <a:gd name="connsiteY9" fmla="*/ 454136 h 536576"/>
                <a:gd name="connsiteX10" fmla="*/ 711201 w 711201"/>
                <a:gd name="connsiteY10" fmla="*/ 454136 h 536576"/>
                <a:gd name="connsiteX11" fmla="*/ 711201 w 711201"/>
                <a:gd name="connsiteY11" fmla="*/ 536576 h 536576"/>
                <a:gd name="connsiteX12" fmla="*/ 709087 w 711201"/>
                <a:gd name="connsiteY12" fmla="*/ 536576 h 536576"/>
                <a:gd name="connsiteX13" fmla="*/ 678433 w 711201"/>
                <a:gd name="connsiteY13" fmla="*/ 536576 h 536576"/>
                <a:gd name="connsiteX14" fmla="*/ 619238 w 711201"/>
                <a:gd name="connsiteY14" fmla="*/ 531257 h 536576"/>
                <a:gd name="connsiteX15" fmla="*/ 560571 w 711201"/>
                <a:gd name="connsiteY15" fmla="*/ 522216 h 536576"/>
                <a:gd name="connsiteX16" fmla="*/ 504547 w 711201"/>
                <a:gd name="connsiteY16" fmla="*/ 508387 h 536576"/>
                <a:gd name="connsiteX17" fmla="*/ 449581 w 711201"/>
                <a:gd name="connsiteY17" fmla="*/ 489771 h 536576"/>
                <a:gd name="connsiteX18" fmla="*/ 396199 w 711201"/>
                <a:gd name="connsiteY18" fmla="*/ 467964 h 536576"/>
                <a:gd name="connsiteX19" fmla="*/ 345989 w 711201"/>
                <a:gd name="connsiteY19" fmla="*/ 441902 h 536576"/>
                <a:gd name="connsiteX20" fmla="*/ 297365 w 711201"/>
                <a:gd name="connsiteY20" fmla="*/ 412117 h 536576"/>
                <a:gd name="connsiteX21" fmla="*/ 274638 w 711201"/>
                <a:gd name="connsiteY21" fmla="*/ 395629 h 536576"/>
                <a:gd name="connsiteX22" fmla="*/ 78445 w 711201"/>
                <a:gd name="connsiteY22" fmla="*/ 0 h 536576"/>
                <a:gd name="connsiteX23" fmla="*/ 87986 w 711201"/>
                <a:gd name="connsiteY23" fmla="*/ 24804 h 536576"/>
                <a:gd name="connsiteX24" fmla="*/ 108127 w 711201"/>
                <a:gd name="connsiteY24" fmla="*/ 73358 h 536576"/>
                <a:gd name="connsiteX25" fmla="*/ 131979 w 711201"/>
                <a:gd name="connsiteY25" fmla="*/ 119272 h 536576"/>
                <a:gd name="connsiteX26" fmla="*/ 160071 w 711201"/>
                <a:gd name="connsiteY26" fmla="*/ 163076 h 536576"/>
                <a:gd name="connsiteX27" fmla="*/ 190813 w 711201"/>
                <a:gd name="connsiteY27" fmla="*/ 204769 h 536576"/>
                <a:gd name="connsiteX28" fmla="*/ 225266 w 711201"/>
                <a:gd name="connsiteY28" fmla="*/ 243822 h 536576"/>
                <a:gd name="connsiteX29" fmla="*/ 261838 w 711201"/>
                <a:gd name="connsiteY29" fmla="*/ 280237 h 536576"/>
                <a:gd name="connsiteX30" fmla="*/ 301592 w 711201"/>
                <a:gd name="connsiteY30" fmla="*/ 313486 h 536576"/>
                <a:gd name="connsiteX31" fmla="*/ 322263 w 711201"/>
                <a:gd name="connsiteY31" fmla="*/ 328791 h 536576"/>
                <a:gd name="connsiteX32" fmla="*/ 274029 w 711201"/>
                <a:gd name="connsiteY32" fmla="*/ 395288 h 536576"/>
                <a:gd name="connsiteX33" fmla="*/ 250178 w 711201"/>
                <a:gd name="connsiteY33" fmla="*/ 377872 h 536576"/>
                <a:gd name="connsiteX34" fmla="*/ 205124 w 711201"/>
                <a:gd name="connsiteY34" fmla="*/ 340929 h 536576"/>
                <a:gd name="connsiteX35" fmla="*/ 164311 w 711201"/>
                <a:gd name="connsiteY35" fmla="*/ 299764 h 536576"/>
                <a:gd name="connsiteX36" fmla="*/ 126149 w 711201"/>
                <a:gd name="connsiteY36" fmla="*/ 255961 h 536576"/>
                <a:gd name="connsiteX37" fmla="*/ 90636 w 711201"/>
                <a:gd name="connsiteY37" fmla="*/ 209518 h 536576"/>
                <a:gd name="connsiteX38" fmla="*/ 60424 w 711201"/>
                <a:gd name="connsiteY38" fmla="*/ 159909 h 536576"/>
                <a:gd name="connsiteX39" fmla="*/ 32862 w 711201"/>
                <a:gd name="connsiteY39" fmla="*/ 107662 h 536576"/>
                <a:gd name="connsiteX40" fmla="*/ 10070 w 711201"/>
                <a:gd name="connsiteY40" fmla="*/ 53831 h 536576"/>
                <a:gd name="connsiteX41" fmla="*/ 0 w 711201"/>
                <a:gd name="connsiteY41" fmla="*/ 25860 h 53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1201" h="536576">
                  <a:moveTo>
                    <a:pt x="322734" y="328613"/>
                  </a:moveTo>
                  <a:lnTo>
                    <a:pt x="342818" y="342974"/>
                  </a:lnTo>
                  <a:lnTo>
                    <a:pt x="386157" y="370099"/>
                  </a:lnTo>
                  <a:lnTo>
                    <a:pt x="431082" y="392970"/>
                  </a:lnTo>
                  <a:lnTo>
                    <a:pt x="478650" y="412649"/>
                  </a:lnTo>
                  <a:lnTo>
                    <a:pt x="527274" y="428606"/>
                  </a:lnTo>
                  <a:lnTo>
                    <a:pt x="577484" y="440839"/>
                  </a:lnTo>
                  <a:lnTo>
                    <a:pt x="629280" y="449349"/>
                  </a:lnTo>
                  <a:lnTo>
                    <a:pt x="682132" y="453072"/>
                  </a:lnTo>
                  <a:lnTo>
                    <a:pt x="709087" y="454136"/>
                  </a:lnTo>
                  <a:lnTo>
                    <a:pt x="711201" y="454136"/>
                  </a:lnTo>
                  <a:lnTo>
                    <a:pt x="711201" y="536576"/>
                  </a:lnTo>
                  <a:lnTo>
                    <a:pt x="709087" y="536576"/>
                  </a:lnTo>
                  <a:lnTo>
                    <a:pt x="678433" y="536576"/>
                  </a:lnTo>
                  <a:lnTo>
                    <a:pt x="619238" y="531257"/>
                  </a:lnTo>
                  <a:lnTo>
                    <a:pt x="560571" y="522216"/>
                  </a:lnTo>
                  <a:lnTo>
                    <a:pt x="504547" y="508387"/>
                  </a:lnTo>
                  <a:lnTo>
                    <a:pt x="449581" y="489771"/>
                  </a:lnTo>
                  <a:lnTo>
                    <a:pt x="396199" y="467964"/>
                  </a:lnTo>
                  <a:lnTo>
                    <a:pt x="345989" y="441902"/>
                  </a:lnTo>
                  <a:lnTo>
                    <a:pt x="297365" y="412117"/>
                  </a:lnTo>
                  <a:lnTo>
                    <a:pt x="274638" y="395629"/>
                  </a:lnTo>
                  <a:close/>
                  <a:moveTo>
                    <a:pt x="78445" y="0"/>
                  </a:moveTo>
                  <a:lnTo>
                    <a:pt x="87986" y="24804"/>
                  </a:lnTo>
                  <a:lnTo>
                    <a:pt x="108127" y="73358"/>
                  </a:lnTo>
                  <a:lnTo>
                    <a:pt x="131979" y="119272"/>
                  </a:lnTo>
                  <a:lnTo>
                    <a:pt x="160071" y="163076"/>
                  </a:lnTo>
                  <a:lnTo>
                    <a:pt x="190813" y="204769"/>
                  </a:lnTo>
                  <a:lnTo>
                    <a:pt x="225266" y="243822"/>
                  </a:lnTo>
                  <a:lnTo>
                    <a:pt x="261838" y="280237"/>
                  </a:lnTo>
                  <a:lnTo>
                    <a:pt x="301592" y="313486"/>
                  </a:lnTo>
                  <a:lnTo>
                    <a:pt x="322263" y="328791"/>
                  </a:lnTo>
                  <a:lnTo>
                    <a:pt x="274029" y="395288"/>
                  </a:lnTo>
                  <a:lnTo>
                    <a:pt x="250178" y="377872"/>
                  </a:lnTo>
                  <a:lnTo>
                    <a:pt x="205124" y="340929"/>
                  </a:lnTo>
                  <a:lnTo>
                    <a:pt x="164311" y="299764"/>
                  </a:lnTo>
                  <a:lnTo>
                    <a:pt x="126149" y="255961"/>
                  </a:lnTo>
                  <a:lnTo>
                    <a:pt x="90636" y="209518"/>
                  </a:lnTo>
                  <a:lnTo>
                    <a:pt x="60424" y="159909"/>
                  </a:lnTo>
                  <a:lnTo>
                    <a:pt x="32862" y="107662"/>
                  </a:lnTo>
                  <a:lnTo>
                    <a:pt x="10070" y="53831"/>
                  </a:lnTo>
                  <a:lnTo>
                    <a:pt x="0" y="2586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solidFill>
                  <a:prstClr val="black"/>
                </a:solidFill>
              </a:endParaRPr>
            </a:p>
          </p:txBody>
        </p:sp>
        <p:sp>
          <p:nvSpPr>
            <p:cNvPr id="846" name="Oval 845"/>
            <p:cNvSpPr/>
            <p:nvPr/>
          </p:nvSpPr>
          <p:spPr>
            <a:xfrm>
              <a:off x="5422329" y="2820928"/>
              <a:ext cx="1344168" cy="1344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99" name="Graphic 3198" descr="Atom"/>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36815" y="2935414"/>
              <a:ext cx="1115196" cy="1115196"/>
            </a:xfrm>
            <a:prstGeom prst="rect">
              <a:avLst/>
            </a:prstGeom>
          </p:spPr>
        </p:pic>
      </p:grpSp>
      <p:sp>
        <p:nvSpPr>
          <p:cNvPr id="4" name="TextBox 3"/>
          <p:cNvSpPr txBox="1"/>
          <p:nvPr/>
        </p:nvSpPr>
        <p:spPr>
          <a:xfrm>
            <a:off x="324361" y="69666"/>
            <a:ext cx="11506200" cy="830997"/>
          </a:xfrm>
          <a:prstGeom prst="rect">
            <a:avLst/>
          </a:prstGeom>
          <a:noFill/>
        </p:spPr>
        <p:txBody>
          <a:bodyPr wrap="square" rtlCol="0">
            <a:spAutoFit/>
          </a:bodyPr>
          <a:lstStyle/>
          <a:p>
            <a:pPr lvl="0" algn="ctr"/>
            <a:r>
              <a:rPr lang="ru-RU" sz="2400" b="1" dirty="0">
                <a:latin typeface="Times New Roman" panose="02020603050405020304" pitchFamily="18" charset="0"/>
                <a:cs typeface="Times New Roman" panose="02020603050405020304" pitchFamily="18" charset="0"/>
              </a:rPr>
              <a:t>Давлат </a:t>
            </a:r>
            <a:r>
              <a:rPr lang="ru-RU" sz="2400" b="1" dirty="0" err="1">
                <a:latin typeface="Times New Roman" panose="02020603050405020304" pitchFamily="18" charset="0"/>
                <a:cs typeface="Times New Roman" panose="02020603050405020304" pitchFamily="18" charset="0"/>
              </a:rPr>
              <a:t>бошқаруви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соҳасида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коррупциянинг</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олдини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олишга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доир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чора-тадбирлар</a:t>
            </a:r>
            <a:r>
              <a:rPr lang="ru-RU" sz="2400" b="1" dirty="0">
                <a:latin typeface="Times New Roman" panose="02020603050405020304" pitchFamily="18" charset="0"/>
                <a:cs typeface="Times New Roman" panose="02020603050405020304" pitchFamily="18" charset="0"/>
              </a:rPr>
              <a:t> қуйидагилардан </a:t>
            </a:r>
            <a:r>
              <a:rPr lang="ru-RU" sz="2400" b="1" dirty="0" err="1">
                <a:latin typeface="Times New Roman" panose="02020603050405020304" pitchFamily="18" charset="0"/>
                <a:cs typeface="Times New Roman" panose="02020603050405020304" pitchFamily="18" charset="0"/>
              </a:rPr>
              <a:t>иборат</a:t>
            </a:r>
            <a:r>
              <a:rPr lang="ru-RU" sz="2400" b="1"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8182068" y="900233"/>
            <a:ext cx="4292520" cy="2031325"/>
          </a:xfrm>
          <a:prstGeom prst="rect">
            <a:avLst/>
          </a:prstGeom>
          <a:noFill/>
        </p:spPr>
        <p:txBody>
          <a:bodyPr wrap="square" rtlCol="0">
            <a:spAutoFit/>
          </a:bodyPr>
          <a:lstStyle/>
          <a:p>
            <a:pPr lvl="0" algn="ctr"/>
            <a:r>
              <a:rPr lang="uz-Cyrl-UZ" b="1" dirty="0">
                <a:solidFill>
                  <a:schemeClr val="accent1"/>
                </a:solidFill>
                <a:latin typeface="Times New Roman" panose="02020603050405020304" pitchFamily="18" charset="0"/>
                <a:cs typeface="Times New Roman" panose="02020603050405020304" pitchFamily="18" charset="0"/>
              </a:rPr>
              <a:t>Д</a:t>
            </a:r>
            <a:r>
              <a:rPr lang="ru-RU" b="1" dirty="0" err="1">
                <a:solidFill>
                  <a:schemeClr val="accent1"/>
                </a:solidFill>
                <a:latin typeface="Times New Roman" panose="02020603050405020304" pitchFamily="18" charset="0"/>
                <a:cs typeface="Times New Roman" panose="02020603050405020304" pitchFamily="18" charset="0"/>
              </a:rPr>
              <a:t>авлат</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органлари</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фаолиятининг</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очиқлигини</a:t>
            </a:r>
            <a:r>
              <a:rPr lang="ru-RU" b="1" dirty="0">
                <a:solidFill>
                  <a:schemeClr val="accent1"/>
                </a:solidFill>
                <a:latin typeface="Times New Roman" panose="02020603050405020304" pitchFamily="18" charset="0"/>
                <a:cs typeface="Times New Roman" panose="02020603050405020304" pitchFamily="18" charset="0"/>
              </a:rPr>
              <a:t> </a:t>
            </a:r>
            <a:r>
              <a:rPr lang="en-US" b="1" dirty="0">
                <a:solidFill>
                  <a:schemeClr val="accent1"/>
                </a:solidFill>
                <a:latin typeface="Times New Roman" panose="02020603050405020304" pitchFamily="18" charset="0"/>
                <a:cs typeface="Times New Roman" panose="02020603050405020304" pitchFamily="18" charset="0"/>
              </a:rPr>
              <a:t/>
            </a:r>
            <a:br>
              <a:rPr lang="en-US" b="1" dirty="0">
                <a:solidFill>
                  <a:schemeClr val="accent1"/>
                </a:solidFill>
                <a:latin typeface="Times New Roman" panose="02020603050405020304" pitchFamily="18" charset="0"/>
                <a:cs typeface="Times New Roman" panose="02020603050405020304" pitchFamily="18" charset="0"/>
              </a:rPr>
            </a:br>
            <a:r>
              <a:rPr lang="ru-RU" b="1" dirty="0">
                <a:solidFill>
                  <a:schemeClr val="accent1"/>
                </a:solidFill>
                <a:latin typeface="Times New Roman" panose="02020603050405020304" pitchFamily="18" charset="0"/>
                <a:cs typeface="Times New Roman" panose="02020603050405020304" pitchFamily="18" charset="0"/>
              </a:rPr>
              <a:t>ва уларнинг </a:t>
            </a:r>
            <a:r>
              <a:rPr lang="ru-RU" b="1" dirty="0" err="1">
                <a:solidFill>
                  <a:schemeClr val="accent1"/>
                </a:solidFill>
                <a:latin typeface="Times New Roman" panose="02020603050405020304" pitchFamily="18" charset="0"/>
                <a:cs typeface="Times New Roman" panose="02020603050405020304" pitchFamily="18" charset="0"/>
              </a:rPr>
              <a:t>ҳисобдорлигини</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таъминлаш</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давлат</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бошқаруви</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тизимининг</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самарадорлигини</a:t>
            </a:r>
            <a:r>
              <a:rPr lang="ru-RU" b="1" dirty="0">
                <a:solidFill>
                  <a:schemeClr val="accent1"/>
                </a:solidFill>
                <a:latin typeface="Times New Roman" panose="02020603050405020304" pitchFamily="18" charset="0"/>
                <a:cs typeface="Times New Roman" panose="02020603050405020304" pitchFamily="18" charset="0"/>
              </a:rPr>
              <a:t> ошириш, </a:t>
            </a:r>
            <a:r>
              <a:rPr lang="ru-RU" b="1" dirty="0" err="1">
                <a:solidFill>
                  <a:schemeClr val="accent1"/>
                </a:solidFill>
                <a:latin typeface="Times New Roman" panose="02020603050405020304" pitchFamily="18" charset="0"/>
                <a:cs typeface="Times New Roman" panose="02020603050405020304" pitchFamily="18" charset="0"/>
              </a:rPr>
              <a:t>бажарилиши</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юзасидан</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масъулиятини</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кучайтириш</a:t>
            </a:r>
            <a:endParaRPr lang="ru-RU" b="1" dirty="0">
              <a:solidFill>
                <a:schemeClr val="accent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221662" y="3429000"/>
            <a:ext cx="3979914" cy="1477328"/>
          </a:xfrm>
          <a:prstGeom prst="rect">
            <a:avLst/>
          </a:prstGeom>
          <a:noFill/>
        </p:spPr>
        <p:txBody>
          <a:bodyPr wrap="square" rtlCol="0">
            <a:spAutoFit/>
          </a:bodyPr>
          <a:lstStyle/>
          <a:p>
            <a:pPr lvl="0" algn="ctr"/>
            <a:r>
              <a:rPr lang="ru-RU" b="1" dirty="0">
                <a:solidFill>
                  <a:schemeClr val="accent2"/>
                </a:solidFill>
                <a:latin typeface="Times New Roman" pitchFamily="18" charset="0"/>
                <a:cs typeface="Times New Roman" panose="02020603050405020304" pitchFamily="18" charset="0"/>
              </a:rPr>
              <a:t>Коррупцияга </a:t>
            </a:r>
            <a:r>
              <a:rPr lang="ru-RU" b="1" dirty="0" err="1">
                <a:solidFill>
                  <a:schemeClr val="accent2"/>
                </a:solidFill>
                <a:latin typeface="Times New Roman" panose="02020603050405020304" pitchFamily="18" charset="0"/>
                <a:cs typeface="Times New Roman" panose="02020603050405020304" pitchFamily="18" charset="0"/>
              </a:rPr>
              <a:t>қарши</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курашиш</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соҳасида</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давлат</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органларининг</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фаолияти</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устидан</a:t>
            </a:r>
            <a:r>
              <a:rPr lang="ru-RU" b="1" dirty="0">
                <a:solidFill>
                  <a:schemeClr val="accent2"/>
                </a:solidFill>
                <a:latin typeface="Times New Roman" panose="02020603050405020304" pitchFamily="18" charset="0"/>
                <a:cs typeface="Times New Roman" panose="02020603050405020304" pitchFamily="18" charset="0"/>
              </a:rPr>
              <a:t> парламент </a:t>
            </a:r>
            <a:r>
              <a:rPr lang="en-US" b="1" dirty="0">
                <a:solidFill>
                  <a:schemeClr val="accent2"/>
                </a:solidFill>
                <a:latin typeface="Times New Roman" panose="02020603050405020304" pitchFamily="18" charset="0"/>
                <a:cs typeface="Times New Roman" panose="02020603050405020304" pitchFamily="18" charset="0"/>
              </a:rPr>
              <a:t/>
            </a:r>
            <a:br>
              <a:rPr lang="en-US" b="1" dirty="0">
                <a:solidFill>
                  <a:schemeClr val="accent2"/>
                </a:solidFill>
                <a:latin typeface="Times New Roman" panose="02020603050405020304" pitchFamily="18" charset="0"/>
                <a:cs typeface="Times New Roman" panose="02020603050405020304" pitchFamily="18" charset="0"/>
              </a:rPr>
            </a:br>
            <a:r>
              <a:rPr lang="ru-RU" b="1" dirty="0">
                <a:solidFill>
                  <a:schemeClr val="accent2"/>
                </a:solidFill>
                <a:latin typeface="Times New Roman" panose="02020603050405020304" pitchFamily="18" charset="0"/>
                <a:cs typeface="Times New Roman" panose="02020603050405020304" pitchFamily="18" charset="0"/>
              </a:rPr>
              <a:t>ва </a:t>
            </a:r>
            <a:r>
              <a:rPr lang="ru-RU" b="1" dirty="0" err="1">
                <a:solidFill>
                  <a:schemeClr val="accent2"/>
                </a:solidFill>
                <a:latin typeface="Times New Roman" panose="02020603050405020304" pitchFamily="18" charset="0"/>
                <a:cs typeface="Times New Roman" panose="02020603050405020304" pitchFamily="18" charset="0"/>
              </a:rPr>
              <a:t>жамоатчилик</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назоратини</a:t>
            </a:r>
            <a:r>
              <a:rPr lang="ru-RU" b="1" dirty="0">
                <a:solidFill>
                  <a:schemeClr val="accent2"/>
                </a:solidFill>
                <a:latin typeface="Times New Roman" panose="02020603050405020304" pitchFamily="18" charset="0"/>
                <a:cs typeface="Times New Roman" panose="02020603050405020304" pitchFamily="18" charset="0"/>
              </a:rPr>
              <a:t> амалга ошириш</a:t>
            </a:r>
          </a:p>
        </p:txBody>
      </p:sp>
      <p:sp>
        <p:nvSpPr>
          <p:cNvPr id="7" name="TextBox 6"/>
          <p:cNvSpPr txBox="1"/>
          <p:nvPr/>
        </p:nvSpPr>
        <p:spPr>
          <a:xfrm>
            <a:off x="8182068" y="5251765"/>
            <a:ext cx="3536337" cy="1477328"/>
          </a:xfrm>
          <a:prstGeom prst="rect">
            <a:avLst/>
          </a:prstGeom>
          <a:noFill/>
        </p:spPr>
        <p:txBody>
          <a:bodyPr wrap="square" rtlCol="0">
            <a:spAutoFit/>
          </a:bodyPr>
          <a:lstStyle/>
          <a:p>
            <a:pPr lvl="0" algn="ctr"/>
            <a:r>
              <a:rPr lang="ru-RU" b="1" dirty="0">
                <a:solidFill>
                  <a:schemeClr val="accent3"/>
                </a:solidFill>
                <a:latin typeface="Times New Roman" panose="02020603050405020304" pitchFamily="18" charset="0"/>
                <a:cs typeface="Times New Roman" panose="02020603050405020304" pitchFamily="18" charset="0"/>
              </a:rPr>
              <a:t>Давлат </a:t>
            </a:r>
            <a:r>
              <a:rPr lang="ru-RU" b="1" dirty="0" err="1">
                <a:solidFill>
                  <a:schemeClr val="accent3"/>
                </a:solidFill>
                <a:latin typeface="Times New Roman" panose="02020603050405020304" pitchFamily="18" charset="0"/>
                <a:cs typeface="Times New Roman" panose="02020603050405020304" pitchFamily="18" charset="0"/>
              </a:rPr>
              <a:t>органларининг</a:t>
            </a:r>
            <a:r>
              <a:rPr lang="ru-RU" b="1" dirty="0">
                <a:solidFill>
                  <a:schemeClr val="accent3"/>
                </a:solidFill>
                <a:latin typeface="Times New Roman" panose="02020603050405020304" pitchFamily="18" charset="0"/>
                <a:cs typeface="Times New Roman" panose="02020603050405020304" pitchFamily="18" charset="0"/>
              </a:rPr>
              <a:t> ва улар </a:t>
            </a:r>
            <a:r>
              <a:rPr lang="ru-RU" b="1" dirty="0" err="1">
                <a:solidFill>
                  <a:schemeClr val="accent3"/>
                </a:solidFill>
                <a:latin typeface="Times New Roman" panose="02020603050405020304" pitchFamily="18" charset="0"/>
                <a:cs typeface="Times New Roman" panose="02020603050405020304" pitchFamily="18" charset="0"/>
              </a:rPr>
              <a:t>ходимларининг</a:t>
            </a:r>
            <a:r>
              <a:rPr lang="ru-RU" b="1" dirty="0">
                <a:solidFill>
                  <a:schemeClr val="accent3"/>
                </a:solidFill>
                <a:latin typeface="Times New Roman" panose="02020603050405020304" pitchFamily="18" charset="0"/>
                <a:cs typeface="Times New Roman" panose="02020603050405020304" pitchFamily="18" charset="0"/>
              </a:rPr>
              <a:t> </a:t>
            </a:r>
            <a:r>
              <a:rPr lang="ru-RU" b="1" dirty="0" err="1">
                <a:solidFill>
                  <a:schemeClr val="accent3"/>
                </a:solidFill>
                <a:latin typeface="Times New Roman" panose="02020603050405020304" pitchFamily="18" charset="0"/>
                <a:cs typeface="Times New Roman" panose="02020603050405020304" pitchFamily="18" charset="0"/>
              </a:rPr>
              <a:t>фаолиятида</a:t>
            </a:r>
            <a:r>
              <a:rPr lang="ru-RU" b="1" dirty="0">
                <a:solidFill>
                  <a:schemeClr val="accent3"/>
                </a:solidFill>
                <a:latin typeface="Times New Roman" panose="02020603050405020304" pitchFamily="18" charset="0"/>
                <a:cs typeface="Times New Roman" panose="02020603050405020304" pitchFamily="18" charset="0"/>
              </a:rPr>
              <a:t> коррупцияга </a:t>
            </a:r>
            <a:r>
              <a:rPr lang="ru-RU" b="1" dirty="0" err="1">
                <a:solidFill>
                  <a:schemeClr val="accent3"/>
                </a:solidFill>
                <a:latin typeface="Times New Roman" panose="02020603050405020304" pitchFamily="18" charset="0"/>
                <a:cs typeface="Times New Roman" panose="02020603050405020304" pitchFamily="18" charset="0"/>
              </a:rPr>
              <a:t>оид</a:t>
            </a:r>
            <a:r>
              <a:rPr lang="ru-RU" b="1" dirty="0">
                <a:solidFill>
                  <a:schemeClr val="accent3"/>
                </a:solidFill>
                <a:latin typeface="Times New Roman" panose="02020603050405020304" pitchFamily="18" charset="0"/>
                <a:cs typeface="Times New Roman" panose="02020603050405020304" pitchFamily="18" charset="0"/>
              </a:rPr>
              <a:t> </a:t>
            </a:r>
            <a:r>
              <a:rPr lang="ru-RU" b="1" dirty="0" err="1">
                <a:solidFill>
                  <a:schemeClr val="accent3"/>
                </a:solidFill>
                <a:latin typeface="Times New Roman" panose="02020603050405020304" pitchFamily="18" charset="0"/>
                <a:cs typeface="Times New Roman" panose="02020603050405020304" pitchFamily="18" charset="0"/>
              </a:rPr>
              <a:t>ҳуқуқбузарликларга</a:t>
            </a:r>
            <a:r>
              <a:rPr lang="ru-RU" b="1" dirty="0">
                <a:solidFill>
                  <a:schemeClr val="accent3"/>
                </a:solidFill>
                <a:latin typeface="Times New Roman" panose="02020603050405020304" pitchFamily="18" charset="0"/>
                <a:cs typeface="Times New Roman" panose="02020603050405020304" pitchFamily="18" charset="0"/>
              </a:rPr>
              <a:t> </a:t>
            </a:r>
            <a:r>
              <a:rPr lang="ru-RU" b="1" dirty="0" err="1">
                <a:solidFill>
                  <a:schemeClr val="accent3"/>
                </a:solidFill>
                <a:latin typeface="Times New Roman" panose="02020603050405020304" pitchFamily="18" charset="0"/>
                <a:cs typeface="Times New Roman" panose="02020603050405020304" pitchFamily="18" charset="0"/>
              </a:rPr>
              <a:t>йўл</a:t>
            </a:r>
            <a:r>
              <a:rPr lang="ru-RU" b="1" dirty="0">
                <a:solidFill>
                  <a:schemeClr val="accent3"/>
                </a:solidFill>
                <a:latin typeface="Times New Roman" panose="02020603050405020304" pitchFamily="18" charset="0"/>
                <a:cs typeface="Times New Roman" panose="02020603050405020304" pitchFamily="18" charset="0"/>
              </a:rPr>
              <a:t> </a:t>
            </a:r>
            <a:r>
              <a:rPr lang="ru-RU" b="1" dirty="0" err="1">
                <a:solidFill>
                  <a:schemeClr val="accent3"/>
                </a:solidFill>
                <a:latin typeface="Times New Roman" panose="02020603050405020304" pitchFamily="18" charset="0"/>
                <a:cs typeface="Times New Roman" panose="02020603050405020304" pitchFamily="18" charset="0"/>
              </a:rPr>
              <a:t>қўймаслик</a:t>
            </a:r>
            <a:endParaRPr lang="ru-RU" b="1" dirty="0">
              <a:solidFill>
                <a:schemeClr val="accent3"/>
              </a:solidFill>
            </a:endParaRPr>
          </a:p>
        </p:txBody>
      </p:sp>
      <p:sp>
        <p:nvSpPr>
          <p:cNvPr id="8" name="TextBox 7"/>
          <p:cNvSpPr txBox="1"/>
          <p:nvPr/>
        </p:nvSpPr>
        <p:spPr>
          <a:xfrm>
            <a:off x="54788" y="4306880"/>
            <a:ext cx="3908098" cy="2031325"/>
          </a:xfrm>
          <a:prstGeom prst="rect">
            <a:avLst/>
          </a:prstGeom>
          <a:noFill/>
        </p:spPr>
        <p:txBody>
          <a:bodyPr wrap="square" rtlCol="0">
            <a:spAutoFit/>
          </a:bodyPr>
          <a:lstStyle/>
          <a:p>
            <a:pPr lvl="0" algn="ctr"/>
            <a:r>
              <a:rPr lang="ru-RU" b="1" dirty="0">
                <a:solidFill>
                  <a:srgbClr val="7030A0"/>
                </a:solidFill>
                <a:latin typeface="Times New Roman" panose="02020603050405020304" pitchFamily="18" charset="0"/>
                <a:cs typeface="Times New Roman" panose="02020603050405020304" pitchFamily="18" charset="0"/>
              </a:rPr>
              <a:t>Давлат </a:t>
            </a:r>
            <a:r>
              <a:rPr lang="ru-RU" b="1" dirty="0" err="1">
                <a:solidFill>
                  <a:srgbClr val="7030A0"/>
                </a:solidFill>
                <a:latin typeface="Times New Roman" panose="02020603050405020304" pitchFamily="18" charset="0"/>
                <a:cs typeface="Times New Roman" panose="02020603050405020304" pitchFamily="18" charset="0"/>
              </a:rPr>
              <a:t>органларининг</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мансабдор</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шахслари</a:t>
            </a:r>
            <a:r>
              <a:rPr lang="ru-RU" b="1" dirty="0">
                <a:solidFill>
                  <a:srgbClr val="7030A0"/>
                </a:solidFill>
                <a:latin typeface="Times New Roman" panose="02020603050405020304" pitchFamily="18" charset="0"/>
                <a:cs typeface="Times New Roman" panose="02020603050405020304" pitchFamily="18" charset="0"/>
              </a:rPr>
              <a:t> ва бошқа </a:t>
            </a:r>
            <a:r>
              <a:rPr lang="ru-RU" b="1" dirty="0" err="1">
                <a:solidFill>
                  <a:srgbClr val="7030A0"/>
                </a:solidFill>
                <a:latin typeface="Times New Roman" panose="02020603050405020304" pitchFamily="18" charset="0"/>
                <a:cs typeface="Times New Roman" panose="02020603050405020304" pitchFamily="18" charset="0"/>
              </a:rPr>
              <a:t>ходимлари</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томонидан</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ўз</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мансаб</a:t>
            </a:r>
            <a:r>
              <a:rPr lang="ru-RU" b="1" dirty="0">
                <a:solidFill>
                  <a:srgbClr val="7030A0"/>
                </a:solidFill>
                <a:latin typeface="Times New Roman" panose="02020603050405020304" pitchFamily="18" charset="0"/>
                <a:cs typeface="Times New Roman" panose="02020603050405020304" pitchFamily="18" charset="0"/>
              </a:rPr>
              <a:t> ёки </a:t>
            </a:r>
            <a:r>
              <a:rPr lang="ru-RU" b="1" dirty="0" err="1">
                <a:solidFill>
                  <a:srgbClr val="7030A0"/>
                </a:solidFill>
                <a:latin typeface="Times New Roman" panose="02020603050405020304" pitchFamily="18" charset="0"/>
                <a:cs typeface="Times New Roman" panose="02020603050405020304" pitchFamily="18" charset="0"/>
              </a:rPr>
              <a:t>хизмат</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мажбуриятларининг</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бажарилиши</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самарадорлиги</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мезонларини</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стандартларини</a:t>
            </a:r>
            <a:r>
              <a:rPr lang="ru-RU" b="1" dirty="0">
                <a:solidFill>
                  <a:srgbClr val="7030A0"/>
                </a:solidFill>
                <a:latin typeface="Times New Roman" panose="02020603050405020304" pitchFamily="18" charset="0"/>
                <a:cs typeface="Times New Roman" panose="02020603050405020304" pitchFamily="18" charset="0"/>
              </a:rPr>
              <a:t> ва унинг </a:t>
            </a:r>
            <a:r>
              <a:rPr lang="ru-RU" b="1" dirty="0" err="1">
                <a:solidFill>
                  <a:srgbClr val="7030A0"/>
                </a:solidFill>
                <a:latin typeface="Times New Roman" panose="02020603050405020304" pitchFamily="18" charset="0"/>
                <a:cs typeface="Times New Roman" panose="02020603050405020304" pitchFamily="18" charset="0"/>
              </a:rPr>
              <a:t>сифатини</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баҳолаш</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тизимларини</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жорий</a:t>
            </a:r>
            <a:r>
              <a:rPr lang="ru-RU" b="1" dirty="0">
                <a:solidFill>
                  <a:srgbClr val="7030A0"/>
                </a:solidFill>
                <a:latin typeface="Times New Roman" panose="02020603050405020304" pitchFamily="18" charset="0"/>
                <a:cs typeface="Times New Roman" panose="02020603050405020304" pitchFamily="18" charset="0"/>
              </a:rPr>
              <a:t> </a:t>
            </a:r>
            <a:r>
              <a:rPr lang="ru-RU" b="1" dirty="0" err="1">
                <a:solidFill>
                  <a:srgbClr val="7030A0"/>
                </a:solidFill>
                <a:latin typeface="Times New Roman" panose="02020603050405020304" pitchFamily="18" charset="0"/>
                <a:cs typeface="Times New Roman" panose="02020603050405020304" pitchFamily="18" charset="0"/>
              </a:rPr>
              <a:t>этиш</a:t>
            </a:r>
            <a:endParaRPr lang="ru-RU" b="1" dirty="0">
              <a:solidFill>
                <a:srgbClr val="7030A0"/>
              </a:solidFill>
            </a:endParaRPr>
          </a:p>
        </p:txBody>
      </p:sp>
      <p:sp>
        <p:nvSpPr>
          <p:cNvPr id="9" name="TextBox 8"/>
          <p:cNvSpPr txBox="1"/>
          <p:nvPr/>
        </p:nvSpPr>
        <p:spPr>
          <a:xfrm>
            <a:off x="94518" y="1009326"/>
            <a:ext cx="3392983" cy="2308324"/>
          </a:xfrm>
          <a:prstGeom prst="rect">
            <a:avLst/>
          </a:prstGeom>
          <a:noFill/>
        </p:spPr>
        <p:txBody>
          <a:bodyPr wrap="square" rtlCol="0">
            <a:spAutoFit/>
          </a:bodyPr>
          <a:lstStyle/>
          <a:p>
            <a:pPr lvl="0" algn="ctr"/>
            <a:r>
              <a:rPr lang="ru-RU" b="1" dirty="0">
                <a:solidFill>
                  <a:srgbClr val="C00000"/>
                </a:solidFill>
                <a:latin typeface="Times New Roman" panose="02020603050405020304" pitchFamily="18" charset="0"/>
                <a:cs typeface="Times New Roman" panose="02020603050405020304" pitchFamily="18" charset="0"/>
              </a:rPr>
              <a:t>Давлат </a:t>
            </a:r>
            <a:r>
              <a:rPr lang="ru-RU" b="1" dirty="0" err="1">
                <a:solidFill>
                  <a:srgbClr val="C00000"/>
                </a:solidFill>
                <a:latin typeface="Times New Roman" panose="02020603050405020304" pitchFamily="18" charset="0"/>
                <a:cs typeface="Times New Roman" panose="02020603050405020304" pitchFamily="18" charset="0"/>
              </a:rPr>
              <a:t>органлари</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ходимларининг</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касбий</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ҳамда</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хизматдан</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ташқари</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фаолиятдаги</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одоб-ахлоқининг</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ягона</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принциплари</a:t>
            </a:r>
            <a:r>
              <a:rPr lang="ru-RU" b="1" dirty="0">
                <a:solidFill>
                  <a:srgbClr val="C00000"/>
                </a:solidFill>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
            </a:r>
            <a:br>
              <a:rPr lang="en-US" b="1" dirty="0">
                <a:solidFill>
                  <a:srgbClr val="C00000"/>
                </a:solidFill>
                <a:latin typeface="Times New Roman" panose="02020603050405020304" pitchFamily="18" charset="0"/>
                <a:cs typeface="Times New Roman" panose="02020603050405020304" pitchFamily="18" charset="0"/>
              </a:rPr>
            </a:br>
            <a:r>
              <a:rPr lang="ru-RU" b="1" dirty="0">
                <a:solidFill>
                  <a:srgbClr val="C00000"/>
                </a:solidFill>
                <a:latin typeface="Times New Roman" panose="02020603050405020304" pitchFamily="18" charset="0"/>
                <a:cs typeface="Times New Roman" panose="02020603050405020304" pitchFamily="18" charset="0"/>
              </a:rPr>
              <a:t>ва </a:t>
            </a:r>
            <a:r>
              <a:rPr lang="ru-RU" b="1" dirty="0" err="1">
                <a:solidFill>
                  <a:srgbClr val="C00000"/>
                </a:solidFill>
                <a:latin typeface="Times New Roman" panose="02020603050405020304" pitchFamily="18" charset="0"/>
                <a:cs typeface="Times New Roman" panose="02020603050405020304" pitchFamily="18" charset="0"/>
              </a:rPr>
              <a:t>қоидаларини</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белгиловчи</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одоб-ахлоқ</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қоидаларини</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самарали</a:t>
            </a:r>
            <a:r>
              <a:rPr lang="ru-RU" b="1" dirty="0">
                <a:solidFill>
                  <a:srgbClr val="C00000"/>
                </a:solidFill>
                <a:latin typeface="Times New Roman" panose="02020603050405020304" pitchFamily="18" charset="0"/>
                <a:cs typeface="Times New Roman" panose="02020603050405020304" pitchFamily="18" charset="0"/>
              </a:rPr>
              <a:t> амалга ошириш</a:t>
            </a:r>
            <a:endParaRPr lang="ru-RU" b="1" dirty="0">
              <a:solidFill>
                <a:srgbClr val="C00000"/>
              </a:solidFill>
            </a:endParaRPr>
          </a:p>
        </p:txBody>
      </p:sp>
    </p:spTree>
    <p:extLst>
      <p:ext uri="{BB962C8B-B14F-4D97-AF65-F5344CB8AC3E}">
        <p14:creationId xmlns:p14="http://schemas.microsoft.com/office/powerpoint/2010/main" val="134996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Freeform 333">
            <a:extLst>
              <a:ext uri="{FF2B5EF4-FFF2-40B4-BE49-F238E27FC236}">
                <a16:creationId xmlns:a16="http://schemas.microsoft.com/office/drawing/2014/main" id="{34060681-A2E1-4032-91E0-8AC4BAF13201}"/>
              </a:ext>
            </a:extLst>
          </p:cNvPr>
          <p:cNvSpPr>
            <a:spLocks/>
          </p:cNvSpPr>
          <p:nvPr/>
        </p:nvSpPr>
        <p:spPr bwMode="auto">
          <a:xfrm>
            <a:off x="3584753" y="2688959"/>
            <a:ext cx="8289747" cy="1120061"/>
          </a:xfrm>
          <a:custGeom>
            <a:avLst/>
            <a:gdLst>
              <a:gd name="T0" fmla="*/ 6012 w 6680"/>
              <a:gd name="T1" fmla="*/ 1561 h 1561"/>
              <a:gd name="T2" fmla="*/ 881 w 6680"/>
              <a:gd name="T3" fmla="*/ 1561 h 1561"/>
              <a:gd name="T4" fmla="*/ 525 w 6680"/>
              <a:gd name="T5" fmla="*/ 930 h 1561"/>
              <a:gd name="T6" fmla="*/ 200 w 6680"/>
              <a:gd name="T7" fmla="*/ 354 h 1561"/>
              <a:gd name="T8" fmla="*/ 0 w 6680"/>
              <a:gd name="T9" fmla="*/ 0 h 1561"/>
              <a:gd name="T10" fmla="*/ 6013 w 6680"/>
              <a:gd name="T11" fmla="*/ 0 h 1561"/>
              <a:gd name="T12" fmla="*/ 6026 w 6680"/>
              <a:gd name="T13" fmla="*/ 0 h 1561"/>
              <a:gd name="T14" fmla="*/ 6039 w 6680"/>
              <a:gd name="T15" fmla="*/ 0 h 1561"/>
              <a:gd name="T16" fmla="*/ 6072 w 6680"/>
              <a:gd name="T17" fmla="*/ 2 h 1561"/>
              <a:gd name="T18" fmla="*/ 6137 w 6680"/>
              <a:gd name="T19" fmla="*/ 13 h 1561"/>
              <a:gd name="T20" fmla="*/ 6199 w 6680"/>
              <a:gd name="T21" fmla="*/ 30 h 1561"/>
              <a:gd name="T22" fmla="*/ 6260 w 6680"/>
              <a:gd name="T23" fmla="*/ 55 h 1561"/>
              <a:gd name="T24" fmla="*/ 6346 w 6680"/>
              <a:gd name="T25" fmla="*/ 102 h 1561"/>
              <a:gd name="T26" fmla="*/ 6448 w 6680"/>
              <a:gd name="T27" fmla="*/ 187 h 1561"/>
              <a:gd name="T28" fmla="*/ 6535 w 6680"/>
              <a:gd name="T29" fmla="*/ 294 h 1561"/>
              <a:gd name="T30" fmla="*/ 6604 w 6680"/>
              <a:gd name="T31" fmla="*/ 416 h 1561"/>
              <a:gd name="T32" fmla="*/ 6653 w 6680"/>
              <a:gd name="T33" fmla="*/ 554 h 1561"/>
              <a:gd name="T34" fmla="*/ 6677 w 6680"/>
              <a:gd name="T35" fmla="*/ 702 h 1561"/>
              <a:gd name="T36" fmla="*/ 6680 w 6680"/>
              <a:gd name="T37" fmla="*/ 780 h 1561"/>
              <a:gd name="T38" fmla="*/ 6679 w 6680"/>
              <a:gd name="T39" fmla="*/ 820 h 1561"/>
              <a:gd name="T40" fmla="*/ 6673 w 6680"/>
              <a:gd name="T41" fmla="*/ 900 h 1561"/>
              <a:gd name="T42" fmla="*/ 6651 w 6680"/>
              <a:gd name="T43" fmla="*/ 1012 h 1561"/>
              <a:gd name="T44" fmla="*/ 6599 w 6680"/>
              <a:gd name="T45" fmla="*/ 1153 h 1561"/>
              <a:gd name="T46" fmla="*/ 6527 w 6680"/>
              <a:gd name="T47" fmla="*/ 1277 h 1561"/>
              <a:gd name="T48" fmla="*/ 6437 w 6680"/>
              <a:gd name="T49" fmla="*/ 1383 h 1561"/>
              <a:gd name="T50" fmla="*/ 6358 w 6680"/>
              <a:gd name="T51" fmla="*/ 1448 h 1561"/>
              <a:gd name="T52" fmla="*/ 6301 w 6680"/>
              <a:gd name="T53" fmla="*/ 1484 h 1561"/>
              <a:gd name="T54" fmla="*/ 6241 w 6680"/>
              <a:gd name="T55" fmla="*/ 1514 h 1561"/>
              <a:gd name="T56" fmla="*/ 6179 w 6680"/>
              <a:gd name="T57" fmla="*/ 1537 h 1561"/>
              <a:gd name="T58" fmla="*/ 6114 w 6680"/>
              <a:gd name="T59" fmla="*/ 1553 h 1561"/>
              <a:gd name="T60" fmla="*/ 6046 w 6680"/>
              <a:gd name="T61" fmla="*/ 1560 h 1561"/>
              <a:gd name="T62" fmla="*/ 6012 w 6680"/>
              <a:gd name="T63" fmla="*/ 1561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80" h="1561">
                <a:moveTo>
                  <a:pt x="6012" y="1561"/>
                </a:moveTo>
                <a:lnTo>
                  <a:pt x="881" y="1561"/>
                </a:lnTo>
                <a:lnTo>
                  <a:pt x="525" y="930"/>
                </a:lnTo>
                <a:lnTo>
                  <a:pt x="200" y="354"/>
                </a:lnTo>
                <a:lnTo>
                  <a:pt x="0" y="0"/>
                </a:lnTo>
                <a:lnTo>
                  <a:pt x="6013" y="0"/>
                </a:lnTo>
                <a:lnTo>
                  <a:pt x="6026" y="0"/>
                </a:lnTo>
                <a:lnTo>
                  <a:pt x="6039" y="0"/>
                </a:lnTo>
                <a:lnTo>
                  <a:pt x="6072" y="2"/>
                </a:lnTo>
                <a:lnTo>
                  <a:pt x="6137" y="13"/>
                </a:lnTo>
                <a:lnTo>
                  <a:pt x="6199" y="30"/>
                </a:lnTo>
                <a:lnTo>
                  <a:pt x="6260" y="55"/>
                </a:lnTo>
                <a:lnTo>
                  <a:pt x="6346" y="102"/>
                </a:lnTo>
                <a:lnTo>
                  <a:pt x="6448" y="187"/>
                </a:lnTo>
                <a:lnTo>
                  <a:pt x="6535" y="294"/>
                </a:lnTo>
                <a:lnTo>
                  <a:pt x="6604" y="416"/>
                </a:lnTo>
                <a:lnTo>
                  <a:pt x="6653" y="554"/>
                </a:lnTo>
                <a:lnTo>
                  <a:pt x="6677" y="702"/>
                </a:lnTo>
                <a:lnTo>
                  <a:pt x="6680" y="780"/>
                </a:lnTo>
                <a:lnTo>
                  <a:pt x="6679" y="820"/>
                </a:lnTo>
                <a:lnTo>
                  <a:pt x="6673" y="900"/>
                </a:lnTo>
                <a:lnTo>
                  <a:pt x="6651" y="1012"/>
                </a:lnTo>
                <a:lnTo>
                  <a:pt x="6599" y="1153"/>
                </a:lnTo>
                <a:lnTo>
                  <a:pt x="6527" y="1277"/>
                </a:lnTo>
                <a:lnTo>
                  <a:pt x="6437" y="1383"/>
                </a:lnTo>
                <a:lnTo>
                  <a:pt x="6358" y="1448"/>
                </a:lnTo>
                <a:lnTo>
                  <a:pt x="6301" y="1484"/>
                </a:lnTo>
                <a:lnTo>
                  <a:pt x="6241" y="1514"/>
                </a:lnTo>
                <a:lnTo>
                  <a:pt x="6179" y="1537"/>
                </a:lnTo>
                <a:lnTo>
                  <a:pt x="6114" y="1553"/>
                </a:lnTo>
                <a:lnTo>
                  <a:pt x="6046" y="1560"/>
                </a:lnTo>
                <a:lnTo>
                  <a:pt x="6012" y="1561"/>
                </a:lnTo>
                <a:close/>
              </a:path>
            </a:pathLst>
          </a:custGeom>
          <a:solidFill>
            <a:schemeClr val="tx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Freeform 335">
            <a:extLst>
              <a:ext uri="{FF2B5EF4-FFF2-40B4-BE49-F238E27FC236}">
                <a16:creationId xmlns:a16="http://schemas.microsoft.com/office/drawing/2014/main" id="{9DBB260B-8E50-4D0E-A6FF-DA55710512D9}"/>
              </a:ext>
            </a:extLst>
          </p:cNvPr>
          <p:cNvSpPr>
            <a:spLocks/>
          </p:cNvSpPr>
          <p:nvPr/>
        </p:nvSpPr>
        <p:spPr bwMode="auto">
          <a:xfrm>
            <a:off x="2653088" y="1616300"/>
            <a:ext cx="9221412" cy="1131437"/>
          </a:xfrm>
          <a:custGeom>
            <a:avLst/>
            <a:gdLst>
              <a:gd name="T0" fmla="*/ 7106 w 7773"/>
              <a:gd name="T1" fmla="*/ 1626 h 1626"/>
              <a:gd name="T2" fmla="*/ 1093 w 7773"/>
              <a:gd name="T3" fmla="*/ 1626 h 1626"/>
              <a:gd name="T4" fmla="*/ 336 w 7773"/>
              <a:gd name="T5" fmla="*/ 290 h 1626"/>
              <a:gd name="T6" fmla="*/ 302 w 7773"/>
              <a:gd name="T7" fmla="*/ 229 h 1626"/>
              <a:gd name="T8" fmla="*/ 223 w 7773"/>
              <a:gd name="T9" fmla="*/ 131 h 1626"/>
              <a:gd name="T10" fmla="*/ 138 w 7773"/>
              <a:gd name="T11" fmla="*/ 61 h 1626"/>
              <a:gd name="T12" fmla="*/ 47 w 7773"/>
              <a:gd name="T13" fmla="*/ 15 h 1626"/>
              <a:gd name="T14" fmla="*/ 0 w 7773"/>
              <a:gd name="T15" fmla="*/ 2 h 1626"/>
              <a:gd name="T16" fmla="*/ 25 w 7773"/>
              <a:gd name="T17" fmla="*/ 0 h 1626"/>
              <a:gd name="T18" fmla="*/ 50 w 7773"/>
              <a:gd name="T19" fmla="*/ 0 h 1626"/>
              <a:gd name="T20" fmla="*/ 7106 w 7773"/>
              <a:gd name="T21" fmla="*/ 0 h 1626"/>
              <a:gd name="T22" fmla="*/ 7139 w 7773"/>
              <a:gd name="T23" fmla="*/ 0 h 1626"/>
              <a:gd name="T24" fmla="*/ 7207 w 7773"/>
              <a:gd name="T25" fmla="*/ 9 h 1626"/>
              <a:gd name="T26" fmla="*/ 7272 w 7773"/>
              <a:gd name="T27" fmla="*/ 25 h 1626"/>
              <a:gd name="T28" fmla="*/ 7335 w 7773"/>
              <a:gd name="T29" fmla="*/ 49 h 1626"/>
              <a:gd name="T30" fmla="*/ 7394 w 7773"/>
              <a:gd name="T31" fmla="*/ 80 h 1626"/>
              <a:gd name="T32" fmla="*/ 7452 w 7773"/>
              <a:gd name="T33" fmla="*/ 118 h 1626"/>
              <a:gd name="T34" fmla="*/ 7505 w 7773"/>
              <a:gd name="T35" fmla="*/ 162 h 1626"/>
              <a:gd name="T36" fmla="*/ 7554 w 7773"/>
              <a:gd name="T37" fmla="*/ 212 h 1626"/>
              <a:gd name="T38" fmla="*/ 7620 w 7773"/>
              <a:gd name="T39" fmla="*/ 295 h 1626"/>
              <a:gd name="T40" fmla="*/ 7694 w 7773"/>
              <a:gd name="T41" fmla="*/ 426 h 1626"/>
              <a:gd name="T42" fmla="*/ 7744 w 7773"/>
              <a:gd name="T43" fmla="*/ 572 h 1626"/>
              <a:gd name="T44" fmla="*/ 7766 w 7773"/>
              <a:gd name="T45" fmla="*/ 690 h 1626"/>
              <a:gd name="T46" fmla="*/ 7773 w 7773"/>
              <a:gd name="T47" fmla="*/ 772 h 1626"/>
              <a:gd name="T48" fmla="*/ 7773 w 7773"/>
              <a:gd name="T49" fmla="*/ 813 h 1626"/>
              <a:gd name="T50" fmla="*/ 7773 w 7773"/>
              <a:gd name="T51" fmla="*/ 855 h 1626"/>
              <a:gd name="T52" fmla="*/ 7766 w 7773"/>
              <a:gd name="T53" fmla="*/ 937 h 1626"/>
              <a:gd name="T54" fmla="*/ 7744 w 7773"/>
              <a:gd name="T55" fmla="*/ 1055 h 1626"/>
              <a:gd name="T56" fmla="*/ 7694 w 7773"/>
              <a:gd name="T57" fmla="*/ 1200 h 1626"/>
              <a:gd name="T58" fmla="*/ 7620 w 7773"/>
              <a:gd name="T59" fmla="*/ 1331 h 1626"/>
              <a:gd name="T60" fmla="*/ 7554 w 7773"/>
              <a:gd name="T61" fmla="*/ 1415 h 1626"/>
              <a:gd name="T62" fmla="*/ 7505 w 7773"/>
              <a:gd name="T63" fmla="*/ 1465 h 1626"/>
              <a:gd name="T64" fmla="*/ 7452 w 7773"/>
              <a:gd name="T65" fmla="*/ 1508 h 1626"/>
              <a:gd name="T66" fmla="*/ 7394 w 7773"/>
              <a:gd name="T67" fmla="*/ 1546 h 1626"/>
              <a:gd name="T68" fmla="*/ 7335 w 7773"/>
              <a:gd name="T69" fmla="*/ 1577 h 1626"/>
              <a:gd name="T70" fmla="*/ 7272 w 7773"/>
              <a:gd name="T71" fmla="*/ 1602 h 1626"/>
              <a:gd name="T72" fmla="*/ 7207 w 7773"/>
              <a:gd name="T73" fmla="*/ 1618 h 1626"/>
              <a:gd name="T74" fmla="*/ 7139 w 7773"/>
              <a:gd name="T75" fmla="*/ 1626 h 1626"/>
              <a:gd name="T76" fmla="*/ 7106 w 7773"/>
              <a:gd name="T77" fmla="*/ 1626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73" h="1626">
                <a:moveTo>
                  <a:pt x="7106" y="1626"/>
                </a:moveTo>
                <a:lnTo>
                  <a:pt x="1093" y="1626"/>
                </a:lnTo>
                <a:lnTo>
                  <a:pt x="336" y="290"/>
                </a:lnTo>
                <a:lnTo>
                  <a:pt x="302" y="229"/>
                </a:lnTo>
                <a:lnTo>
                  <a:pt x="223" y="131"/>
                </a:lnTo>
                <a:lnTo>
                  <a:pt x="138" y="61"/>
                </a:lnTo>
                <a:lnTo>
                  <a:pt x="47" y="15"/>
                </a:lnTo>
                <a:lnTo>
                  <a:pt x="0" y="2"/>
                </a:lnTo>
                <a:lnTo>
                  <a:pt x="25" y="0"/>
                </a:lnTo>
                <a:lnTo>
                  <a:pt x="50" y="0"/>
                </a:lnTo>
                <a:lnTo>
                  <a:pt x="7106" y="0"/>
                </a:lnTo>
                <a:lnTo>
                  <a:pt x="7139" y="0"/>
                </a:lnTo>
                <a:lnTo>
                  <a:pt x="7207" y="9"/>
                </a:lnTo>
                <a:lnTo>
                  <a:pt x="7272" y="25"/>
                </a:lnTo>
                <a:lnTo>
                  <a:pt x="7335" y="49"/>
                </a:lnTo>
                <a:lnTo>
                  <a:pt x="7394" y="80"/>
                </a:lnTo>
                <a:lnTo>
                  <a:pt x="7452" y="118"/>
                </a:lnTo>
                <a:lnTo>
                  <a:pt x="7505" y="162"/>
                </a:lnTo>
                <a:lnTo>
                  <a:pt x="7554" y="212"/>
                </a:lnTo>
                <a:lnTo>
                  <a:pt x="7620" y="295"/>
                </a:lnTo>
                <a:lnTo>
                  <a:pt x="7694" y="426"/>
                </a:lnTo>
                <a:lnTo>
                  <a:pt x="7744" y="572"/>
                </a:lnTo>
                <a:lnTo>
                  <a:pt x="7766" y="690"/>
                </a:lnTo>
                <a:lnTo>
                  <a:pt x="7773" y="772"/>
                </a:lnTo>
                <a:lnTo>
                  <a:pt x="7773" y="813"/>
                </a:lnTo>
                <a:lnTo>
                  <a:pt x="7773" y="855"/>
                </a:lnTo>
                <a:lnTo>
                  <a:pt x="7766" y="937"/>
                </a:lnTo>
                <a:lnTo>
                  <a:pt x="7744" y="1055"/>
                </a:lnTo>
                <a:lnTo>
                  <a:pt x="7694" y="1200"/>
                </a:lnTo>
                <a:lnTo>
                  <a:pt x="7620" y="1331"/>
                </a:lnTo>
                <a:lnTo>
                  <a:pt x="7554" y="1415"/>
                </a:lnTo>
                <a:lnTo>
                  <a:pt x="7505" y="1465"/>
                </a:lnTo>
                <a:lnTo>
                  <a:pt x="7452" y="1508"/>
                </a:lnTo>
                <a:lnTo>
                  <a:pt x="7394" y="1546"/>
                </a:lnTo>
                <a:lnTo>
                  <a:pt x="7335" y="1577"/>
                </a:lnTo>
                <a:lnTo>
                  <a:pt x="7272" y="1602"/>
                </a:lnTo>
                <a:lnTo>
                  <a:pt x="7207" y="1618"/>
                </a:lnTo>
                <a:lnTo>
                  <a:pt x="7139" y="1626"/>
                </a:lnTo>
                <a:lnTo>
                  <a:pt x="7106" y="162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Freeform 331">
            <a:extLst>
              <a:ext uri="{FF2B5EF4-FFF2-40B4-BE49-F238E27FC236}">
                <a16:creationId xmlns:a16="http://schemas.microsoft.com/office/drawing/2014/main" id="{3E7676A9-5B78-43F5-9EF4-B6924F18CDFE}"/>
              </a:ext>
            </a:extLst>
          </p:cNvPr>
          <p:cNvSpPr>
            <a:spLocks/>
          </p:cNvSpPr>
          <p:nvPr/>
        </p:nvSpPr>
        <p:spPr bwMode="auto">
          <a:xfrm>
            <a:off x="4117199" y="3841536"/>
            <a:ext cx="7871601" cy="1708364"/>
          </a:xfrm>
          <a:custGeom>
            <a:avLst/>
            <a:gdLst>
              <a:gd name="T0" fmla="*/ 5131 w 5798"/>
              <a:gd name="T1" fmla="*/ 1660 h 1660"/>
              <a:gd name="T2" fmla="*/ 938 w 5798"/>
              <a:gd name="T3" fmla="*/ 1660 h 1660"/>
              <a:gd name="T4" fmla="*/ 114 w 5798"/>
              <a:gd name="T5" fmla="*/ 203 h 1660"/>
              <a:gd name="T6" fmla="*/ 61 w 5798"/>
              <a:gd name="T7" fmla="*/ 106 h 1660"/>
              <a:gd name="T8" fmla="*/ 0 w 5798"/>
              <a:gd name="T9" fmla="*/ 0 h 1660"/>
              <a:gd name="T10" fmla="*/ 5131 w 5798"/>
              <a:gd name="T11" fmla="*/ 0 h 1660"/>
              <a:gd name="T12" fmla="*/ 5164 w 5798"/>
              <a:gd name="T13" fmla="*/ 0 h 1660"/>
              <a:gd name="T14" fmla="*/ 5232 w 5798"/>
              <a:gd name="T15" fmla="*/ 8 h 1660"/>
              <a:gd name="T16" fmla="*/ 5297 w 5798"/>
              <a:gd name="T17" fmla="*/ 26 h 1660"/>
              <a:gd name="T18" fmla="*/ 5360 w 5798"/>
              <a:gd name="T19" fmla="*/ 50 h 1660"/>
              <a:gd name="T20" fmla="*/ 5419 w 5798"/>
              <a:gd name="T21" fmla="*/ 82 h 1660"/>
              <a:gd name="T22" fmla="*/ 5477 w 5798"/>
              <a:gd name="T23" fmla="*/ 119 h 1660"/>
              <a:gd name="T24" fmla="*/ 5530 w 5798"/>
              <a:gd name="T25" fmla="*/ 164 h 1660"/>
              <a:gd name="T26" fmla="*/ 5579 w 5798"/>
              <a:gd name="T27" fmla="*/ 216 h 1660"/>
              <a:gd name="T28" fmla="*/ 5645 w 5798"/>
              <a:gd name="T29" fmla="*/ 302 h 1660"/>
              <a:gd name="T30" fmla="*/ 5719 w 5798"/>
              <a:gd name="T31" fmla="*/ 434 h 1660"/>
              <a:gd name="T32" fmla="*/ 5769 w 5798"/>
              <a:gd name="T33" fmla="*/ 583 h 1660"/>
              <a:gd name="T34" fmla="*/ 5791 w 5798"/>
              <a:gd name="T35" fmla="*/ 703 h 1660"/>
              <a:gd name="T36" fmla="*/ 5798 w 5798"/>
              <a:gd name="T37" fmla="*/ 787 h 1660"/>
              <a:gd name="T38" fmla="*/ 5798 w 5798"/>
              <a:gd name="T39" fmla="*/ 830 h 1660"/>
              <a:gd name="T40" fmla="*/ 5798 w 5798"/>
              <a:gd name="T41" fmla="*/ 872 h 1660"/>
              <a:gd name="T42" fmla="*/ 5791 w 5798"/>
              <a:gd name="T43" fmla="*/ 955 h 1660"/>
              <a:gd name="T44" fmla="*/ 5769 w 5798"/>
              <a:gd name="T45" fmla="*/ 1076 h 1660"/>
              <a:gd name="T46" fmla="*/ 5719 w 5798"/>
              <a:gd name="T47" fmla="*/ 1226 h 1660"/>
              <a:gd name="T48" fmla="*/ 5645 w 5798"/>
              <a:gd name="T49" fmla="*/ 1358 h 1660"/>
              <a:gd name="T50" fmla="*/ 5579 w 5798"/>
              <a:gd name="T51" fmla="*/ 1443 h 1660"/>
              <a:gd name="T52" fmla="*/ 5530 w 5798"/>
              <a:gd name="T53" fmla="*/ 1495 h 1660"/>
              <a:gd name="T54" fmla="*/ 5477 w 5798"/>
              <a:gd name="T55" fmla="*/ 1539 h 1660"/>
              <a:gd name="T56" fmla="*/ 5419 w 5798"/>
              <a:gd name="T57" fmla="*/ 1578 h 1660"/>
              <a:gd name="T58" fmla="*/ 5360 w 5798"/>
              <a:gd name="T59" fmla="*/ 1610 h 1660"/>
              <a:gd name="T60" fmla="*/ 5297 w 5798"/>
              <a:gd name="T61" fmla="*/ 1634 h 1660"/>
              <a:gd name="T62" fmla="*/ 5232 w 5798"/>
              <a:gd name="T63" fmla="*/ 1650 h 1660"/>
              <a:gd name="T64" fmla="*/ 5164 w 5798"/>
              <a:gd name="T65" fmla="*/ 1659 h 1660"/>
              <a:gd name="T66" fmla="*/ 5131 w 5798"/>
              <a:gd name="T67" fmla="*/ 166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8" h="1660">
                <a:moveTo>
                  <a:pt x="5131" y="1660"/>
                </a:moveTo>
                <a:lnTo>
                  <a:pt x="938" y="1660"/>
                </a:lnTo>
                <a:lnTo>
                  <a:pt x="114" y="203"/>
                </a:lnTo>
                <a:lnTo>
                  <a:pt x="61" y="106"/>
                </a:lnTo>
                <a:lnTo>
                  <a:pt x="0" y="0"/>
                </a:lnTo>
                <a:lnTo>
                  <a:pt x="5131" y="0"/>
                </a:lnTo>
                <a:lnTo>
                  <a:pt x="5164" y="0"/>
                </a:lnTo>
                <a:lnTo>
                  <a:pt x="5232" y="8"/>
                </a:lnTo>
                <a:lnTo>
                  <a:pt x="5297" y="26"/>
                </a:lnTo>
                <a:lnTo>
                  <a:pt x="5360" y="50"/>
                </a:lnTo>
                <a:lnTo>
                  <a:pt x="5419" y="82"/>
                </a:lnTo>
                <a:lnTo>
                  <a:pt x="5477" y="119"/>
                </a:lnTo>
                <a:lnTo>
                  <a:pt x="5530" y="164"/>
                </a:lnTo>
                <a:lnTo>
                  <a:pt x="5579" y="216"/>
                </a:lnTo>
                <a:lnTo>
                  <a:pt x="5645" y="302"/>
                </a:lnTo>
                <a:lnTo>
                  <a:pt x="5719" y="434"/>
                </a:lnTo>
                <a:lnTo>
                  <a:pt x="5769" y="583"/>
                </a:lnTo>
                <a:lnTo>
                  <a:pt x="5791" y="703"/>
                </a:lnTo>
                <a:lnTo>
                  <a:pt x="5798" y="787"/>
                </a:lnTo>
                <a:lnTo>
                  <a:pt x="5798" y="830"/>
                </a:lnTo>
                <a:lnTo>
                  <a:pt x="5798" y="872"/>
                </a:lnTo>
                <a:lnTo>
                  <a:pt x="5791" y="955"/>
                </a:lnTo>
                <a:lnTo>
                  <a:pt x="5769" y="1076"/>
                </a:lnTo>
                <a:lnTo>
                  <a:pt x="5719" y="1226"/>
                </a:lnTo>
                <a:lnTo>
                  <a:pt x="5645" y="1358"/>
                </a:lnTo>
                <a:lnTo>
                  <a:pt x="5579" y="1443"/>
                </a:lnTo>
                <a:lnTo>
                  <a:pt x="5530" y="1495"/>
                </a:lnTo>
                <a:lnTo>
                  <a:pt x="5477" y="1539"/>
                </a:lnTo>
                <a:lnTo>
                  <a:pt x="5419" y="1578"/>
                </a:lnTo>
                <a:lnTo>
                  <a:pt x="5360" y="1610"/>
                </a:lnTo>
                <a:lnTo>
                  <a:pt x="5297" y="1634"/>
                </a:lnTo>
                <a:lnTo>
                  <a:pt x="5232" y="1650"/>
                </a:lnTo>
                <a:lnTo>
                  <a:pt x="5164" y="1659"/>
                </a:lnTo>
                <a:lnTo>
                  <a:pt x="5131" y="166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528">
            <a:extLst>
              <a:ext uri="{FF2B5EF4-FFF2-40B4-BE49-F238E27FC236}">
                <a16:creationId xmlns:a16="http://schemas.microsoft.com/office/drawing/2014/main" id="{EA029C2A-93E9-4C79-B64B-A3F8DBC99299}"/>
              </a:ext>
            </a:extLst>
          </p:cNvPr>
          <p:cNvSpPr>
            <a:spLocks/>
          </p:cNvSpPr>
          <p:nvPr/>
        </p:nvSpPr>
        <p:spPr bwMode="auto">
          <a:xfrm>
            <a:off x="381001" y="273270"/>
            <a:ext cx="5163124" cy="5462068"/>
          </a:xfrm>
          <a:custGeom>
            <a:avLst/>
            <a:gdLst>
              <a:gd name="T0" fmla="*/ 451 w 6631"/>
              <a:gd name="T1" fmla="*/ 5794 h 5794"/>
              <a:gd name="T2" fmla="*/ 304 w 6631"/>
              <a:gd name="T3" fmla="*/ 5772 h 5794"/>
              <a:gd name="T4" fmla="*/ 183 w 6631"/>
              <a:gd name="T5" fmla="*/ 5726 h 5794"/>
              <a:gd name="T6" fmla="*/ 92 w 6631"/>
              <a:gd name="T7" fmla="*/ 5657 h 5794"/>
              <a:gd name="T8" fmla="*/ 30 w 6631"/>
              <a:gd name="T9" fmla="*/ 5566 h 5794"/>
              <a:gd name="T10" fmla="*/ 1 w 6631"/>
              <a:gd name="T11" fmla="*/ 5460 h 5794"/>
              <a:gd name="T12" fmla="*/ 6 w 6631"/>
              <a:gd name="T13" fmla="*/ 5339 h 5794"/>
              <a:gd name="T14" fmla="*/ 46 w 6631"/>
              <a:gd name="T15" fmla="*/ 5207 h 5794"/>
              <a:gd name="T16" fmla="*/ 101 w 6631"/>
              <a:gd name="T17" fmla="*/ 5102 h 5794"/>
              <a:gd name="T18" fmla="*/ 1557 w 6631"/>
              <a:gd name="T19" fmla="*/ 2692 h 5794"/>
              <a:gd name="T20" fmla="*/ 3014 w 6631"/>
              <a:gd name="T21" fmla="*/ 282 h 5794"/>
              <a:gd name="T22" fmla="*/ 3082 w 6631"/>
              <a:gd name="T23" fmla="*/ 185 h 5794"/>
              <a:gd name="T24" fmla="*/ 3181 w 6631"/>
              <a:gd name="T25" fmla="*/ 87 h 5794"/>
              <a:gd name="T26" fmla="*/ 3288 w 6631"/>
              <a:gd name="T27" fmla="*/ 26 h 5794"/>
              <a:gd name="T28" fmla="*/ 3398 w 6631"/>
              <a:gd name="T29" fmla="*/ 0 h 5794"/>
              <a:gd name="T30" fmla="*/ 3509 w 6631"/>
              <a:gd name="T31" fmla="*/ 11 h 5794"/>
              <a:gd name="T32" fmla="*/ 3617 w 6631"/>
              <a:gd name="T33" fmla="*/ 57 h 5794"/>
              <a:gd name="T34" fmla="*/ 3718 w 6631"/>
              <a:gd name="T35" fmla="*/ 139 h 5794"/>
              <a:gd name="T36" fmla="*/ 3810 w 6631"/>
              <a:gd name="T37" fmla="*/ 259 h 5794"/>
              <a:gd name="T38" fmla="*/ 4787 w 6631"/>
              <a:gd name="T39" fmla="*/ 1985 h 5794"/>
              <a:gd name="T40" fmla="*/ 5583 w 6631"/>
              <a:gd name="T41" fmla="*/ 3397 h 5794"/>
              <a:gd name="T42" fmla="*/ 6559 w 6631"/>
              <a:gd name="T43" fmla="*/ 5125 h 5794"/>
              <a:gd name="T44" fmla="*/ 6613 w 6631"/>
              <a:gd name="T45" fmla="*/ 5264 h 5794"/>
              <a:gd name="T46" fmla="*/ 6631 w 6631"/>
              <a:gd name="T47" fmla="*/ 5394 h 5794"/>
              <a:gd name="T48" fmla="*/ 6616 w 6631"/>
              <a:gd name="T49" fmla="*/ 5510 h 5794"/>
              <a:gd name="T50" fmla="*/ 6568 w 6631"/>
              <a:gd name="T51" fmla="*/ 5610 h 5794"/>
              <a:gd name="T52" fmla="*/ 6489 w 6631"/>
              <a:gd name="T53" fmla="*/ 5692 h 5794"/>
              <a:gd name="T54" fmla="*/ 6381 w 6631"/>
              <a:gd name="T55" fmla="*/ 5751 h 5794"/>
              <a:gd name="T56" fmla="*/ 6246 w 6631"/>
              <a:gd name="T57" fmla="*/ 5785 h 5794"/>
              <a:gd name="T58" fmla="*/ 6127 w 6631"/>
              <a:gd name="T59" fmla="*/ 5794 h 5794"/>
              <a:gd name="T60" fmla="*/ 3309 w 6631"/>
              <a:gd name="T61" fmla="*/ 5794 h 5794"/>
              <a:gd name="T62" fmla="*/ 492 w 6631"/>
              <a:gd name="T63" fmla="*/ 5794 h 5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31" h="5794">
                <a:moveTo>
                  <a:pt x="492" y="5794"/>
                </a:moveTo>
                <a:lnTo>
                  <a:pt x="451" y="5794"/>
                </a:lnTo>
                <a:lnTo>
                  <a:pt x="374" y="5787"/>
                </a:lnTo>
                <a:lnTo>
                  <a:pt x="304" y="5772"/>
                </a:lnTo>
                <a:lnTo>
                  <a:pt x="239" y="5752"/>
                </a:lnTo>
                <a:lnTo>
                  <a:pt x="183" y="5726"/>
                </a:lnTo>
                <a:lnTo>
                  <a:pt x="134" y="5695"/>
                </a:lnTo>
                <a:lnTo>
                  <a:pt x="92" y="5657"/>
                </a:lnTo>
                <a:lnTo>
                  <a:pt x="57" y="5614"/>
                </a:lnTo>
                <a:lnTo>
                  <a:pt x="30" y="5566"/>
                </a:lnTo>
                <a:lnTo>
                  <a:pt x="11" y="5516"/>
                </a:lnTo>
                <a:lnTo>
                  <a:pt x="1" y="5460"/>
                </a:lnTo>
                <a:lnTo>
                  <a:pt x="0" y="5401"/>
                </a:lnTo>
                <a:lnTo>
                  <a:pt x="6" y="5339"/>
                </a:lnTo>
                <a:lnTo>
                  <a:pt x="21" y="5274"/>
                </a:lnTo>
                <a:lnTo>
                  <a:pt x="46" y="5207"/>
                </a:lnTo>
                <a:lnTo>
                  <a:pt x="81" y="5136"/>
                </a:lnTo>
                <a:lnTo>
                  <a:pt x="101" y="5102"/>
                </a:lnTo>
                <a:lnTo>
                  <a:pt x="1138" y="3385"/>
                </a:lnTo>
                <a:lnTo>
                  <a:pt x="1557" y="2692"/>
                </a:lnTo>
                <a:lnTo>
                  <a:pt x="1976" y="1998"/>
                </a:lnTo>
                <a:lnTo>
                  <a:pt x="3014" y="282"/>
                </a:lnTo>
                <a:lnTo>
                  <a:pt x="3036" y="247"/>
                </a:lnTo>
                <a:lnTo>
                  <a:pt x="3082" y="185"/>
                </a:lnTo>
                <a:lnTo>
                  <a:pt x="3131" y="131"/>
                </a:lnTo>
                <a:lnTo>
                  <a:pt x="3181" y="87"/>
                </a:lnTo>
                <a:lnTo>
                  <a:pt x="3234" y="51"/>
                </a:lnTo>
                <a:lnTo>
                  <a:pt x="3288" y="26"/>
                </a:lnTo>
                <a:lnTo>
                  <a:pt x="3344" y="8"/>
                </a:lnTo>
                <a:lnTo>
                  <a:pt x="3398" y="0"/>
                </a:lnTo>
                <a:lnTo>
                  <a:pt x="3455" y="1"/>
                </a:lnTo>
                <a:lnTo>
                  <a:pt x="3509" y="11"/>
                </a:lnTo>
                <a:lnTo>
                  <a:pt x="3564" y="30"/>
                </a:lnTo>
                <a:lnTo>
                  <a:pt x="3617" y="57"/>
                </a:lnTo>
                <a:lnTo>
                  <a:pt x="3669" y="95"/>
                </a:lnTo>
                <a:lnTo>
                  <a:pt x="3718" y="139"/>
                </a:lnTo>
                <a:lnTo>
                  <a:pt x="3766" y="194"/>
                </a:lnTo>
                <a:lnTo>
                  <a:pt x="3810" y="259"/>
                </a:lnTo>
                <a:lnTo>
                  <a:pt x="3830" y="295"/>
                </a:lnTo>
                <a:lnTo>
                  <a:pt x="4787" y="1985"/>
                </a:lnTo>
                <a:lnTo>
                  <a:pt x="5186" y="2692"/>
                </a:lnTo>
                <a:lnTo>
                  <a:pt x="5583" y="3397"/>
                </a:lnTo>
                <a:lnTo>
                  <a:pt x="6539" y="5087"/>
                </a:lnTo>
                <a:lnTo>
                  <a:pt x="6559" y="5125"/>
                </a:lnTo>
                <a:lnTo>
                  <a:pt x="6591" y="5195"/>
                </a:lnTo>
                <a:lnTo>
                  <a:pt x="6613" y="5264"/>
                </a:lnTo>
                <a:lnTo>
                  <a:pt x="6627" y="5331"/>
                </a:lnTo>
                <a:lnTo>
                  <a:pt x="6631" y="5394"/>
                </a:lnTo>
                <a:lnTo>
                  <a:pt x="6629" y="5453"/>
                </a:lnTo>
                <a:lnTo>
                  <a:pt x="6616" y="5510"/>
                </a:lnTo>
                <a:lnTo>
                  <a:pt x="6595" y="5562"/>
                </a:lnTo>
                <a:lnTo>
                  <a:pt x="6568" y="5610"/>
                </a:lnTo>
                <a:lnTo>
                  <a:pt x="6532" y="5653"/>
                </a:lnTo>
                <a:lnTo>
                  <a:pt x="6489" y="5692"/>
                </a:lnTo>
                <a:lnTo>
                  <a:pt x="6439" y="5723"/>
                </a:lnTo>
                <a:lnTo>
                  <a:pt x="6381" y="5751"/>
                </a:lnTo>
                <a:lnTo>
                  <a:pt x="6316" y="5772"/>
                </a:lnTo>
                <a:lnTo>
                  <a:pt x="6246" y="5785"/>
                </a:lnTo>
                <a:lnTo>
                  <a:pt x="6168" y="5792"/>
                </a:lnTo>
                <a:lnTo>
                  <a:pt x="6127" y="5794"/>
                </a:lnTo>
                <a:lnTo>
                  <a:pt x="4120" y="5794"/>
                </a:lnTo>
                <a:lnTo>
                  <a:pt x="3309" y="5794"/>
                </a:lnTo>
                <a:lnTo>
                  <a:pt x="2498" y="5794"/>
                </a:lnTo>
                <a:lnTo>
                  <a:pt x="492" y="5794"/>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TextBox 96">
            <a:extLst>
              <a:ext uri="{FF2B5EF4-FFF2-40B4-BE49-F238E27FC236}">
                <a16:creationId xmlns:a16="http://schemas.microsoft.com/office/drawing/2014/main" id="{4323E2F9-3ECE-41B0-AE3A-0AF6A1BF0332}"/>
              </a:ext>
            </a:extLst>
          </p:cNvPr>
          <p:cNvSpPr txBox="1"/>
          <p:nvPr/>
        </p:nvSpPr>
        <p:spPr>
          <a:xfrm>
            <a:off x="3040422" y="1238631"/>
            <a:ext cx="931665" cy="1862048"/>
          </a:xfrm>
          <a:prstGeom prst="rect">
            <a:avLst/>
          </a:prstGeom>
          <a:noFill/>
        </p:spPr>
        <p:txBody>
          <a:bodyPr wrap="none" rtlCol="0" anchor="b">
            <a:spAutoFit/>
          </a:bodyPr>
          <a:lstStyle/>
          <a:p>
            <a:pPr algn="ctr"/>
            <a:r>
              <a:rPr lang="uz-Cyrl-UZ" sz="11500" b="1" dirty="0">
                <a:solidFill>
                  <a:prstClr val="white"/>
                </a:solidFill>
                <a:effectLst>
                  <a:outerShdw blurRad="38100" dist="38100" dir="2700000" algn="tl">
                    <a:srgbClr val="000000">
                      <a:alpha val="43137"/>
                    </a:srgbClr>
                  </a:outerShdw>
                </a:effectLst>
              </a:rPr>
              <a:t>1</a:t>
            </a:r>
            <a:endParaRPr lang="en-US" sz="11500" b="1" dirty="0">
              <a:solidFill>
                <a:prstClr val="white"/>
              </a:solidFill>
              <a:effectLst>
                <a:outerShdw blurRad="38100" dist="38100" dir="2700000" algn="tl">
                  <a:srgbClr val="000000">
                    <a:alpha val="43137"/>
                  </a:srgbClr>
                </a:outerShdw>
              </a:effectLst>
            </a:endParaRPr>
          </a:p>
        </p:txBody>
      </p:sp>
      <p:sp>
        <p:nvSpPr>
          <p:cNvPr id="95" name="Freeform: Shape 94">
            <a:extLst>
              <a:ext uri="{FF2B5EF4-FFF2-40B4-BE49-F238E27FC236}">
                <a16:creationId xmlns:a16="http://schemas.microsoft.com/office/drawing/2014/main" id="{6DBE26D4-502E-4602-88F3-520B8FE543E8}"/>
              </a:ext>
            </a:extLst>
          </p:cNvPr>
          <p:cNvSpPr>
            <a:spLocks/>
          </p:cNvSpPr>
          <p:nvPr/>
        </p:nvSpPr>
        <p:spPr bwMode="auto">
          <a:xfrm>
            <a:off x="847264" y="1756522"/>
            <a:ext cx="3389313" cy="4002608"/>
          </a:xfrm>
          <a:custGeom>
            <a:avLst/>
            <a:gdLst>
              <a:gd name="connsiteX0" fmla="*/ 222658 w 3417172"/>
              <a:gd name="connsiteY0" fmla="*/ 2261292 h 3014958"/>
              <a:gd name="connsiteX1" fmla="*/ 222658 w 3417172"/>
              <a:gd name="connsiteY1" fmla="*/ 2998997 h 3014958"/>
              <a:gd name="connsiteX2" fmla="*/ 222113 w 3417172"/>
              <a:gd name="connsiteY2" fmla="*/ 2998880 h 3014958"/>
              <a:gd name="connsiteX3" fmla="*/ 175352 w 3417172"/>
              <a:gd name="connsiteY3" fmla="*/ 2984264 h 3014958"/>
              <a:gd name="connsiteX4" fmla="*/ 134437 w 3417172"/>
              <a:gd name="connsiteY4" fmla="*/ 2965263 h 3014958"/>
              <a:gd name="connsiteX5" fmla="*/ 97905 w 3417172"/>
              <a:gd name="connsiteY5" fmla="*/ 2942608 h 3014958"/>
              <a:gd name="connsiteX6" fmla="*/ 67218 w 3417172"/>
              <a:gd name="connsiteY6" fmla="*/ 2914837 h 3014958"/>
              <a:gd name="connsiteX7" fmla="*/ 41646 w 3417172"/>
              <a:gd name="connsiteY7" fmla="*/ 2883412 h 3014958"/>
              <a:gd name="connsiteX8" fmla="*/ 23380 w 3417172"/>
              <a:gd name="connsiteY8" fmla="*/ 2848333 h 3014958"/>
              <a:gd name="connsiteX9" fmla="*/ 9498 w 3417172"/>
              <a:gd name="connsiteY9" fmla="*/ 2811062 h 3014958"/>
              <a:gd name="connsiteX10" fmla="*/ 731 w 3417172"/>
              <a:gd name="connsiteY10" fmla="*/ 2770867 h 3014958"/>
              <a:gd name="connsiteX11" fmla="*/ 0 w 3417172"/>
              <a:gd name="connsiteY11" fmla="*/ 2727750 h 3014958"/>
              <a:gd name="connsiteX12" fmla="*/ 5115 w 3417172"/>
              <a:gd name="connsiteY12" fmla="*/ 2682439 h 3014958"/>
              <a:gd name="connsiteX13" fmla="*/ 15343 w 3417172"/>
              <a:gd name="connsiteY13" fmla="*/ 2634937 h 3014958"/>
              <a:gd name="connsiteX14" fmla="*/ 33609 w 3417172"/>
              <a:gd name="connsiteY14" fmla="*/ 2585972 h 3014958"/>
              <a:gd name="connsiteX15" fmla="*/ 59181 w 3417172"/>
              <a:gd name="connsiteY15" fmla="*/ 2534085 h 3014958"/>
              <a:gd name="connsiteX16" fmla="*/ 73794 w 3417172"/>
              <a:gd name="connsiteY16" fmla="*/ 2507776 h 3014958"/>
              <a:gd name="connsiteX17" fmla="*/ 1479958 w 3417172"/>
              <a:gd name="connsiteY17" fmla="*/ 0 h 3014958"/>
              <a:gd name="connsiteX18" fmla="*/ 1769818 w 3417172"/>
              <a:gd name="connsiteY18" fmla="*/ 0 h 3014958"/>
              <a:gd name="connsiteX19" fmla="*/ 1769818 w 3417172"/>
              <a:gd name="connsiteY19" fmla="*/ 2025 h 3014958"/>
              <a:gd name="connsiteX20" fmla="*/ 1784207 w 3417172"/>
              <a:gd name="connsiteY20" fmla="*/ 2558 h 3014958"/>
              <a:gd name="connsiteX21" fmla="*/ 1825122 w 3417172"/>
              <a:gd name="connsiteY21" fmla="*/ 9866 h 3014958"/>
              <a:gd name="connsiteX22" fmla="*/ 1864576 w 3417172"/>
              <a:gd name="connsiteY22" fmla="*/ 23020 h 3014958"/>
              <a:gd name="connsiteX23" fmla="*/ 1903300 w 3417172"/>
              <a:gd name="connsiteY23" fmla="*/ 43483 h 3014958"/>
              <a:gd name="connsiteX24" fmla="*/ 1941293 w 3417172"/>
              <a:gd name="connsiteY24" fmla="*/ 70523 h 3014958"/>
              <a:gd name="connsiteX25" fmla="*/ 1977825 w 3417172"/>
              <a:gd name="connsiteY25" fmla="*/ 103410 h 3014958"/>
              <a:gd name="connsiteX26" fmla="*/ 2012895 w 3417172"/>
              <a:gd name="connsiteY26" fmla="*/ 142873 h 3014958"/>
              <a:gd name="connsiteX27" fmla="*/ 2045043 w 3417172"/>
              <a:gd name="connsiteY27" fmla="*/ 190376 h 3014958"/>
              <a:gd name="connsiteX28" fmla="*/ 2060386 w 3417172"/>
              <a:gd name="connsiteY28" fmla="*/ 216685 h 3014958"/>
              <a:gd name="connsiteX29" fmla="*/ 2413282 w 3417172"/>
              <a:gd name="connsiteY29" fmla="*/ 842259 h 3014958"/>
              <a:gd name="connsiteX30" fmla="*/ 2704805 w 3417172"/>
              <a:gd name="connsiteY30" fmla="*/ 1357480 h 3014958"/>
              <a:gd name="connsiteX31" fmla="*/ 2996327 w 3417172"/>
              <a:gd name="connsiteY31" fmla="*/ 1872702 h 3014958"/>
              <a:gd name="connsiteX32" fmla="*/ 3349954 w 3417172"/>
              <a:gd name="connsiteY32" fmla="*/ 2499737 h 3014958"/>
              <a:gd name="connsiteX33" fmla="*/ 3364567 w 3417172"/>
              <a:gd name="connsiteY33" fmla="*/ 2526046 h 3014958"/>
              <a:gd name="connsiteX34" fmla="*/ 3387947 w 3417172"/>
              <a:gd name="connsiteY34" fmla="*/ 2577203 h 3014958"/>
              <a:gd name="connsiteX35" fmla="*/ 3404021 w 3417172"/>
              <a:gd name="connsiteY35" fmla="*/ 2627629 h 3014958"/>
              <a:gd name="connsiteX36" fmla="*/ 3414250 w 3417172"/>
              <a:gd name="connsiteY36" fmla="*/ 2676593 h 3014958"/>
              <a:gd name="connsiteX37" fmla="*/ 3417172 w 3417172"/>
              <a:gd name="connsiteY37" fmla="*/ 2722634 h 3014958"/>
              <a:gd name="connsiteX38" fmla="*/ 3414980 w 3417172"/>
              <a:gd name="connsiteY38" fmla="*/ 2765752 h 3014958"/>
              <a:gd name="connsiteX39" fmla="*/ 3405482 w 3417172"/>
              <a:gd name="connsiteY39" fmla="*/ 2807408 h 3014958"/>
              <a:gd name="connsiteX40" fmla="*/ 3390869 w 3417172"/>
              <a:gd name="connsiteY40" fmla="*/ 2845410 h 3014958"/>
              <a:gd name="connsiteX41" fmla="*/ 3371142 w 3417172"/>
              <a:gd name="connsiteY41" fmla="*/ 2880489 h 3014958"/>
              <a:gd name="connsiteX42" fmla="*/ 3344839 w 3417172"/>
              <a:gd name="connsiteY42" fmla="*/ 2911914 h 3014958"/>
              <a:gd name="connsiteX43" fmla="*/ 3313422 w 3417172"/>
              <a:gd name="connsiteY43" fmla="*/ 2940415 h 3014958"/>
              <a:gd name="connsiteX44" fmla="*/ 3276160 w 3417172"/>
              <a:gd name="connsiteY44" fmla="*/ 2964532 h 3014958"/>
              <a:gd name="connsiteX45" fmla="*/ 3234514 w 3417172"/>
              <a:gd name="connsiteY45" fmla="*/ 2983533 h 3014958"/>
              <a:gd name="connsiteX46" fmla="*/ 3187753 w 3417172"/>
              <a:gd name="connsiteY46" fmla="*/ 2998880 h 3014958"/>
              <a:gd name="connsiteX47" fmla="*/ 3135148 w 3417172"/>
              <a:gd name="connsiteY47" fmla="*/ 3009842 h 3014958"/>
              <a:gd name="connsiteX48" fmla="*/ 3079620 w 3417172"/>
              <a:gd name="connsiteY48" fmla="*/ 3014958 h 3014958"/>
              <a:gd name="connsiteX49" fmla="*/ 3048933 w 3417172"/>
              <a:gd name="connsiteY49" fmla="*/ 3014958 h 3014958"/>
              <a:gd name="connsiteX50" fmla="*/ 2297111 w 3417172"/>
              <a:gd name="connsiteY50" fmla="*/ 3014958 h 3014958"/>
              <a:gd name="connsiteX51" fmla="*/ 1704568 w 3417172"/>
              <a:gd name="connsiteY51" fmla="*/ 3014958 h 3014958"/>
              <a:gd name="connsiteX52" fmla="*/ 1479958 w 3417172"/>
              <a:gd name="connsiteY52" fmla="*/ 3014958 h 301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17172" h="3014958">
                <a:moveTo>
                  <a:pt x="222658" y="2261292"/>
                </a:moveTo>
                <a:lnTo>
                  <a:pt x="222658" y="2998997"/>
                </a:lnTo>
                <a:lnTo>
                  <a:pt x="222113" y="2998880"/>
                </a:lnTo>
                <a:lnTo>
                  <a:pt x="175352" y="2984264"/>
                </a:lnTo>
                <a:lnTo>
                  <a:pt x="134437" y="2965263"/>
                </a:lnTo>
                <a:lnTo>
                  <a:pt x="97905" y="2942608"/>
                </a:lnTo>
                <a:lnTo>
                  <a:pt x="67218" y="2914837"/>
                </a:lnTo>
                <a:lnTo>
                  <a:pt x="41646" y="2883412"/>
                </a:lnTo>
                <a:lnTo>
                  <a:pt x="23380" y="2848333"/>
                </a:lnTo>
                <a:lnTo>
                  <a:pt x="9498" y="2811062"/>
                </a:lnTo>
                <a:lnTo>
                  <a:pt x="731" y="2770867"/>
                </a:lnTo>
                <a:lnTo>
                  <a:pt x="0" y="2727750"/>
                </a:lnTo>
                <a:lnTo>
                  <a:pt x="5115" y="2682439"/>
                </a:lnTo>
                <a:lnTo>
                  <a:pt x="15343" y="2634937"/>
                </a:lnTo>
                <a:lnTo>
                  <a:pt x="33609" y="2585972"/>
                </a:lnTo>
                <a:lnTo>
                  <a:pt x="59181" y="2534085"/>
                </a:lnTo>
                <a:lnTo>
                  <a:pt x="73794" y="2507776"/>
                </a:lnTo>
                <a:close/>
                <a:moveTo>
                  <a:pt x="1479958" y="0"/>
                </a:moveTo>
                <a:lnTo>
                  <a:pt x="1769818" y="0"/>
                </a:lnTo>
                <a:lnTo>
                  <a:pt x="1769818" y="2025"/>
                </a:lnTo>
                <a:lnTo>
                  <a:pt x="1784207" y="2558"/>
                </a:lnTo>
                <a:lnTo>
                  <a:pt x="1825122" y="9866"/>
                </a:lnTo>
                <a:lnTo>
                  <a:pt x="1864576" y="23020"/>
                </a:lnTo>
                <a:lnTo>
                  <a:pt x="1903300" y="43483"/>
                </a:lnTo>
                <a:lnTo>
                  <a:pt x="1941293" y="70523"/>
                </a:lnTo>
                <a:lnTo>
                  <a:pt x="1977825" y="103410"/>
                </a:lnTo>
                <a:lnTo>
                  <a:pt x="2012895" y="142873"/>
                </a:lnTo>
                <a:lnTo>
                  <a:pt x="2045043" y="190376"/>
                </a:lnTo>
                <a:lnTo>
                  <a:pt x="2060386" y="216685"/>
                </a:lnTo>
                <a:lnTo>
                  <a:pt x="2413282" y="842259"/>
                </a:lnTo>
                <a:lnTo>
                  <a:pt x="2704805" y="1357480"/>
                </a:lnTo>
                <a:lnTo>
                  <a:pt x="2996327" y="1872702"/>
                </a:lnTo>
                <a:lnTo>
                  <a:pt x="3349954" y="2499737"/>
                </a:lnTo>
                <a:lnTo>
                  <a:pt x="3364567" y="2526046"/>
                </a:lnTo>
                <a:lnTo>
                  <a:pt x="3387947" y="2577203"/>
                </a:lnTo>
                <a:lnTo>
                  <a:pt x="3404021" y="2627629"/>
                </a:lnTo>
                <a:lnTo>
                  <a:pt x="3414250" y="2676593"/>
                </a:lnTo>
                <a:lnTo>
                  <a:pt x="3417172" y="2722634"/>
                </a:lnTo>
                <a:lnTo>
                  <a:pt x="3414980" y="2765752"/>
                </a:lnTo>
                <a:lnTo>
                  <a:pt x="3405482" y="2807408"/>
                </a:lnTo>
                <a:lnTo>
                  <a:pt x="3390869" y="2845410"/>
                </a:lnTo>
                <a:lnTo>
                  <a:pt x="3371142" y="2880489"/>
                </a:lnTo>
                <a:lnTo>
                  <a:pt x="3344839" y="2911914"/>
                </a:lnTo>
                <a:lnTo>
                  <a:pt x="3313422" y="2940415"/>
                </a:lnTo>
                <a:lnTo>
                  <a:pt x="3276160" y="2964532"/>
                </a:lnTo>
                <a:lnTo>
                  <a:pt x="3234514" y="2983533"/>
                </a:lnTo>
                <a:lnTo>
                  <a:pt x="3187753" y="2998880"/>
                </a:lnTo>
                <a:lnTo>
                  <a:pt x="3135148" y="3009842"/>
                </a:lnTo>
                <a:lnTo>
                  <a:pt x="3079620" y="3014958"/>
                </a:lnTo>
                <a:lnTo>
                  <a:pt x="3048933" y="3014958"/>
                </a:lnTo>
                <a:lnTo>
                  <a:pt x="2297111" y="3014958"/>
                </a:lnTo>
                <a:lnTo>
                  <a:pt x="1704568" y="3014958"/>
                </a:lnTo>
                <a:lnTo>
                  <a:pt x="1479958" y="3014958"/>
                </a:lnTo>
                <a:close/>
              </a:path>
            </a:pathLst>
          </a:custGeom>
          <a:solidFill>
            <a:schemeClr val="tx1">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prstClr val="black"/>
              </a:solidFill>
            </a:endParaRPr>
          </a:p>
        </p:txBody>
      </p:sp>
      <p:sp>
        <p:nvSpPr>
          <p:cNvPr id="37" name="Freeform 534">
            <a:extLst>
              <a:ext uri="{FF2B5EF4-FFF2-40B4-BE49-F238E27FC236}">
                <a16:creationId xmlns:a16="http://schemas.microsoft.com/office/drawing/2014/main" id="{6050990B-392F-4FB0-80C7-65DAB1284E6F}"/>
              </a:ext>
            </a:extLst>
          </p:cNvPr>
          <p:cNvSpPr>
            <a:spLocks/>
          </p:cNvSpPr>
          <p:nvPr/>
        </p:nvSpPr>
        <p:spPr bwMode="auto">
          <a:xfrm>
            <a:off x="381001" y="1756521"/>
            <a:ext cx="3726013" cy="3980109"/>
          </a:xfrm>
          <a:custGeom>
            <a:avLst/>
            <a:gdLst>
              <a:gd name="T0" fmla="*/ 452 w 4677"/>
              <a:gd name="T1" fmla="*/ 4124 h 4124"/>
              <a:gd name="T2" fmla="*/ 304 w 4677"/>
              <a:gd name="T3" fmla="*/ 4102 h 4124"/>
              <a:gd name="T4" fmla="*/ 184 w 4677"/>
              <a:gd name="T5" fmla="*/ 4056 h 4124"/>
              <a:gd name="T6" fmla="*/ 92 w 4677"/>
              <a:gd name="T7" fmla="*/ 3987 h 4124"/>
              <a:gd name="T8" fmla="*/ 32 w 4677"/>
              <a:gd name="T9" fmla="*/ 3896 h 4124"/>
              <a:gd name="T10" fmla="*/ 1 w 4677"/>
              <a:gd name="T11" fmla="*/ 3790 h 4124"/>
              <a:gd name="T12" fmla="*/ 7 w 4677"/>
              <a:gd name="T13" fmla="*/ 3669 h 4124"/>
              <a:gd name="T14" fmla="*/ 46 w 4677"/>
              <a:gd name="T15" fmla="*/ 3537 h 4124"/>
              <a:gd name="T16" fmla="*/ 101 w 4677"/>
              <a:gd name="T17" fmla="*/ 3430 h 4124"/>
              <a:gd name="T18" fmla="*/ 1051 w 4677"/>
              <a:gd name="T19" fmla="*/ 1856 h 4124"/>
              <a:gd name="T20" fmla="*/ 2002 w 4677"/>
              <a:gd name="T21" fmla="*/ 282 h 4124"/>
              <a:gd name="T22" fmla="*/ 2071 w 4677"/>
              <a:gd name="T23" fmla="*/ 186 h 4124"/>
              <a:gd name="T24" fmla="*/ 2170 w 4677"/>
              <a:gd name="T25" fmla="*/ 88 h 4124"/>
              <a:gd name="T26" fmla="*/ 2277 w 4677"/>
              <a:gd name="T27" fmla="*/ 26 h 4124"/>
              <a:gd name="T28" fmla="*/ 2388 w 4677"/>
              <a:gd name="T29" fmla="*/ 0 h 4124"/>
              <a:gd name="T30" fmla="*/ 2498 w 4677"/>
              <a:gd name="T31" fmla="*/ 12 h 4124"/>
              <a:gd name="T32" fmla="*/ 2605 w 4677"/>
              <a:gd name="T33" fmla="*/ 58 h 4124"/>
              <a:gd name="T34" fmla="*/ 2707 w 4677"/>
              <a:gd name="T35" fmla="*/ 140 h 4124"/>
              <a:gd name="T36" fmla="*/ 2799 w 4677"/>
              <a:gd name="T37" fmla="*/ 259 h 4124"/>
              <a:gd name="T38" fmla="*/ 3303 w 4677"/>
              <a:gd name="T39" fmla="*/ 1151 h 4124"/>
              <a:gd name="T40" fmla="*/ 4101 w 4677"/>
              <a:gd name="T41" fmla="*/ 2561 h 4124"/>
              <a:gd name="T42" fmla="*/ 4605 w 4677"/>
              <a:gd name="T43" fmla="*/ 3455 h 4124"/>
              <a:gd name="T44" fmla="*/ 4659 w 4677"/>
              <a:gd name="T45" fmla="*/ 3594 h 4124"/>
              <a:gd name="T46" fmla="*/ 4677 w 4677"/>
              <a:gd name="T47" fmla="*/ 3724 h 4124"/>
              <a:gd name="T48" fmla="*/ 4661 w 4677"/>
              <a:gd name="T49" fmla="*/ 3840 h 4124"/>
              <a:gd name="T50" fmla="*/ 4614 w 4677"/>
              <a:gd name="T51" fmla="*/ 3940 h 4124"/>
              <a:gd name="T52" fmla="*/ 4535 w 4677"/>
              <a:gd name="T53" fmla="*/ 4022 h 4124"/>
              <a:gd name="T54" fmla="*/ 4427 w 4677"/>
              <a:gd name="T55" fmla="*/ 4081 h 4124"/>
              <a:gd name="T56" fmla="*/ 4291 w 4677"/>
              <a:gd name="T57" fmla="*/ 4117 h 4124"/>
              <a:gd name="T58" fmla="*/ 4173 w 4677"/>
              <a:gd name="T59" fmla="*/ 4124 h 4124"/>
              <a:gd name="T60" fmla="*/ 2333 w 4677"/>
              <a:gd name="T61" fmla="*/ 4124 h 4124"/>
              <a:gd name="T62" fmla="*/ 494 w 4677"/>
              <a:gd name="T63" fmla="*/ 4124 h 4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77" h="4124">
                <a:moveTo>
                  <a:pt x="494" y="4124"/>
                </a:moveTo>
                <a:lnTo>
                  <a:pt x="452" y="4124"/>
                </a:lnTo>
                <a:lnTo>
                  <a:pt x="374" y="4117"/>
                </a:lnTo>
                <a:lnTo>
                  <a:pt x="304" y="4102"/>
                </a:lnTo>
                <a:lnTo>
                  <a:pt x="240" y="4082"/>
                </a:lnTo>
                <a:lnTo>
                  <a:pt x="184" y="4056"/>
                </a:lnTo>
                <a:lnTo>
                  <a:pt x="134" y="4025"/>
                </a:lnTo>
                <a:lnTo>
                  <a:pt x="92" y="3987"/>
                </a:lnTo>
                <a:lnTo>
                  <a:pt x="57" y="3944"/>
                </a:lnTo>
                <a:lnTo>
                  <a:pt x="32" y="3896"/>
                </a:lnTo>
                <a:lnTo>
                  <a:pt x="13" y="3845"/>
                </a:lnTo>
                <a:lnTo>
                  <a:pt x="1" y="3790"/>
                </a:lnTo>
                <a:lnTo>
                  <a:pt x="0" y="3731"/>
                </a:lnTo>
                <a:lnTo>
                  <a:pt x="7" y="3669"/>
                </a:lnTo>
                <a:lnTo>
                  <a:pt x="21" y="3604"/>
                </a:lnTo>
                <a:lnTo>
                  <a:pt x="46" y="3537"/>
                </a:lnTo>
                <a:lnTo>
                  <a:pt x="81" y="3466"/>
                </a:lnTo>
                <a:lnTo>
                  <a:pt x="101" y="3430"/>
                </a:lnTo>
                <a:lnTo>
                  <a:pt x="632" y="2551"/>
                </a:lnTo>
                <a:lnTo>
                  <a:pt x="1051" y="1856"/>
                </a:lnTo>
                <a:lnTo>
                  <a:pt x="1470" y="1163"/>
                </a:lnTo>
                <a:lnTo>
                  <a:pt x="2002" y="282"/>
                </a:lnTo>
                <a:lnTo>
                  <a:pt x="2023" y="248"/>
                </a:lnTo>
                <a:lnTo>
                  <a:pt x="2071" y="186"/>
                </a:lnTo>
                <a:lnTo>
                  <a:pt x="2118" y="133"/>
                </a:lnTo>
                <a:lnTo>
                  <a:pt x="2170" y="88"/>
                </a:lnTo>
                <a:lnTo>
                  <a:pt x="2222" y="52"/>
                </a:lnTo>
                <a:lnTo>
                  <a:pt x="2277" y="26"/>
                </a:lnTo>
                <a:lnTo>
                  <a:pt x="2331" y="9"/>
                </a:lnTo>
                <a:lnTo>
                  <a:pt x="2388" y="0"/>
                </a:lnTo>
                <a:lnTo>
                  <a:pt x="2442" y="2"/>
                </a:lnTo>
                <a:lnTo>
                  <a:pt x="2498" y="12"/>
                </a:lnTo>
                <a:lnTo>
                  <a:pt x="2552" y="30"/>
                </a:lnTo>
                <a:lnTo>
                  <a:pt x="2605" y="58"/>
                </a:lnTo>
                <a:lnTo>
                  <a:pt x="2657" y="95"/>
                </a:lnTo>
                <a:lnTo>
                  <a:pt x="2707" y="140"/>
                </a:lnTo>
                <a:lnTo>
                  <a:pt x="2755" y="194"/>
                </a:lnTo>
                <a:lnTo>
                  <a:pt x="2799" y="259"/>
                </a:lnTo>
                <a:lnTo>
                  <a:pt x="2820" y="295"/>
                </a:lnTo>
                <a:lnTo>
                  <a:pt x="3303" y="1151"/>
                </a:lnTo>
                <a:lnTo>
                  <a:pt x="3702" y="1856"/>
                </a:lnTo>
                <a:lnTo>
                  <a:pt x="4101" y="2561"/>
                </a:lnTo>
                <a:lnTo>
                  <a:pt x="4585" y="3419"/>
                </a:lnTo>
                <a:lnTo>
                  <a:pt x="4605" y="3455"/>
                </a:lnTo>
                <a:lnTo>
                  <a:pt x="4637" y="3525"/>
                </a:lnTo>
                <a:lnTo>
                  <a:pt x="4659" y="3594"/>
                </a:lnTo>
                <a:lnTo>
                  <a:pt x="4673" y="3661"/>
                </a:lnTo>
                <a:lnTo>
                  <a:pt x="4677" y="3724"/>
                </a:lnTo>
                <a:lnTo>
                  <a:pt x="4674" y="3783"/>
                </a:lnTo>
                <a:lnTo>
                  <a:pt x="4661" y="3840"/>
                </a:lnTo>
                <a:lnTo>
                  <a:pt x="4641" y="3892"/>
                </a:lnTo>
                <a:lnTo>
                  <a:pt x="4614" y="3940"/>
                </a:lnTo>
                <a:lnTo>
                  <a:pt x="4578" y="3983"/>
                </a:lnTo>
                <a:lnTo>
                  <a:pt x="4535" y="4022"/>
                </a:lnTo>
                <a:lnTo>
                  <a:pt x="4484" y="4055"/>
                </a:lnTo>
                <a:lnTo>
                  <a:pt x="4427" y="4081"/>
                </a:lnTo>
                <a:lnTo>
                  <a:pt x="4363" y="4102"/>
                </a:lnTo>
                <a:lnTo>
                  <a:pt x="4291" y="4117"/>
                </a:lnTo>
                <a:lnTo>
                  <a:pt x="4215" y="4124"/>
                </a:lnTo>
                <a:lnTo>
                  <a:pt x="4173" y="4124"/>
                </a:lnTo>
                <a:lnTo>
                  <a:pt x="3144" y="4124"/>
                </a:lnTo>
                <a:lnTo>
                  <a:pt x="2333" y="4124"/>
                </a:lnTo>
                <a:lnTo>
                  <a:pt x="1522" y="4124"/>
                </a:lnTo>
                <a:lnTo>
                  <a:pt x="494" y="412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TextBox 95">
            <a:extLst>
              <a:ext uri="{FF2B5EF4-FFF2-40B4-BE49-F238E27FC236}">
                <a16:creationId xmlns:a16="http://schemas.microsoft.com/office/drawing/2014/main" id="{EC08CBFD-7451-4522-8068-E4921123FAE8}"/>
              </a:ext>
            </a:extLst>
          </p:cNvPr>
          <p:cNvSpPr txBox="1"/>
          <p:nvPr/>
        </p:nvSpPr>
        <p:spPr>
          <a:xfrm>
            <a:off x="2180638" y="2595803"/>
            <a:ext cx="931665" cy="1862048"/>
          </a:xfrm>
          <a:prstGeom prst="rect">
            <a:avLst/>
          </a:prstGeom>
          <a:noFill/>
        </p:spPr>
        <p:txBody>
          <a:bodyPr wrap="none" rtlCol="0" anchor="b">
            <a:spAutoFit/>
          </a:bodyPr>
          <a:lstStyle/>
          <a:p>
            <a:pPr algn="ctr"/>
            <a:r>
              <a:rPr lang="en-US" sz="11500" b="1" dirty="0">
                <a:solidFill>
                  <a:prstClr val="white"/>
                </a:solidFill>
                <a:effectLst>
                  <a:outerShdw blurRad="38100" dist="38100" dir="2700000" algn="tl">
                    <a:srgbClr val="000000">
                      <a:alpha val="43137"/>
                    </a:srgbClr>
                  </a:outerShdw>
                </a:effectLst>
              </a:rPr>
              <a:t>2</a:t>
            </a:r>
          </a:p>
        </p:txBody>
      </p:sp>
      <p:sp>
        <p:nvSpPr>
          <p:cNvPr id="93" name="Freeform: Shape 92">
            <a:extLst>
              <a:ext uri="{FF2B5EF4-FFF2-40B4-BE49-F238E27FC236}">
                <a16:creationId xmlns:a16="http://schemas.microsoft.com/office/drawing/2014/main" id="{D8FE1A16-0C87-4552-8BA3-E46251592BB7}"/>
              </a:ext>
            </a:extLst>
          </p:cNvPr>
          <p:cNvSpPr>
            <a:spLocks/>
          </p:cNvSpPr>
          <p:nvPr/>
        </p:nvSpPr>
        <p:spPr bwMode="auto">
          <a:xfrm>
            <a:off x="1449631" y="3164949"/>
            <a:ext cx="1614999" cy="2570389"/>
          </a:xfrm>
          <a:custGeom>
            <a:avLst/>
            <a:gdLst>
              <a:gd name="connsiteX0" fmla="*/ 0 w 1308210"/>
              <a:gd name="connsiteY0" fmla="*/ 0 h 1894897"/>
              <a:gd name="connsiteX1" fmla="*/ 252810 w 1308210"/>
              <a:gd name="connsiteY1" fmla="*/ 0 h 1894897"/>
              <a:gd name="connsiteX2" fmla="*/ 252810 w 1308210"/>
              <a:gd name="connsiteY2" fmla="*/ 3403 h 1894897"/>
              <a:gd name="connsiteX3" fmla="*/ 267428 w 1308210"/>
              <a:gd name="connsiteY3" fmla="*/ 1096 h 1894897"/>
              <a:gd name="connsiteX4" fmla="*/ 308358 w 1308210"/>
              <a:gd name="connsiteY4" fmla="*/ 2557 h 1894897"/>
              <a:gd name="connsiteX5" fmla="*/ 347825 w 1308210"/>
              <a:gd name="connsiteY5" fmla="*/ 9864 h 1894897"/>
              <a:gd name="connsiteX6" fmla="*/ 388024 w 1308210"/>
              <a:gd name="connsiteY6" fmla="*/ 23746 h 1894897"/>
              <a:gd name="connsiteX7" fmla="*/ 426761 w 1308210"/>
              <a:gd name="connsiteY7" fmla="*/ 43473 h 1894897"/>
              <a:gd name="connsiteX8" fmla="*/ 464767 w 1308210"/>
              <a:gd name="connsiteY8" fmla="*/ 70506 h 1894897"/>
              <a:gd name="connsiteX9" fmla="*/ 500581 w 1308210"/>
              <a:gd name="connsiteY9" fmla="*/ 103385 h 1894897"/>
              <a:gd name="connsiteX10" fmla="*/ 535663 w 1308210"/>
              <a:gd name="connsiteY10" fmla="*/ 144300 h 1894897"/>
              <a:gd name="connsiteX11" fmla="*/ 567822 w 1308210"/>
              <a:gd name="connsiteY11" fmla="*/ 190330 h 1894897"/>
              <a:gd name="connsiteX12" fmla="*/ 583171 w 1308210"/>
              <a:gd name="connsiteY12" fmla="*/ 216633 h 1894897"/>
              <a:gd name="connsiteX13" fmla="*/ 620446 w 1308210"/>
              <a:gd name="connsiteY13" fmla="*/ 282390 h 1894897"/>
              <a:gd name="connsiteX14" fmla="*/ 911339 w 1308210"/>
              <a:gd name="connsiteY14" fmla="*/ 798217 h 1894897"/>
              <a:gd name="connsiteX15" fmla="*/ 1202963 w 1308210"/>
              <a:gd name="connsiteY15" fmla="*/ 1313313 h 1894897"/>
              <a:gd name="connsiteX16" fmla="*/ 1240969 w 1308210"/>
              <a:gd name="connsiteY16" fmla="*/ 1379801 h 1894897"/>
              <a:gd name="connsiteX17" fmla="*/ 1254125 w 1308210"/>
              <a:gd name="connsiteY17" fmla="*/ 1406104 h 1894897"/>
              <a:gd name="connsiteX18" fmla="*/ 1277513 w 1308210"/>
              <a:gd name="connsiteY18" fmla="*/ 1457248 h 1894897"/>
              <a:gd name="connsiteX19" fmla="*/ 1294323 w 1308210"/>
              <a:gd name="connsiteY19" fmla="*/ 1507662 h 1894897"/>
              <a:gd name="connsiteX20" fmla="*/ 1303825 w 1308210"/>
              <a:gd name="connsiteY20" fmla="*/ 1556614 h 1894897"/>
              <a:gd name="connsiteX21" fmla="*/ 1308210 w 1308210"/>
              <a:gd name="connsiteY21" fmla="*/ 1602644 h 1894897"/>
              <a:gd name="connsiteX22" fmla="*/ 1304556 w 1308210"/>
              <a:gd name="connsiteY22" fmla="*/ 1646482 h 1894897"/>
              <a:gd name="connsiteX23" fmla="*/ 1296516 w 1308210"/>
              <a:gd name="connsiteY23" fmla="*/ 1687397 h 1894897"/>
              <a:gd name="connsiteX24" fmla="*/ 1281898 w 1308210"/>
              <a:gd name="connsiteY24" fmla="*/ 1725390 h 1894897"/>
              <a:gd name="connsiteX25" fmla="*/ 1260703 w 1308210"/>
              <a:gd name="connsiteY25" fmla="*/ 1761191 h 1894897"/>
              <a:gd name="connsiteX26" fmla="*/ 1235122 w 1308210"/>
              <a:gd name="connsiteY26" fmla="*/ 1792609 h 1894897"/>
              <a:gd name="connsiteX27" fmla="*/ 1203693 w 1308210"/>
              <a:gd name="connsiteY27" fmla="*/ 1820373 h 1894897"/>
              <a:gd name="connsiteX28" fmla="*/ 1167149 w 1308210"/>
              <a:gd name="connsiteY28" fmla="*/ 1844484 h 1894897"/>
              <a:gd name="connsiteX29" fmla="*/ 1124758 w 1308210"/>
              <a:gd name="connsiteY29" fmla="*/ 1864211 h 1894897"/>
              <a:gd name="connsiteX30" fmla="*/ 1077250 w 1308210"/>
              <a:gd name="connsiteY30" fmla="*/ 1878823 h 1894897"/>
              <a:gd name="connsiteX31" fmla="*/ 1026088 w 1308210"/>
              <a:gd name="connsiteY31" fmla="*/ 1889783 h 1894897"/>
              <a:gd name="connsiteX32" fmla="*/ 969079 w 1308210"/>
              <a:gd name="connsiteY32" fmla="*/ 1894897 h 1894897"/>
              <a:gd name="connsiteX33" fmla="*/ 938382 w 1308210"/>
              <a:gd name="connsiteY33" fmla="*/ 1894897 h 1894897"/>
              <a:gd name="connsiteX34" fmla="*/ 840443 w 1308210"/>
              <a:gd name="connsiteY34" fmla="*/ 1894897 h 1894897"/>
              <a:gd name="connsiteX35" fmla="*/ 248425 w 1308210"/>
              <a:gd name="connsiteY35" fmla="*/ 1894897 h 1894897"/>
              <a:gd name="connsiteX36" fmla="*/ 0 w 1308210"/>
              <a:gd name="connsiteY36" fmla="*/ 1894897 h 189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08210" h="1894897">
                <a:moveTo>
                  <a:pt x="0" y="0"/>
                </a:moveTo>
                <a:lnTo>
                  <a:pt x="252810" y="0"/>
                </a:lnTo>
                <a:lnTo>
                  <a:pt x="252810" y="3403"/>
                </a:lnTo>
                <a:lnTo>
                  <a:pt x="267428" y="1096"/>
                </a:lnTo>
                <a:lnTo>
                  <a:pt x="308358" y="2557"/>
                </a:lnTo>
                <a:lnTo>
                  <a:pt x="347825" y="9864"/>
                </a:lnTo>
                <a:lnTo>
                  <a:pt x="388024" y="23746"/>
                </a:lnTo>
                <a:lnTo>
                  <a:pt x="426761" y="43473"/>
                </a:lnTo>
                <a:lnTo>
                  <a:pt x="464767" y="70506"/>
                </a:lnTo>
                <a:lnTo>
                  <a:pt x="500581" y="103385"/>
                </a:lnTo>
                <a:lnTo>
                  <a:pt x="535663" y="144300"/>
                </a:lnTo>
                <a:lnTo>
                  <a:pt x="567822" y="190330"/>
                </a:lnTo>
                <a:lnTo>
                  <a:pt x="583171" y="216633"/>
                </a:lnTo>
                <a:lnTo>
                  <a:pt x="620446" y="282390"/>
                </a:lnTo>
                <a:lnTo>
                  <a:pt x="911339" y="798217"/>
                </a:lnTo>
                <a:lnTo>
                  <a:pt x="1202963" y="1313313"/>
                </a:lnTo>
                <a:lnTo>
                  <a:pt x="1240969" y="1379801"/>
                </a:lnTo>
                <a:lnTo>
                  <a:pt x="1254125" y="1406104"/>
                </a:lnTo>
                <a:lnTo>
                  <a:pt x="1277513" y="1457248"/>
                </a:lnTo>
                <a:lnTo>
                  <a:pt x="1294323" y="1507662"/>
                </a:lnTo>
                <a:lnTo>
                  <a:pt x="1303825" y="1556614"/>
                </a:lnTo>
                <a:lnTo>
                  <a:pt x="1308210" y="1602644"/>
                </a:lnTo>
                <a:lnTo>
                  <a:pt x="1304556" y="1646482"/>
                </a:lnTo>
                <a:lnTo>
                  <a:pt x="1296516" y="1687397"/>
                </a:lnTo>
                <a:lnTo>
                  <a:pt x="1281898" y="1725390"/>
                </a:lnTo>
                <a:lnTo>
                  <a:pt x="1260703" y="1761191"/>
                </a:lnTo>
                <a:lnTo>
                  <a:pt x="1235122" y="1792609"/>
                </a:lnTo>
                <a:lnTo>
                  <a:pt x="1203693" y="1820373"/>
                </a:lnTo>
                <a:lnTo>
                  <a:pt x="1167149" y="1844484"/>
                </a:lnTo>
                <a:lnTo>
                  <a:pt x="1124758" y="1864211"/>
                </a:lnTo>
                <a:lnTo>
                  <a:pt x="1077250" y="1878823"/>
                </a:lnTo>
                <a:lnTo>
                  <a:pt x="1026088" y="1889783"/>
                </a:lnTo>
                <a:lnTo>
                  <a:pt x="969079" y="1894897"/>
                </a:lnTo>
                <a:lnTo>
                  <a:pt x="938382" y="1894897"/>
                </a:lnTo>
                <a:lnTo>
                  <a:pt x="840443" y="1894897"/>
                </a:lnTo>
                <a:lnTo>
                  <a:pt x="248425" y="1894897"/>
                </a:lnTo>
                <a:lnTo>
                  <a:pt x="0" y="1894897"/>
                </a:lnTo>
                <a:close/>
              </a:path>
            </a:pathLst>
          </a:custGeom>
          <a:solidFill>
            <a:schemeClr val="tx1">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prstClr val="black"/>
              </a:solidFill>
            </a:endParaRPr>
          </a:p>
        </p:txBody>
      </p:sp>
      <p:sp>
        <p:nvSpPr>
          <p:cNvPr id="38" name="Freeform 539">
            <a:extLst>
              <a:ext uri="{FF2B5EF4-FFF2-40B4-BE49-F238E27FC236}">
                <a16:creationId xmlns:a16="http://schemas.microsoft.com/office/drawing/2014/main" id="{44B2D287-C468-4F5A-B7D1-2A2EC7F1A1AF}"/>
              </a:ext>
            </a:extLst>
          </p:cNvPr>
          <p:cNvSpPr>
            <a:spLocks/>
          </p:cNvSpPr>
          <p:nvPr/>
        </p:nvSpPr>
        <p:spPr bwMode="auto">
          <a:xfrm>
            <a:off x="368357" y="3166241"/>
            <a:ext cx="2372151" cy="2583220"/>
          </a:xfrm>
          <a:custGeom>
            <a:avLst/>
            <a:gdLst>
              <a:gd name="T0" fmla="*/ 451 w 2888"/>
              <a:gd name="T1" fmla="*/ 2592 h 2592"/>
              <a:gd name="T2" fmla="*/ 304 w 2888"/>
              <a:gd name="T3" fmla="*/ 2570 h 2592"/>
              <a:gd name="T4" fmla="*/ 183 w 2888"/>
              <a:gd name="T5" fmla="*/ 2524 h 2592"/>
              <a:gd name="T6" fmla="*/ 93 w 2888"/>
              <a:gd name="T7" fmla="*/ 2455 h 2592"/>
              <a:gd name="T8" fmla="*/ 31 w 2888"/>
              <a:gd name="T9" fmla="*/ 2364 h 2592"/>
              <a:gd name="T10" fmla="*/ 2 w 2888"/>
              <a:gd name="T11" fmla="*/ 2258 h 2592"/>
              <a:gd name="T12" fmla="*/ 6 w 2888"/>
              <a:gd name="T13" fmla="*/ 2137 h 2592"/>
              <a:gd name="T14" fmla="*/ 47 w 2888"/>
              <a:gd name="T15" fmla="*/ 2005 h 2592"/>
              <a:gd name="T16" fmla="*/ 101 w 2888"/>
              <a:gd name="T17" fmla="*/ 1898 h 2592"/>
              <a:gd name="T18" fmla="*/ 589 w 2888"/>
              <a:gd name="T19" fmla="*/ 1091 h 2592"/>
              <a:gd name="T20" fmla="*/ 1078 w 2888"/>
              <a:gd name="T21" fmla="*/ 282 h 2592"/>
              <a:gd name="T22" fmla="*/ 1147 w 2888"/>
              <a:gd name="T23" fmla="*/ 186 h 2592"/>
              <a:gd name="T24" fmla="*/ 1246 w 2888"/>
              <a:gd name="T25" fmla="*/ 88 h 2592"/>
              <a:gd name="T26" fmla="*/ 1353 w 2888"/>
              <a:gd name="T27" fmla="*/ 26 h 2592"/>
              <a:gd name="T28" fmla="*/ 1464 w 2888"/>
              <a:gd name="T29" fmla="*/ 0 h 2592"/>
              <a:gd name="T30" fmla="*/ 1574 w 2888"/>
              <a:gd name="T31" fmla="*/ 12 h 2592"/>
              <a:gd name="T32" fmla="*/ 1682 w 2888"/>
              <a:gd name="T33" fmla="*/ 58 h 2592"/>
              <a:gd name="T34" fmla="*/ 1783 w 2888"/>
              <a:gd name="T35" fmla="*/ 140 h 2592"/>
              <a:gd name="T36" fmla="*/ 1875 w 2888"/>
              <a:gd name="T37" fmla="*/ 259 h 2592"/>
              <a:gd name="T38" fmla="*/ 1947 w 2888"/>
              <a:gd name="T39" fmla="*/ 385 h 2592"/>
              <a:gd name="T40" fmla="*/ 2744 w 2888"/>
              <a:gd name="T41" fmla="*/ 1796 h 2592"/>
              <a:gd name="T42" fmla="*/ 2814 w 2888"/>
              <a:gd name="T43" fmla="*/ 1923 h 2592"/>
              <a:gd name="T44" fmla="*/ 2869 w 2888"/>
              <a:gd name="T45" fmla="*/ 2062 h 2592"/>
              <a:gd name="T46" fmla="*/ 2888 w 2888"/>
              <a:gd name="T47" fmla="*/ 2192 h 2592"/>
              <a:gd name="T48" fmla="*/ 2872 w 2888"/>
              <a:gd name="T49" fmla="*/ 2308 h 2592"/>
              <a:gd name="T50" fmla="*/ 2823 w 2888"/>
              <a:gd name="T51" fmla="*/ 2409 h 2592"/>
              <a:gd name="T52" fmla="*/ 2745 w 2888"/>
              <a:gd name="T53" fmla="*/ 2490 h 2592"/>
              <a:gd name="T54" fmla="*/ 2637 w 2888"/>
              <a:gd name="T55" fmla="*/ 2550 h 2592"/>
              <a:gd name="T56" fmla="*/ 2502 w 2888"/>
              <a:gd name="T57" fmla="*/ 2585 h 2592"/>
              <a:gd name="T58" fmla="*/ 2382 w 2888"/>
              <a:gd name="T59" fmla="*/ 2592 h 2592"/>
              <a:gd name="T60" fmla="*/ 1438 w 2888"/>
              <a:gd name="T61" fmla="*/ 2592 h 2592"/>
              <a:gd name="T62" fmla="*/ 493 w 2888"/>
              <a:gd name="T63" fmla="*/ 2592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8" h="2592">
                <a:moveTo>
                  <a:pt x="493" y="2592"/>
                </a:moveTo>
                <a:lnTo>
                  <a:pt x="451" y="2592"/>
                </a:lnTo>
                <a:lnTo>
                  <a:pt x="375" y="2585"/>
                </a:lnTo>
                <a:lnTo>
                  <a:pt x="304" y="2570"/>
                </a:lnTo>
                <a:lnTo>
                  <a:pt x="241" y="2550"/>
                </a:lnTo>
                <a:lnTo>
                  <a:pt x="183" y="2524"/>
                </a:lnTo>
                <a:lnTo>
                  <a:pt x="134" y="2493"/>
                </a:lnTo>
                <a:lnTo>
                  <a:pt x="93" y="2455"/>
                </a:lnTo>
                <a:lnTo>
                  <a:pt x="58" y="2412"/>
                </a:lnTo>
                <a:lnTo>
                  <a:pt x="31" y="2364"/>
                </a:lnTo>
                <a:lnTo>
                  <a:pt x="12" y="2314"/>
                </a:lnTo>
                <a:lnTo>
                  <a:pt x="2" y="2258"/>
                </a:lnTo>
                <a:lnTo>
                  <a:pt x="0" y="2199"/>
                </a:lnTo>
                <a:lnTo>
                  <a:pt x="6" y="2137"/>
                </a:lnTo>
                <a:lnTo>
                  <a:pt x="22" y="2072"/>
                </a:lnTo>
                <a:lnTo>
                  <a:pt x="47" y="2005"/>
                </a:lnTo>
                <a:lnTo>
                  <a:pt x="81" y="1934"/>
                </a:lnTo>
                <a:lnTo>
                  <a:pt x="101" y="1898"/>
                </a:lnTo>
                <a:lnTo>
                  <a:pt x="170" y="1785"/>
                </a:lnTo>
                <a:lnTo>
                  <a:pt x="589" y="1091"/>
                </a:lnTo>
                <a:lnTo>
                  <a:pt x="1008" y="398"/>
                </a:lnTo>
                <a:lnTo>
                  <a:pt x="1078" y="282"/>
                </a:lnTo>
                <a:lnTo>
                  <a:pt x="1101" y="248"/>
                </a:lnTo>
                <a:lnTo>
                  <a:pt x="1147" y="186"/>
                </a:lnTo>
                <a:lnTo>
                  <a:pt x="1196" y="131"/>
                </a:lnTo>
                <a:lnTo>
                  <a:pt x="1246" y="88"/>
                </a:lnTo>
                <a:lnTo>
                  <a:pt x="1299" y="52"/>
                </a:lnTo>
                <a:lnTo>
                  <a:pt x="1353" y="26"/>
                </a:lnTo>
                <a:lnTo>
                  <a:pt x="1407" y="9"/>
                </a:lnTo>
                <a:lnTo>
                  <a:pt x="1464" y="0"/>
                </a:lnTo>
                <a:lnTo>
                  <a:pt x="1520" y="2"/>
                </a:lnTo>
                <a:lnTo>
                  <a:pt x="1574" y="12"/>
                </a:lnTo>
                <a:lnTo>
                  <a:pt x="1629" y="31"/>
                </a:lnTo>
                <a:lnTo>
                  <a:pt x="1682" y="58"/>
                </a:lnTo>
                <a:lnTo>
                  <a:pt x="1734" y="95"/>
                </a:lnTo>
                <a:lnTo>
                  <a:pt x="1783" y="140"/>
                </a:lnTo>
                <a:lnTo>
                  <a:pt x="1831" y="196"/>
                </a:lnTo>
                <a:lnTo>
                  <a:pt x="1875" y="259"/>
                </a:lnTo>
                <a:lnTo>
                  <a:pt x="1896" y="295"/>
                </a:lnTo>
                <a:lnTo>
                  <a:pt x="1947" y="385"/>
                </a:lnTo>
                <a:lnTo>
                  <a:pt x="2345" y="1091"/>
                </a:lnTo>
                <a:lnTo>
                  <a:pt x="2744" y="1796"/>
                </a:lnTo>
                <a:lnTo>
                  <a:pt x="2796" y="1887"/>
                </a:lnTo>
                <a:lnTo>
                  <a:pt x="2814" y="1923"/>
                </a:lnTo>
                <a:lnTo>
                  <a:pt x="2846" y="1993"/>
                </a:lnTo>
                <a:lnTo>
                  <a:pt x="2869" y="2062"/>
                </a:lnTo>
                <a:lnTo>
                  <a:pt x="2882" y="2129"/>
                </a:lnTo>
                <a:lnTo>
                  <a:pt x="2888" y="2192"/>
                </a:lnTo>
                <a:lnTo>
                  <a:pt x="2883" y="2252"/>
                </a:lnTo>
                <a:lnTo>
                  <a:pt x="2872" y="2308"/>
                </a:lnTo>
                <a:lnTo>
                  <a:pt x="2852" y="2360"/>
                </a:lnTo>
                <a:lnTo>
                  <a:pt x="2823" y="2409"/>
                </a:lnTo>
                <a:lnTo>
                  <a:pt x="2788" y="2452"/>
                </a:lnTo>
                <a:lnTo>
                  <a:pt x="2745" y="2490"/>
                </a:lnTo>
                <a:lnTo>
                  <a:pt x="2695" y="2523"/>
                </a:lnTo>
                <a:lnTo>
                  <a:pt x="2637" y="2550"/>
                </a:lnTo>
                <a:lnTo>
                  <a:pt x="2572" y="2570"/>
                </a:lnTo>
                <a:lnTo>
                  <a:pt x="2502" y="2585"/>
                </a:lnTo>
                <a:lnTo>
                  <a:pt x="2424" y="2592"/>
                </a:lnTo>
                <a:lnTo>
                  <a:pt x="2382" y="2592"/>
                </a:lnTo>
                <a:lnTo>
                  <a:pt x="2248" y="2592"/>
                </a:lnTo>
                <a:lnTo>
                  <a:pt x="1438" y="2592"/>
                </a:lnTo>
                <a:lnTo>
                  <a:pt x="627" y="2592"/>
                </a:lnTo>
                <a:lnTo>
                  <a:pt x="493" y="259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TextBox 8">
            <a:extLst>
              <a:ext uri="{FF2B5EF4-FFF2-40B4-BE49-F238E27FC236}">
                <a16:creationId xmlns:a16="http://schemas.microsoft.com/office/drawing/2014/main" id="{154AAF75-919D-44CA-B91E-399E06D79CB1}"/>
              </a:ext>
            </a:extLst>
          </p:cNvPr>
          <p:cNvSpPr txBox="1"/>
          <p:nvPr/>
        </p:nvSpPr>
        <p:spPr>
          <a:xfrm>
            <a:off x="1194683" y="3809020"/>
            <a:ext cx="931665" cy="1862048"/>
          </a:xfrm>
          <a:prstGeom prst="rect">
            <a:avLst/>
          </a:prstGeom>
          <a:noFill/>
        </p:spPr>
        <p:txBody>
          <a:bodyPr wrap="none" rtlCol="0" anchor="b">
            <a:spAutoFit/>
          </a:bodyPr>
          <a:lstStyle/>
          <a:p>
            <a:pPr algn="ctr"/>
            <a:r>
              <a:rPr lang="uz-Cyrl-UZ" sz="11500" b="1" dirty="0">
                <a:solidFill>
                  <a:prstClr val="white"/>
                </a:solidFill>
                <a:effectLst>
                  <a:outerShdw blurRad="38100" dist="38100" dir="2700000" algn="tl">
                    <a:srgbClr val="000000">
                      <a:alpha val="43137"/>
                    </a:srgbClr>
                  </a:outerShdw>
                </a:effectLst>
              </a:rPr>
              <a:t>3</a:t>
            </a:r>
            <a:endParaRPr lang="en-US" sz="11500" b="1" dirty="0">
              <a:solidFill>
                <a:prstClr val="white"/>
              </a:solidFill>
              <a:effectLst>
                <a:outerShdw blurRad="38100" dist="38100" dir="2700000" algn="tl">
                  <a:srgbClr val="000000">
                    <a:alpha val="43137"/>
                  </a:srgbClr>
                </a:outerShdw>
              </a:effectLst>
            </a:endParaRPr>
          </a:p>
        </p:txBody>
      </p:sp>
      <p:sp>
        <p:nvSpPr>
          <p:cNvPr id="3" name="TextBox 2"/>
          <p:cNvSpPr txBox="1"/>
          <p:nvPr/>
        </p:nvSpPr>
        <p:spPr>
          <a:xfrm>
            <a:off x="4042515" y="1724100"/>
            <a:ext cx="7677928" cy="923330"/>
          </a:xfrm>
          <a:prstGeom prst="rect">
            <a:avLst/>
          </a:prstGeom>
          <a:noFill/>
        </p:spPr>
        <p:txBody>
          <a:bodyPr wrap="square" rtlCol="0">
            <a:spAutoFit/>
          </a:bodyPr>
          <a:lstStyle/>
          <a:p>
            <a:pPr lvl="0" algn="ctr">
              <a:lnSpc>
                <a:spcPct val="100000"/>
              </a:lnSpc>
              <a:spcAft>
                <a:spcPts val="0"/>
              </a:spcAft>
            </a:pPr>
            <a:r>
              <a:rPr lang="uz-Cyrl-UZ" b="1" dirty="0">
                <a:solidFill>
                  <a:schemeClr val="bg1"/>
                </a:solidFill>
                <a:latin typeface="Times New Roman" panose="02020603050405020304" pitchFamily="18" charset="0"/>
                <a:cs typeface="Times New Roman" panose="02020603050405020304" pitchFamily="18" charset="0"/>
              </a:rPr>
              <a:t>Қонуннинг 24-моддаси Норматив-ҳуқуқий </a:t>
            </a:r>
            <a:endParaRPr lang="en-US" b="1" dirty="0">
              <a:solidFill>
                <a:schemeClr val="bg1"/>
              </a:solidFill>
              <a:latin typeface="Times New Roman" panose="02020603050405020304" pitchFamily="18" charset="0"/>
              <a:cs typeface="Times New Roman" panose="02020603050405020304" pitchFamily="18" charset="0"/>
            </a:endParaRPr>
          </a:p>
          <a:p>
            <a:pPr lvl="0" algn="ctr">
              <a:lnSpc>
                <a:spcPct val="100000"/>
              </a:lnSpc>
              <a:spcAft>
                <a:spcPts val="0"/>
              </a:spcAft>
            </a:pPr>
            <a:r>
              <a:rPr lang="uz-Cyrl-UZ" b="1" dirty="0">
                <a:solidFill>
                  <a:schemeClr val="bg1"/>
                </a:solidFill>
                <a:latin typeface="Times New Roman" panose="02020603050405020304" pitchFamily="18" charset="0"/>
                <a:cs typeface="Times New Roman" panose="02020603050405020304" pitchFamily="18" charset="0"/>
              </a:rPr>
              <a:t>ҳужжатларнинг ва улар лойиҳаларининг коррупцияга қарши экспертизаси масалаларига қаратилган</a:t>
            </a:r>
            <a:endParaRPr lang="ru-RU" b="1" dirty="0">
              <a:solidFill>
                <a:schemeClr val="bg1"/>
              </a:solidFill>
            </a:endParaRPr>
          </a:p>
        </p:txBody>
      </p:sp>
      <p:sp>
        <p:nvSpPr>
          <p:cNvPr id="4" name="TextBox 3"/>
          <p:cNvSpPr txBox="1"/>
          <p:nvPr/>
        </p:nvSpPr>
        <p:spPr>
          <a:xfrm>
            <a:off x="4550363" y="2796759"/>
            <a:ext cx="7150648" cy="923330"/>
          </a:xfrm>
          <a:prstGeom prst="rect">
            <a:avLst/>
          </a:prstGeom>
          <a:noFill/>
        </p:spPr>
        <p:txBody>
          <a:bodyPr wrap="square" rtlCol="0">
            <a:spAutoFit/>
          </a:bodyPr>
          <a:lstStyle/>
          <a:p>
            <a:pPr lvl="0" algn="ctr"/>
            <a:r>
              <a:rPr lang="uz-Cyrl-UZ" b="1" dirty="0">
                <a:solidFill>
                  <a:schemeClr val="bg1"/>
                </a:solidFill>
                <a:latin typeface="Times New Roman" panose="02020603050405020304" pitchFamily="18" charset="0"/>
                <a:cs typeface="Times New Roman" panose="02020603050405020304" pitchFamily="18" charset="0"/>
              </a:rPr>
              <a:t>Қонуннинг 5-боби Коррупцияга оид ҳуқуқбузарликларни аниқлаш, уларга чек қўйиш, жавобгарликнинг муқаррарлигини таъминлаш масалаларига қаратилган.</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124007" y="4001380"/>
            <a:ext cx="6794500" cy="1477328"/>
          </a:xfrm>
          <a:prstGeom prst="rect">
            <a:avLst/>
          </a:prstGeom>
          <a:noFill/>
        </p:spPr>
        <p:txBody>
          <a:bodyPr wrap="square" rtlCol="0">
            <a:spAutoFit/>
          </a:bodyPr>
          <a:lstStyle/>
          <a:p>
            <a:pPr lvl="0" algn="ctr"/>
            <a:r>
              <a:rPr lang="uz-Cyrl-UZ" b="1" dirty="0">
                <a:solidFill>
                  <a:schemeClr val="bg1"/>
                </a:solidFill>
                <a:latin typeface="Times New Roman" panose="02020603050405020304" pitchFamily="18" charset="0"/>
                <a:cs typeface="Times New Roman" panose="02020603050405020304" pitchFamily="18" charset="0"/>
              </a:rPr>
              <a:t>Қонуннинг 28-моддаси Коррупцияга оид ҳуқуқбузарликлар тўғрисида ахборот бераётган шахсларни ҳимоя қилиш масалаларига қаратилган. Унга асосан Коррупцияга оид ҳуқуқбузарликлар тўғрисида ахборот бераётган шахслар давлат ҳимоясида бўлади</a:t>
            </a:r>
            <a:endParaRPr lang="ru-RU" b="1" dirty="0">
              <a:solidFill>
                <a:schemeClr val="bg1"/>
              </a:solidFill>
            </a:endParaRPr>
          </a:p>
        </p:txBody>
      </p:sp>
    </p:spTree>
    <p:extLst>
      <p:ext uri="{BB962C8B-B14F-4D97-AF65-F5344CB8AC3E}">
        <p14:creationId xmlns:p14="http://schemas.microsoft.com/office/powerpoint/2010/main" val="2600994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21E978B-B420-4811-AF39-379543F20769}"/>
              </a:ext>
            </a:extLst>
          </p:cNvPr>
          <p:cNvGrpSpPr/>
          <p:nvPr/>
        </p:nvGrpSpPr>
        <p:grpSpPr>
          <a:xfrm>
            <a:off x="683559" y="3482898"/>
            <a:ext cx="10928081" cy="242724"/>
            <a:chOff x="683559" y="3482898"/>
            <a:chExt cx="10928081" cy="242724"/>
          </a:xfrm>
        </p:grpSpPr>
        <p:cxnSp>
          <p:nvCxnSpPr>
            <p:cNvPr id="5" name="Straight Arrow Connector 4">
              <a:extLst>
                <a:ext uri="{FF2B5EF4-FFF2-40B4-BE49-F238E27FC236}">
                  <a16:creationId xmlns:a16="http://schemas.microsoft.com/office/drawing/2014/main" id="{CA0CEBF1-2564-45DD-BBE4-8C6A4B248B09}"/>
                </a:ext>
              </a:extLst>
            </p:cNvPr>
            <p:cNvCxnSpPr>
              <a:cxnSpLocks/>
            </p:cNvCxnSpPr>
            <p:nvPr/>
          </p:nvCxnSpPr>
          <p:spPr>
            <a:xfrm>
              <a:off x="683559" y="3604260"/>
              <a:ext cx="10824882" cy="0"/>
            </a:xfrm>
            <a:prstGeom prst="straightConnector1">
              <a:avLst/>
            </a:prstGeom>
            <a:ln w="19050">
              <a:solidFill>
                <a:schemeClr val="bg2">
                  <a:lumMod val="9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Isosceles Triangle 18">
              <a:extLst>
                <a:ext uri="{FF2B5EF4-FFF2-40B4-BE49-F238E27FC236}">
                  <a16:creationId xmlns:a16="http://schemas.microsoft.com/office/drawing/2014/main" id="{F617A203-1192-4B1A-B1F2-B3253E61B3C4}"/>
                </a:ext>
              </a:extLst>
            </p:cNvPr>
            <p:cNvSpPr/>
            <p:nvPr/>
          </p:nvSpPr>
          <p:spPr>
            <a:xfrm rot="5400000">
              <a:off x="11311346" y="3425328"/>
              <a:ext cx="242724" cy="357864"/>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0" y="172867"/>
            <a:ext cx="12192000" cy="739056"/>
          </a:xfrm>
        </p:spPr>
        <p:txBody>
          <a:bodyPr>
            <a:normAutofit/>
          </a:bodyPr>
          <a:lstStyle/>
          <a:p>
            <a:pPr lvl="0" algn="ctr"/>
            <a:r>
              <a:rPr lang="ru-RU" sz="2000" dirty="0" err="1">
                <a:latin typeface="Times New Roman" pitchFamily="18" charset="0"/>
                <a:cs typeface="Times New Roman" pitchFamily="18" charset="0"/>
              </a:rPr>
              <a:t>Қонуннинг</a:t>
            </a:r>
            <a:r>
              <a:rPr lang="ru-RU" sz="2000" dirty="0">
                <a:latin typeface="Times New Roman" pitchFamily="18" charset="0"/>
                <a:cs typeface="Times New Roman" pitchFamily="18" charset="0"/>
              </a:rPr>
              <a:t> 20-моддасига </a:t>
            </a:r>
            <a:r>
              <a:rPr lang="ru-RU" sz="2000" dirty="0" err="1">
                <a:latin typeface="Times New Roman" pitchFamily="18" charset="0"/>
                <a:cs typeface="Times New Roman" pitchFamily="18" charset="0"/>
              </a:rPr>
              <a:t>биноан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ижтимоий-иқтисодий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ривожланиш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тадбиркорлик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соҳасида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коррупциянинг</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олдини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олишга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доир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чора-тадбирлар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қуйидагилардан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иборат</a:t>
            </a:r>
            <a:r>
              <a:rPr lang="ru-RU" sz="2000" dirty="0">
                <a:latin typeface="Times New Roman" pitchFamily="18" charset="0"/>
                <a:cs typeface="Times New Roman" pitchFamily="18" charset="0"/>
              </a:rPr>
              <a:t>:</a:t>
            </a:r>
          </a:p>
        </p:txBody>
      </p:sp>
      <p:grpSp>
        <p:nvGrpSpPr>
          <p:cNvPr id="10" name="Group 9">
            <a:extLst>
              <a:ext uri="{FF2B5EF4-FFF2-40B4-BE49-F238E27FC236}">
                <a16:creationId xmlns:a16="http://schemas.microsoft.com/office/drawing/2014/main" id="{142D44E4-D002-4F84-A9F0-7D152C67DC44}"/>
              </a:ext>
            </a:extLst>
          </p:cNvPr>
          <p:cNvGrpSpPr/>
          <p:nvPr/>
        </p:nvGrpSpPr>
        <p:grpSpPr>
          <a:xfrm>
            <a:off x="838200" y="1398648"/>
            <a:ext cx="381000" cy="2396112"/>
            <a:chOff x="1470660" y="1398648"/>
            <a:chExt cx="381000" cy="2396112"/>
          </a:xfrm>
        </p:grpSpPr>
        <p:sp>
          <p:nvSpPr>
            <p:cNvPr id="6" name="Teardrop 5">
              <a:extLst>
                <a:ext uri="{FF2B5EF4-FFF2-40B4-BE49-F238E27FC236}">
                  <a16:creationId xmlns:a16="http://schemas.microsoft.com/office/drawing/2014/main" id="{87103EB0-7999-4007-BD2B-456A8CCBA8B5}"/>
                </a:ext>
              </a:extLst>
            </p:cNvPr>
            <p:cNvSpPr/>
            <p:nvPr/>
          </p:nvSpPr>
          <p:spPr>
            <a:xfrm rot="18900000">
              <a:off x="1470660" y="3413760"/>
              <a:ext cx="381000" cy="381000"/>
            </a:xfrm>
            <a:prstGeom prst="teardrop">
              <a:avLst>
                <a:gd name="adj" fmla="val 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a:extLst>
                <a:ext uri="{FF2B5EF4-FFF2-40B4-BE49-F238E27FC236}">
                  <a16:creationId xmlns:a16="http://schemas.microsoft.com/office/drawing/2014/main" id="{A5AD8EAA-EBF5-41A7-9DC9-5CA1E3F451A0}"/>
                </a:ext>
              </a:extLst>
            </p:cNvPr>
            <p:cNvCxnSpPr/>
            <p:nvPr/>
          </p:nvCxnSpPr>
          <p:spPr>
            <a:xfrm flipV="1">
              <a:off x="1661160" y="1398648"/>
              <a:ext cx="0" cy="239611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FBCE993A-6684-47AF-9923-562EDC730281}"/>
              </a:ext>
            </a:extLst>
          </p:cNvPr>
          <p:cNvGrpSpPr/>
          <p:nvPr/>
        </p:nvGrpSpPr>
        <p:grpSpPr>
          <a:xfrm>
            <a:off x="4745692" y="1398648"/>
            <a:ext cx="381000" cy="2396112"/>
            <a:chOff x="1470660" y="1398648"/>
            <a:chExt cx="381000" cy="2396112"/>
          </a:xfrm>
        </p:grpSpPr>
        <p:sp>
          <p:nvSpPr>
            <p:cNvPr id="80" name="Teardrop 79">
              <a:extLst>
                <a:ext uri="{FF2B5EF4-FFF2-40B4-BE49-F238E27FC236}">
                  <a16:creationId xmlns:a16="http://schemas.microsoft.com/office/drawing/2014/main" id="{CAE73272-56E8-4A4E-AF96-FCFB77EF1185}"/>
                </a:ext>
              </a:extLst>
            </p:cNvPr>
            <p:cNvSpPr/>
            <p:nvPr/>
          </p:nvSpPr>
          <p:spPr>
            <a:xfrm rot="18900000">
              <a:off x="1470660" y="3413760"/>
              <a:ext cx="381000" cy="381000"/>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2" name="Straight Connector 81">
              <a:extLst>
                <a:ext uri="{FF2B5EF4-FFF2-40B4-BE49-F238E27FC236}">
                  <a16:creationId xmlns:a16="http://schemas.microsoft.com/office/drawing/2014/main" id="{DB775501-EF40-4CBA-84C4-E2888DC2C83A}"/>
                </a:ext>
              </a:extLst>
            </p:cNvPr>
            <p:cNvCxnSpPr/>
            <p:nvPr/>
          </p:nvCxnSpPr>
          <p:spPr>
            <a:xfrm flipV="1">
              <a:off x="1661160" y="1398648"/>
              <a:ext cx="0" cy="23961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8F94D4C9-2046-4073-A3A9-3235517EAAF3}"/>
              </a:ext>
            </a:extLst>
          </p:cNvPr>
          <p:cNvGrpSpPr/>
          <p:nvPr/>
        </p:nvGrpSpPr>
        <p:grpSpPr>
          <a:xfrm>
            <a:off x="8653185" y="1398648"/>
            <a:ext cx="381000" cy="2396112"/>
            <a:chOff x="1470660" y="1398648"/>
            <a:chExt cx="381000" cy="2396112"/>
          </a:xfrm>
        </p:grpSpPr>
        <p:sp>
          <p:nvSpPr>
            <p:cNvPr id="84" name="Teardrop 83">
              <a:extLst>
                <a:ext uri="{FF2B5EF4-FFF2-40B4-BE49-F238E27FC236}">
                  <a16:creationId xmlns:a16="http://schemas.microsoft.com/office/drawing/2014/main" id="{40D7A4B2-7564-41A9-AF4C-878613C47E17}"/>
                </a:ext>
              </a:extLst>
            </p:cNvPr>
            <p:cNvSpPr/>
            <p:nvPr/>
          </p:nvSpPr>
          <p:spPr>
            <a:xfrm rot="18900000">
              <a:off x="1470660" y="3413760"/>
              <a:ext cx="381000" cy="381000"/>
            </a:xfrm>
            <a:prstGeom prst="teardrop">
              <a:avLst>
                <a:gd name="adj" fmla="val 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6" name="Straight Connector 85">
              <a:extLst>
                <a:ext uri="{FF2B5EF4-FFF2-40B4-BE49-F238E27FC236}">
                  <a16:creationId xmlns:a16="http://schemas.microsoft.com/office/drawing/2014/main" id="{0165C08C-8619-4E76-BDDC-C79668C9B309}"/>
                </a:ext>
              </a:extLst>
            </p:cNvPr>
            <p:cNvCxnSpPr/>
            <p:nvPr/>
          </p:nvCxnSpPr>
          <p:spPr>
            <a:xfrm flipV="1">
              <a:off x="1661160" y="1398648"/>
              <a:ext cx="0" cy="239611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93" name="Teardrop 92">
            <a:extLst>
              <a:ext uri="{FF2B5EF4-FFF2-40B4-BE49-F238E27FC236}">
                <a16:creationId xmlns:a16="http://schemas.microsoft.com/office/drawing/2014/main" id="{C11AC9DC-0D24-4CB5-AB04-720A7992EF42}"/>
              </a:ext>
            </a:extLst>
          </p:cNvPr>
          <p:cNvSpPr/>
          <p:nvPr/>
        </p:nvSpPr>
        <p:spPr>
          <a:xfrm rot="2700000" flipV="1">
            <a:off x="2791946" y="3429000"/>
            <a:ext cx="381000" cy="380939"/>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5" name="Straight Connector 94">
            <a:extLst>
              <a:ext uri="{FF2B5EF4-FFF2-40B4-BE49-F238E27FC236}">
                <a16:creationId xmlns:a16="http://schemas.microsoft.com/office/drawing/2014/main" id="{AF0203B2-31A5-4354-9F8F-1A558C355F3E}"/>
              </a:ext>
            </a:extLst>
          </p:cNvPr>
          <p:cNvCxnSpPr/>
          <p:nvPr/>
        </p:nvCxnSpPr>
        <p:spPr>
          <a:xfrm>
            <a:off x="2982446" y="3429000"/>
            <a:ext cx="0" cy="239572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699468" y="3428970"/>
            <a:ext cx="380939" cy="2840426"/>
            <a:chOff x="6699468" y="3428970"/>
            <a:chExt cx="380939" cy="2840426"/>
          </a:xfrm>
        </p:grpSpPr>
        <p:sp>
          <p:nvSpPr>
            <p:cNvPr id="90" name="Teardrop 89">
              <a:extLst>
                <a:ext uri="{FF2B5EF4-FFF2-40B4-BE49-F238E27FC236}">
                  <a16:creationId xmlns:a16="http://schemas.microsoft.com/office/drawing/2014/main" id="{FBA403EE-35F4-4850-AC50-E6898C83F050}"/>
                </a:ext>
              </a:extLst>
            </p:cNvPr>
            <p:cNvSpPr/>
            <p:nvPr/>
          </p:nvSpPr>
          <p:spPr>
            <a:xfrm rot="2700000" flipV="1">
              <a:off x="6699438" y="3429000"/>
              <a:ext cx="381000" cy="380939"/>
            </a:xfrm>
            <a:prstGeom prst="teardrop">
              <a:avLst>
                <a:gd name="adj" fmla="val 2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2" name="Straight Connector 91">
              <a:extLst>
                <a:ext uri="{FF2B5EF4-FFF2-40B4-BE49-F238E27FC236}">
                  <a16:creationId xmlns:a16="http://schemas.microsoft.com/office/drawing/2014/main" id="{1D144BB8-5F06-4D3F-BBCA-69E1B819E69E}"/>
                </a:ext>
              </a:extLst>
            </p:cNvPr>
            <p:cNvCxnSpPr/>
            <p:nvPr/>
          </p:nvCxnSpPr>
          <p:spPr>
            <a:xfrm>
              <a:off x="6871076" y="3873668"/>
              <a:ext cx="0" cy="23957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09B0441D-77BF-4A72-BE16-78C8BAF2987C}"/>
              </a:ext>
            </a:extLst>
          </p:cNvPr>
          <p:cNvSpPr txBox="1"/>
          <p:nvPr/>
        </p:nvSpPr>
        <p:spPr>
          <a:xfrm>
            <a:off x="1405723" y="1287980"/>
            <a:ext cx="3153445" cy="1815882"/>
          </a:xfrm>
          <a:prstGeom prst="rect">
            <a:avLst/>
          </a:prstGeom>
          <a:noFill/>
        </p:spPr>
        <p:txBody>
          <a:bodyPr wrap="square" lIns="0" rIns="0" rtlCol="0" anchor="t">
            <a:spAutoFit/>
          </a:bodyPr>
          <a:lstStyle/>
          <a:p>
            <a:pPr lvl="0" algn="ctr"/>
            <a:r>
              <a:rPr lang="ru-RU" sz="1600" b="1" dirty="0" err="1">
                <a:solidFill>
                  <a:schemeClr val="tx2">
                    <a:lumMod val="90000"/>
                    <a:lumOff val="10000"/>
                  </a:schemeClr>
                </a:solidFill>
                <a:latin typeface="Times New Roman" pitchFamily="18" charset="0"/>
                <a:cs typeface="Times New Roman" pitchFamily="18" charset="0"/>
              </a:rPr>
              <a:t>маъмурий</a:t>
            </a:r>
            <a:r>
              <a:rPr lang="ru-RU" sz="1600" b="1" dirty="0">
                <a:solidFill>
                  <a:schemeClr val="tx2">
                    <a:lumMod val="90000"/>
                    <a:lumOff val="10000"/>
                  </a:schemeClr>
                </a:solidFill>
                <a:latin typeface="Times New Roman" pitchFamily="18" charset="0"/>
                <a:cs typeface="Times New Roman" pitchFamily="18" charset="0"/>
              </a:rPr>
              <a:t> ва </a:t>
            </a:r>
            <a:r>
              <a:rPr lang="ru-RU" sz="1600" b="1" dirty="0" err="1">
                <a:solidFill>
                  <a:schemeClr val="tx2">
                    <a:lumMod val="90000"/>
                    <a:lumOff val="10000"/>
                  </a:schemeClr>
                </a:solidFill>
                <a:latin typeface="Times New Roman" pitchFamily="18" charset="0"/>
                <a:cs typeface="Times New Roman" pitchFamily="18" charset="0"/>
              </a:rPr>
              <a:t>бюрократик</a:t>
            </a:r>
            <a:r>
              <a:rPr lang="ru-RU" sz="1600" b="1" dirty="0">
                <a:solidFill>
                  <a:schemeClr val="tx2">
                    <a:lumMod val="90000"/>
                    <a:lumOff val="10000"/>
                  </a:schemeClr>
                </a:solidFill>
                <a:latin typeface="Times New Roman" pitchFamily="18" charset="0"/>
                <a:cs typeface="Times New Roman" pitchFamily="18" charset="0"/>
              </a:rPr>
              <a:t> </a:t>
            </a:r>
            <a:r>
              <a:rPr lang="ru-RU" sz="1600" b="1" dirty="0" err="1">
                <a:solidFill>
                  <a:schemeClr val="tx2">
                    <a:lumMod val="90000"/>
                    <a:lumOff val="10000"/>
                  </a:schemeClr>
                </a:solidFill>
                <a:latin typeface="Times New Roman" pitchFamily="18" charset="0"/>
                <a:cs typeface="Times New Roman" pitchFamily="18" charset="0"/>
              </a:rPr>
              <a:t>тўсиқларни</a:t>
            </a:r>
            <a:r>
              <a:rPr lang="ru-RU" sz="1600" b="1" dirty="0">
                <a:solidFill>
                  <a:schemeClr val="tx2">
                    <a:lumMod val="90000"/>
                    <a:lumOff val="10000"/>
                  </a:schemeClr>
                </a:solidFill>
                <a:latin typeface="Times New Roman" pitchFamily="18" charset="0"/>
                <a:cs typeface="Times New Roman" pitchFamily="18" charset="0"/>
              </a:rPr>
              <a:t> </a:t>
            </a:r>
            <a:r>
              <a:rPr lang="ru-RU" sz="1600" b="1" dirty="0" err="1">
                <a:solidFill>
                  <a:schemeClr val="tx2">
                    <a:lumMod val="90000"/>
                    <a:lumOff val="10000"/>
                  </a:schemeClr>
                </a:solidFill>
                <a:latin typeface="Times New Roman" pitchFamily="18" charset="0"/>
                <a:cs typeface="Times New Roman" pitchFamily="18" charset="0"/>
              </a:rPr>
              <a:t>бартараф</a:t>
            </a:r>
            <a:r>
              <a:rPr lang="ru-RU" sz="1600" b="1" dirty="0">
                <a:solidFill>
                  <a:schemeClr val="tx2">
                    <a:lumMod val="90000"/>
                    <a:lumOff val="10000"/>
                  </a:schemeClr>
                </a:solidFill>
                <a:latin typeface="Times New Roman" pitchFamily="18" charset="0"/>
                <a:cs typeface="Times New Roman" pitchFamily="18" charset="0"/>
              </a:rPr>
              <a:t> </a:t>
            </a:r>
            <a:r>
              <a:rPr lang="ru-RU" sz="1600" b="1" dirty="0" err="1">
                <a:solidFill>
                  <a:schemeClr val="tx2">
                    <a:lumMod val="90000"/>
                    <a:lumOff val="10000"/>
                  </a:schemeClr>
                </a:solidFill>
                <a:latin typeface="Times New Roman" pitchFamily="18" charset="0"/>
                <a:cs typeface="Times New Roman" pitchFamily="18" charset="0"/>
              </a:rPr>
              <a:t>этиш</a:t>
            </a:r>
            <a:r>
              <a:rPr lang="ru-RU" sz="1600" b="1" dirty="0">
                <a:solidFill>
                  <a:schemeClr val="tx2">
                    <a:lumMod val="90000"/>
                    <a:lumOff val="10000"/>
                  </a:schemeClr>
                </a:solidFill>
                <a:latin typeface="Times New Roman" pitchFamily="18" charset="0"/>
                <a:cs typeface="Times New Roman" pitchFamily="18" charset="0"/>
              </a:rPr>
              <a:t>, </a:t>
            </a:r>
            <a:r>
              <a:rPr lang="ru-RU" sz="1600" b="1" dirty="0" err="1">
                <a:solidFill>
                  <a:schemeClr val="tx2">
                    <a:lumMod val="90000"/>
                    <a:lumOff val="10000"/>
                  </a:schemeClr>
                </a:solidFill>
                <a:latin typeface="Times New Roman" pitchFamily="18" charset="0"/>
                <a:cs typeface="Times New Roman" pitchFamily="18" charset="0"/>
              </a:rPr>
              <a:t>рўйхатга</a:t>
            </a:r>
            <a:r>
              <a:rPr lang="ru-RU" sz="1600" b="1" dirty="0">
                <a:solidFill>
                  <a:schemeClr val="tx2">
                    <a:lumMod val="90000"/>
                    <a:lumOff val="10000"/>
                  </a:schemeClr>
                </a:solidFill>
                <a:latin typeface="Times New Roman" pitchFamily="18" charset="0"/>
                <a:cs typeface="Times New Roman" pitchFamily="18" charset="0"/>
              </a:rPr>
              <a:t> </a:t>
            </a:r>
            <a:r>
              <a:rPr lang="ru-RU" sz="1600" b="1" dirty="0" err="1">
                <a:solidFill>
                  <a:schemeClr val="tx2">
                    <a:lumMod val="90000"/>
                    <a:lumOff val="10000"/>
                  </a:schemeClr>
                </a:solidFill>
                <a:latin typeface="Times New Roman" pitchFamily="18" charset="0"/>
                <a:cs typeface="Times New Roman" pitchFamily="18" charset="0"/>
              </a:rPr>
              <a:t>олиш</a:t>
            </a:r>
            <a:r>
              <a:rPr lang="ru-RU" sz="1600" b="1" dirty="0">
                <a:solidFill>
                  <a:schemeClr val="tx2">
                    <a:lumMod val="90000"/>
                    <a:lumOff val="10000"/>
                  </a:schemeClr>
                </a:solidFill>
                <a:latin typeface="Times New Roman" pitchFamily="18" charset="0"/>
                <a:cs typeface="Times New Roman" pitchFamily="18" charset="0"/>
              </a:rPr>
              <a:t>, </a:t>
            </a:r>
            <a:r>
              <a:rPr lang="ru-RU" sz="1600" b="1" dirty="0" err="1">
                <a:solidFill>
                  <a:schemeClr val="tx2">
                    <a:lumMod val="90000"/>
                    <a:lumOff val="10000"/>
                  </a:schemeClr>
                </a:solidFill>
                <a:latin typeface="Times New Roman" pitchFamily="18" charset="0"/>
                <a:cs typeface="Times New Roman" pitchFamily="18" charset="0"/>
              </a:rPr>
              <a:t>рухсат</a:t>
            </a:r>
            <a:r>
              <a:rPr lang="ru-RU" sz="1600" b="1" dirty="0">
                <a:solidFill>
                  <a:schemeClr val="tx2">
                    <a:lumMod val="90000"/>
                    <a:lumOff val="10000"/>
                  </a:schemeClr>
                </a:solidFill>
                <a:latin typeface="Times New Roman" pitchFamily="18" charset="0"/>
                <a:cs typeface="Times New Roman" pitchFamily="18" charset="0"/>
              </a:rPr>
              <a:t> </a:t>
            </a:r>
            <a:r>
              <a:rPr lang="ru-RU" sz="1600" b="1" dirty="0" err="1">
                <a:solidFill>
                  <a:schemeClr val="tx2">
                    <a:lumMod val="90000"/>
                    <a:lumOff val="10000"/>
                  </a:schemeClr>
                </a:solidFill>
                <a:latin typeface="Times New Roman" pitchFamily="18" charset="0"/>
                <a:cs typeface="Times New Roman" pitchFamily="18" charset="0"/>
              </a:rPr>
              <a:t>этиш</a:t>
            </a:r>
            <a:r>
              <a:rPr lang="ru-RU" sz="1600" b="1" dirty="0">
                <a:solidFill>
                  <a:schemeClr val="tx2">
                    <a:lumMod val="90000"/>
                    <a:lumOff val="10000"/>
                  </a:schemeClr>
                </a:solidFill>
                <a:latin typeface="Times New Roman" pitchFamily="18" charset="0"/>
                <a:cs typeface="Times New Roman" pitchFamily="18" charset="0"/>
              </a:rPr>
              <a:t> ва </a:t>
            </a:r>
            <a:r>
              <a:rPr lang="ru-RU" sz="1600" b="1" dirty="0" err="1">
                <a:solidFill>
                  <a:schemeClr val="tx2">
                    <a:lumMod val="90000"/>
                    <a:lumOff val="10000"/>
                  </a:schemeClr>
                </a:solidFill>
                <a:latin typeface="Times New Roman" pitchFamily="18" charset="0"/>
                <a:cs typeface="Times New Roman" pitchFamily="18" charset="0"/>
              </a:rPr>
              <a:t>лицензияга</a:t>
            </a:r>
            <a:r>
              <a:rPr lang="ru-RU" sz="1600" b="1" dirty="0">
                <a:solidFill>
                  <a:schemeClr val="tx2">
                    <a:lumMod val="90000"/>
                    <a:lumOff val="10000"/>
                  </a:schemeClr>
                </a:solidFill>
                <a:latin typeface="Times New Roman" pitchFamily="18" charset="0"/>
                <a:cs typeface="Times New Roman" pitchFamily="18" charset="0"/>
              </a:rPr>
              <a:t> </a:t>
            </a:r>
            <a:r>
              <a:rPr lang="ru-RU" sz="1600" b="1" dirty="0" err="1">
                <a:solidFill>
                  <a:schemeClr val="tx2">
                    <a:lumMod val="90000"/>
                    <a:lumOff val="10000"/>
                  </a:schemeClr>
                </a:solidFill>
                <a:latin typeface="Times New Roman" pitchFamily="18" charset="0"/>
                <a:cs typeface="Times New Roman" pitchFamily="18" charset="0"/>
              </a:rPr>
              <a:t>доир</a:t>
            </a:r>
            <a:r>
              <a:rPr lang="ru-RU" sz="1600" b="1" dirty="0">
                <a:solidFill>
                  <a:schemeClr val="tx2">
                    <a:lumMod val="90000"/>
                    <a:lumOff val="10000"/>
                  </a:schemeClr>
                </a:solidFill>
                <a:latin typeface="Times New Roman" pitchFamily="18" charset="0"/>
                <a:cs typeface="Times New Roman" pitchFamily="18" charset="0"/>
              </a:rPr>
              <a:t> </a:t>
            </a:r>
            <a:r>
              <a:rPr lang="ru-RU" sz="1600" b="1" dirty="0" err="1">
                <a:solidFill>
                  <a:schemeClr val="tx2">
                    <a:lumMod val="90000"/>
                    <a:lumOff val="10000"/>
                  </a:schemeClr>
                </a:solidFill>
                <a:latin typeface="Times New Roman" pitchFamily="18" charset="0"/>
                <a:cs typeface="Times New Roman" pitchFamily="18" charset="0"/>
              </a:rPr>
              <a:t>тартиб-таомилларни</a:t>
            </a:r>
            <a:r>
              <a:rPr lang="ru-RU" sz="1600" b="1" dirty="0">
                <a:solidFill>
                  <a:schemeClr val="tx2">
                    <a:lumMod val="90000"/>
                    <a:lumOff val="10000"/>
                  </a:schemeClr>
                </a:solidFill>
                <a:latin typeface="Times New Roman" pitchFamily="18" charset="0"/>
                <a:cs typeface="Times New Roman" pitchFamily="18" charset="0"/>
              </a:rPr>
              <a:t> </a:t>
            </a:r>
            <a:r>
              <a:rPr lang="ru-RU" sz="1600" b="1" dirty="0" err="1">
                <a:solidFill>
                  <a:schemeClr val="tx2">
                    <a:lumMod val="90000"/>
                    <a:lumOff val="10000"/>
                  </a:schemeClr>
                </a:solidFill>
                <a:latin typeface="Times New Roman" pitchFamily="18" charset="0"/>
                <a:cs typeface="Times New Roman" pitchFamily="18" charset="0"/>
              </a:rPr>
              <a:t>соддалаштириш</a:t>
            </a:r>
            <a:r>
              <a:rPr lang="ru-RU" sz="1600" b="1" dirty="0">
                <a:solidFill>
                  <a:schemeClr val="tx2">
                    <a:lumMod val="90000"/>
                    <a:lumOff val="10000"/>
                  </a:schemeClr>
                </a:solidFill>
                <a:latin typeface="Times New Roman" pitchFamily="18" charset="0"/>
                <a:cs typeface="Times New Roman" pitchFamily="18" charset="0"/>
              </a:rPr>
              <a:t> </a:t>
            </a:r>
            <a:r>
              <a:rPr lang="ru-RU" sz="1600" b="1" dirty="0" err="1">
                <a:solidFill>
                  <a:schemeClr val="tx2">
                    <a:lumMod val="90000"/>
                    <a:lumOff val="10000"/>
                  </a:schemeClr>
                </a:solidFill>
                <a:latin typeface="Times New Roman" pitchFamily="18" charset="0"/>
                <a:cs typeface="Times New Roman" pitchFamily="18" charset="0"/>
              </a:rPr>
              <a:t>ҳамда</a:t>
            </a:r>
            <a:r>
              <a:rPr lang="ru-RU" sz="1600" b="1" dirty="0">
                <a:solidFill>
                  <a:schemeClr val="tx2">
                    <a:lumMod val="90000"/>
                    <a:lumOff val="10000"/>
                  </a:schemeClr>
                </a:solidFill>
                <a:latin typeface="Times New Roman" pitchFamily="18" charset="0"/>
                <a:cs typeface="Times New Roman" pitchFamily="18" charset="0"/>
              </a:rPr>
              <a:t> уларнинг </a:t>
            </a:r>
            <a:r>
              <a:rPr lang="ru-RU" sz="1600" b="1" dirty="0" err="1">
                <a:solidFill>
                  <a:schemeClr val="tx2">
                    <a:lumMod val="90000"/>
                    <a:lumOff val="10000"/>
                  </a:schemeClr>
                </a:solidFill>
                <a:latin typeface="Times New Roman" pitchFamily="18" charset="0"/>
                <a:cs typeface="Times New Roman" pitchFamily="18" charset="0"/>
              </a:rPr>
              <a:t>тезкорлигини</a:t>
            </a:r>
            <a:r>
              <a:rPr lang="ru-RU" sz="1600" b="1" dirty="0">
                <a:solidFill>
                  <a:schemeClr val="tx2">
                    <a:lumMod val="90000"/>
                    <a:lumOff val="10000"/>
                  </a:schemeClr>
                </a:solidFill>
                <a:latin typeface="Times New Roman" pitchFamily="18" charset="0"/>
                <a:cs typeface="Times New Roman" pitchFamily="18" charset="0"/>
              </a:rPr>
              <a:t> ошириш;</a:t>
            </a:r>
          </a:p>
        </p:txBody>
      </p:sp>
      <p:sp>
        <p:nvSpPr>
          <p:cNvPr id="99" name="TextBox 98">
            <a:extLst>
              <a:ext uri="{FF2B5EF4-FFF2-40B4-BE49-F238E27FC236}">
                <a16:creationId xmlns:a16="http://schemas.microsoft.com/office/drawing/2014/main" id="{8DE3CA20-FBE8-444F-B4E4-192DD0B00F83}"/>
              </a:ext>
            </a:extLst>
          </p:cNvPr>
          <p:cNvSpPr txBox="1"/>
          <p:nvPr/>
        </p:nvSpPr>
        <p:spPr>
          <a:xfrm>
            <a:off x="5205600" y="1197928"/>
            <a:ext cx="3368677" cy="2308324"/>
          </a:xfrm>
          <a:prstGeom prst="rect">
            <a:avLst/>
          </a:prstGeom>
          <a:noFill/>
        </p:spPr>
        <p:txBody>
          <a:bodyPr wrap="square" lIns="0" rIns="0" rtlCol="0" anchor="t">
            <a:spAutoFit/>
          </a:bodyPr>
          <a:lstStyle/>
          <a:p>
            <a:pPr lvl="0" algn="ctr"/>
            <a:r>
              <a:rPr lang="ru-RU" sz="1600" b="1" dirty="0" err="1">
                <a:solidFill>
                  <a:schemeClr val="tx2">
                    <a:lumMod val="75000"/>
                    <a:lumOff val="25000"/>
                  </a:schemeClr>
                </a:solidFill>
                <a:latin typeface="Times New Roman" pitchFamily="18" charset="0"/>
                <a:cs typeface="Times New Roman" pitchFamily="18" charset="0"/>
              </a:rPr>
              <a:t>давлат</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органларининг</a:t>
            </a:r>
            <a:r>
              <a:rPr lang="ru-RU" sz="1600" b="1" dirty="0">
                <a:solidFill>
                  <a:schemeClr val="tx2">
                    <a:lumMod val="75000"/>
                    <a:lumOff val="25000"/>
                  </a:schemeClr>
                </a:solidFill>
                <a:latin typeface="Times New Roman" pitchFamily="18" charset="0"/>
                <a:cs typeface="Times New Roman" pitchFamily="18" charset="0"/>
              </a:rPr>
              <a:t> </a:t>
            </a:r>
            <a:br>
              <a:rPr lang="ru-RU" sz="1600" b="1" dirty="0">
                <a:solidFill>
                  <a:schemeClr val="tx2">
                    <a:lumMod val="75000"/>
                    <a:lumOff val="25000"/>
                  </a:schemeClr>
                </a:solidFill>
                <a:latin typeface="Times New Roman" pitchFamily="18" charset="0"/>
                <a:cs typeface="Times New Roman" pitchFamily="18" charset="0"/>
              </a:rPr>
            </a:br>
            <a:r>
              <a:rPr lang="ru-RU" sz="1600" b="1" dirty="0" err="1">
                <a:solidFill>
                  <a:schemeClr val="tx2">
                    <a:lumMod val="75000"/>
                    <a:lumOff val="25000"/>
                  </a:schemeClr>
                </a:solidFill>
                <a:latin typeface="Times New Roman" pitchFamily="18" charset="0"/>
                <a:cs typeface="Times New Roman" pitchFamily="18" charset="0"/>
              </a:rPr>
              <a:t>назорат-текширув</a:t>
            </a:r>
            <a:r>
              <a:rPr lang="ru-RU" sz="1600" b="1" dirty="0">
                <a:solidFill>
                  <a:schemeClr val="tx2">
                    <a:lumMod val="75000"/>
                    <a:lumOff val="25000"/>
                  </a:schemeClr>
                </a:solidFill>
                <a:latin typeface="Times New Roman" pitchFamily="18" charset="0"/>
                <a:cs typeface="Times New Roman" pitchFamily="18" charset="0"/>
              </a:rPr>
              <a:t> </a:t>
            </a:r>
            <a:br>
              <a:rPr lang="ru-RU" sz="1600" b="1" dirty="0">
                <a:solidFill>
                  <a:schemeClr val="tx2">
                    <a:lumMod val="75000"/>
                    <a:lumOff val="25000"/>
                  </a:schemeClr>
                </a:solidFill>
                <a:latin typeface="Times New Roman" pitchFamily="18" charset="0"/>
                <a:cs typeface="Times New Roman" pitchFamily="18" charset="0"/>
              </a:rPr>
            </a:br>
            <a:r>
              <a:rPr lang="ru-RU" sz="1600" b="1" dirty="0" err="1">
                <a:solidFill>
                  <a:schemeClr val="tx2">
                    <a:lumMod val="75000"/>
                    <a:lumOff val="25000"/>
                  </a:schemeClr>
                </a:solidFill>
                <a:latin typeface="Times New Roman" pitchFamily="18" charset="0"/>
                <a:cs typeface="Times New Roman" pitchFamily="18" charset="0"/>
              </a:rPr>
              <a:t>вазифаларини</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мақбуллаштириш</a:t>
            </a:r>
            <a:r>
              <a:rPr lang="ru-RU" sz="1600" b="1" dirty="0">
                <a:solidFill>
                  <a:schemeClr val="tx2">
                    <a:lumMod val="75000"/>
                    <a:lumOff val="25000"/>
                  </a:schemeClr>
                </a:solidFill>
                <a:latin typeface="Times New Roman" pitchFamily="18" charset="0"/>
                <a:cs typeface="Times New Roman" pitchFamily="18" charset="0"/>
              </a:rPr>
              <a:t>, </a:t>
            </a:r>
            <a:br>
              <a:rPr lang="ru-RU" sz="1600" b="1" dirty="0">
                <a:solidFill>
                  <a:schemeClr val="tx2">
                    <a:lumMod val="75000"/>
                    <a:lumOff val="25000"/>
                  </a:schemeClr>
                </a:solidFill>
                <a:latin typeface="Times New Roman" pitchFamily="18" charset="0"/>
                <a:cs typeface="Times New Roman" pitchFamily="18" charset="0"/>
              </a:rPr>
            </a:br>
            <a:r>
              <a:rPr lang="ru-RU" sz="1600" b="1" dirty="0" err="1">
                <a:solidFill>
                  <a:schemeClr val="tx2">
                    <a:lumMod val="75000"/>
                    <a:lumOff val="25000"/>
                  </a:schemeClr>
                </a:solidFill>
                <a:latin typeface="Times New Roman" pitchFamily="18" charset="0"/>
                <a:cs typeface="Times New Roman" pitchFamily="18" charset="0"/>
              </a:rPr>
              <a:t>тадбиркорлик</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субъектларининг</a:t>
            </a:r>
            <a:r>
              <a:rPr lang="ru-RU" sz="1600" b="1" dirty="0">
                <a:solidFill>
                  <a:schemeClr val="tx2">
                    <a:lumMod val="75000"/>
                    <a:lumOff val="25000"/>
                  </a:schemeClr>
                </a:solidFill>
                <a:latin typeface="Times New Roman" pitchFamily="18" charset="0"/>
                <a:cs typeface="Times New Roman" pitchFamily="18" charset="0"/>
              </a:rPr>
              <a:t> </a:t>
            </a:r>
            <a:br>
              <a:rPr lang="ru-RU" sz="1600" b="1" dirty="0">
                <a:solidFill>
                  <a:schemeClr val="tx2">
                    <a:lumMod val="75000"/>
                    <a:lumOff val="25000"/>
                  </a:schemeClr>
                </a:solidFill>
                <a:latin typeface="Times New Roman" pitchFamily="18" charset="0"/>
                <a:cs typeface="Times New Roman" pitchFamily="18" charset="0"/>
              </a:rPr>
            </a:br>
            <a:r>
              <a:rPr lang="ru-RU" sz="1600" b="1" dirty="0" err="1">
                <a:solidFill>
                  <a:schemeClr val="tx2">
                    <a:lumMod val="75000"/>
                    <a:lumOff val="25000"/>
                  </a:schemeClr>
                </a:solidFill>
                <a:latin typeface="Times New Roman" pitchFamily="18" charset="0"/>
                <a:cs typeface="Times New Roman" pitchFamily="18" charset="0"/>
              </a:rPr>
              <a:t>фаолиятини</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текшириш</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тизимини</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такомиллаштириш</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уларнинг</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фаолиятига</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қонунга</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хилоф</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равишда</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аралашишга</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йўл</a:t>
            </a:r>
            <a:r>
              <a:rPr lang="ru-RU" sz="1600" b="1" dirty="0">
                <a:solidFill>
                  <a:schemeClr val="tx2">
                    <a:lumMod val="75000"/>
                    <a:lumOff val="25000"/>
                  </a:schemeClr>
                </a:solidFill>
                <a:latin typeface="Times New Roman" pitchFamily="18" charset="0"/>
                <a:cs typeface="Times New Roman" pitchFamily="18" charset="0"/>
              </a:rPr>
              <a:t> </a:t>
            </a:r>
            <a:r>
              <a:rPr lang="ru-RU" sz="1600" b="1" dirty="0" err="1">
                <a:solidFill>
                  <a:schemeClr val="tx2">
                    <a:lumMod val="75000"/>
                    <a:lumOff val="25000"/>
                  </a:schemeClr>
                </a:solidFill>
                <a:latin typeface="Times New Roman" pitchFamily="18" charset="0"/>
                <a:cs typeface="Times New Roman" pitchFamily="18" charset="0"/>
              </a:rPr>
              <a:t>қўймаслик</a:t>
            </a:r>
            <a:r>
              <a:rPr lang="ru-RU" sz="1600" b="1" dirty="0">
                <a:solidFill>
                  <a:schemeClr val="tx2">
                    <a:lumMod val="75000"/>
                    <a:lumOff val="25000"/>
                  </a:schemeClr>
                </a:solidFill>
                <a:latin typeface="Times New Roman" pitchFamily="18" charset="0"/>
                <a:cs typeface="Times New Roman" pitchFamily="18" charset="0"/>
              </a:rPr>
              <a:t>;</a:t>
            </a:r>
          </a:p>
        </p:txBody>
      </p:sp>
      <p:sp>
        <p:nvSpPr>
          <p:cNvPr id="100" name="TextBox 99">
            <a:extLst>
              <a:ext uri="{FF2B5EF4-FFF2-40B4-BE49-F238E27FC236}">
                <a16:creationId xmlns:a16="http://schemas.microsoft.com/office/drawing/2014/main" id="{92DDA87B-D665-482D-8D44-FA79C1055A2B}"/>
              </a:ext>
            </a:extLst>
          </p:cNvPr>
          <p:cNvSpPr txBox="1"/>
          <p:nvPr/>
        </p:nvSpPr>
        <p:spPr>
          <a:xfrm>
            <a:off x="8927201" y="1198678"/>
            <a:ext cx="3024395" cy="2308324"/>
          </a:xfrm>
          <a:prstGeom prst="rect">
            <a:avLst/>
          </a:prstGeom>
          <a:noFill/>
        </p:spPr>
        <p:txBody>
          <a:bodyPr wrap="square" lIns="0" rIns="0" rtlCol="0" anchor="t">
            <a:spAutoFit/>
          </a:bodyPr>
          <a:lstStyle/>
          <a:p>
            <a:pPr algn="ctr"/>
            <a:r>
              <a:rPr lang="ru-RU" sz="1600" b="1" dirty="0" err="1">
                <a:solidFill>
                  <a:srgbClr val="C00000"/>
                </a:solidFill>
                <a:latin typeface="Times New Roman" pitchFamily="18" charset="0"/>
                <a:cs typeface="Times New Roman" pitchFamily="18" charset="0"/>
              </a:rPr>
              <a:t>давлат</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органлари</a:t>
            </a:r>
            <a:r>
              <a:rPr lang="ru-RU" sz="1600" b="1" dirty="0">
                <a:solidFill>
                  <a:srgbClr val="C00000"/>
                </a:solidFill>
                <a:latin typeface="Times New Roman" pitchFamily="18" charset="0"/>
                <a:cs typeface="Times New Roman" pitchFamily="18" charset="0"/>
              </a:rPr>
              <a:t> </a:t>
            </a:r>
            <a:br>
              <a:rPr lang="ru-RU" sz="1600" b="1" dirty="0">
                <a:solidFill>
                  <a:srgbClr val="C00000"/>
                </a:solidFill>
                <a:latin typeface="Times New Roman" pitchFamily="18" charset="0"/>
                <a:cs typeface="Times New Roman" pitchFamily="18" charset="0"/>
              </a:rPr>
            </a:br>
            <a:r>
              <a:rPr lang="ru-RU" sz="1600" b="1" dirty="0" err="1">
                <a:solidFill>
                  <a:srgbClr val="C00000"/>
                </a:solidFill>
                <a:latin typeface="Times New Roman" pitchFamily="18" charset="0"/>
                <a:cs typeface="Times New Roman" pitchFamily="18" charset="0"/>
              </a:rPr>
              <a:t>ва</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тадбиркорлик</a:t>
            </a:r>
            <a:r>
              <a:rPr lang="ru-RU" sz="1600" b="1" dirty="0">
                <a:solidFill>
                  <a:srgbClr val="C00000"/>
                </a:solidFill>
                <a:latin typeface="Times New Roman" pitchFamily="18" charset="0"/>
                <a:cs typeface="Times New Roman" pitchFamily="18" charset="0"/>
              </a:rPr>
              <a:t> </a:t>
            </a:r>
            <a:br>
              <a:rPr lang="ru-RU" sz="1600" b="1" dirty="0">
                <a:solidFill>
                  <a:srgbClr val="C00000"/>
                </a:solidFill>
                <a:latin typeface="Times New Roman" pitchFamily="18" charset="0"/>
                <a:cs typeface="Times New Roman" pitchFamily="18" charset="0"/>
              </a:rPr>
            </a:br>
            <a:r>
              <a:rPr lang="ru-RU" sz="1600" b="1" dirty="0" err="1">
                <a:solidFill>
                  <a:srgbClr val="C00000"/>
                </a:solidFill>
                <a:latin typeface="Times New Roman" pitchFamily="18" charset="0"/>
                <a:cs typeface="Times New Roman" pitchFamily="18" charset="0"/>
              </a:rPr>
              <a:t>субъектлари</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ўртасидаги</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ўзаро</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муносабатларнинг</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масофавий</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шаклларини</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кенг</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жорий</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этиш</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тадбиркорлик</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фаолиятини</a:t>
            </a:r>
            <a:r>
              <a:rPr lang="ru-RU" sz="1600" b="1" dirty="0">
                <a:solidFill>
                  <a:srgbClr val="C00000"/>
                </a:solidFill>
                <a:latin typeface="Times New Roman" pitchFamily="18" charset="0"/>
                <a:cs typeface="Times New Roman" pitchFamily="18" charset="0"/>
              </a:rPr>
              <a:t> </a:t>
            </a:r>
            <a:br>
              <a:rPr lang="ru-RU" sz="1600" b="1" dirty="0">
                <a:solidFill>
                  <a:srgbClr val="C00000"/>
                </a:solidFill>
                <a:latin typeface="Times New Roman" pitchFamily="18" charset="0"/>
                <a:cs typeface="Times New Roman" pitchFamily="18" charset="0"/>
              </a:rPr>
            </a:br>
            <a:r>
              <a:rPr lang="ru-RU" sz="1600" b="1" dirty="0" err="1">
                <a:solidFill>
                  <a:srgbClr val="C00000"/>
                </a:solidFill>
                <a:latin typeface="Times New Roman" pitchFamily="18" charset="0"/>
                <a:cs typeface="Times New Roman" pitchFamily="18" charset="0"/>
              </a:rPr>
              <a:t>олиб</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бориш</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учун</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тенг</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шарт-шароитлар</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яратиш</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ва</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инсофсиз</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рақобатга</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йўл</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қўймаслик</a:t>
            </a:r>
            <a:r>
              <a:rPr lang="ru-RU" sz="1600" b="1" dirty="0">
                <a:solidFill>
                  <a:srgbClr val="C00000"/>
                </a:solidFill>
                <a:latin typeface="Times New Roman" pitchFamily="18" charset="0"/>
                <a:cs typeface="Times New Roman" pitchFamily="18" charset="0"/>
              </a:rPr>
              <a:t>;</a:t>
            </a:r>
          </a:p>
        </p:txBody>
      </p:sp>
      <p:sp>
        <p:nvSpPr>
          <p:cNvPr id="101" name="TextBox 100">
            <a:extLst>
              <a:ext uri="{FF2B5EF4-FFF2-40B4-BE49-F238E27FC236}">
                <a16:creationId xmlns:a16="http://schemas.microsoft.com/office/drawing/2014/main" id="{47F9A863-26BD-4A15-BC6F-E3E3BF36A00B}"/>
              </a:ext>
            </a:extLst>
          </p:cNvPr>
          <p:cNvSpPr txBox="1"/>
          <p:nvPr/>
        </p:nvSpPr>
        <p:spPr>
          <a:xfrm>
            <a:off x="3465204" y="3912423"/>
            <a:ext cx="2941975" cy="2062103"/>
          </a:xfrm>
          <a:prstGeom prst="rect">
            <a:avLst/>
          </a:prstGeom>
          <a:noFill/>
        </p:spPr>
        <p:txBody>
          <a:bodyPr wrap="square" lIns="0" rIns="0" rtlCol="0" anchor="t">
            <a:spAutoFit/>
          </a:bodyPr>
          <a:lstStyle/>
          <a:p>
            <a:pPr lvl="0" algn="ctr"/>
            <a:r>
              <a:rPr lang="ru-RU" sz="1600" b="1" dirty="0" err="1">
                <a:solidFill>
                  <a:schemeClr val="accent2"/>
                </a:solidFill>
                <a:latin typeface="Times New Roman" pitchFamily="18" charset="0"/>
                <a:cs typeface="Times New Roman" pitchFamily="18" charset="0"/>
              </a:rPr>
              <a:t>давлат</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харидларининг</a:t>
            </a:r>
            <a:r>
              <a:rPr lang="ru-RU" sz="1600" b="1" dirty="0">
                <a:solidFill>
                  <a:schemeClr val="accent2"/>
                </a:solidFill>
                <a:latin typeface="Times New Roman" pitchFamily="18" charset="0"/>
                <a:cs typeface="Times New Roman" pitchFamily="18" charset="0"/>
              </a:rPr>
              <a:t> </a:t>
            </a:r>
            <a:br>
              <a:rPr lang="ru-RU" sz="1600" b="1" dirty="0">
                <a:solidFill>
                  <a:schemeClr val="accent2"/>
                </a:solidFill>
                <a:latin typeface="Times New Roman" pitchFamily="18" charset="0"/>
                <a:cs typeface="Times New Roman" pitchFamily="18" charset="0"/>
              </a:rPr>
            </a:br>
            <a:r>
              <a:rPr lang="ru-RU" sz="1600" b="1" dirty="0" err="1">
                <a:solidFill>
                  <a:schemeClr val="accent2"/>
                </a:solidFill>
                <a:latin typeface="Times New Roman" pitchFamily="18" charset="0"/>
                <a:cs typeface="Times New Roman" pitchFamily="18" charset="0"/>
              </a:rPr>
              <a:t>самарали</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ҳуқуқий</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механизмларини</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жорий</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этиш</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давлат</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харидларини</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жойлаштиришда</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ошкоралик</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шаффофликни</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таъминлаш</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ҳамда</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рақобат</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муҳитини</a:t>
            </a:r>
            <a:r>
              <a:rPr lang="ru-RU" sz="1600" b="1" dirty="0">
                <a:solidFill>
                  <a:schemeClr val="accent2"/>
                </a:solidFill>
                <a:latin typeface="Times New Roman" pitchFamily="18" charset="0"/>
                <a:cs typeface="Times New Roman" pitchFamily="18" charset="0"/>
              </a:rPr>
              <a:t> </a:t>
            </a:r>
            <a:r>
              <a:rPr lang="ru-RU" sz="1600" b="1" dirty="0" err="1">
                <a:solidFill>
                  <a:schemeClr val="accent2"/>
                </a:solidFill>
                <a:latin typeface="Times New Roman" pitchFamily="18" charset="0"/>
                <a:cs typeface="Times New Roman" pitchFamily="18" charset="0"/>
              </a:rPr>
              <a:t>қўллаб-қувватлаш</a:t>
            </a:r>
            <a:r>
              <a:rPr lang="ru-RU" sz="1600" b="1" dirty="0">
                <a:solidFill>
                  <a:schemeClr val="accent2"/>
                </a:solidFill>
                <a:latin typeface="Times New Roman" pitchFamily="18" charset="0"/>
                <a:cs typeface="Times New Roman" pitchFamily="18" charset="0"/>
              </a:rPr>
              <a:t>;</a:t>
            </a:r>
          </a:p>
        </p:txBody>
      </p:sp>
      <p:sp>
        <p:nvSpPr>
          <p:cNvPr id="3" name="Прямоугольник 2"/>
          <p:cNvSpPr/>
          <p:nvPr/>
        </p:nvSpPr>
        <p:spPr>
          <a:xfrm>
            <a:off x="101600" y="3892121"/>
            <a:ext cx="2747661" cy="2308324"/>
          </a:xfrm>
          <a:prstGeom prst="rect">
            <a:avLst/>
          </a:prstGeom>
        </p:spPr>
        <p:txBody>
          <a:bodyPr wrap="square">
            <a:spAutoFit/>
          </a:bodyPr>
          <a:lstStyle/>
          <a:p>
            <a:pPr lvl="0" algn="ctr"/>
            <a:r>
              <a:rPr lang="ru-RU" sz="1600" b="1" dirty="0" err="1">
                <a:solidFill>
                  <a:srgbClr val="00B050"/>
                </a:solidFill>
                <a:latin typeface="Times New Roman" pitchFamily="18" charset="0"/>
                <a:cs typeface="Times New Roman" pitchFamily="18" charset="0"/>
              </a:rPr>
              <a:t>давлат</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харидларининг</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самарали</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ҳуқуқий</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механизмларини</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жорий</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этиш</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давлат</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харидларини</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жойлаштиришда</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ошкоралик</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шаффофликни</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таъминлаш</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ҳамда</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рақобат</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муҳитини</a:t>
            </a:r>
            <a:r>
              <a:rPr lang="ru-RU" sz="1600" b="1" dirty="0">
                <a:solidFill>
                  <a:srgbClr val="00B050"/>
                </a:solidFill>
                <a:latin typeface="Times New Roman" pitchFamily="18" charset="0"/>
                <a:cs typeface="Times New Roman" pitchFamily="18" charset="0"/>
              </a:rPr>
              <a:t> </a:t>
            </a:r>
            <a:r>
              <a:rPr lang="ru-RU" sz="1600" b="1" dirty="0" err="1">
                <a:solidFill>
                  <a:srgbClr val="00B050"/>
                </a:solidFill>
                <a:latin typeface="Times New Roman" pitchFamily="18" charset="0"/>
                <a:cs typeface="Times New Roman" pitchFamily="18" charset="0"/>
              </a:rPr>
              <a:t>қўллаб-қувватлаш</a:t>
            </a:r>
            <a:r>
              <a:rPr lang="ru-RU" sz="1600" b="1" dirty="0">
                <a:solidFill>
                  <a:srgbClr val="00B050"/>
                </a:solidFill>
                <a:latin typeface="Times New Roman" pitchFamily="18" charset="0"/>
                <a:cs typeface="Times New Roman" pitchFamily="18" charset="0"/>
              </a:rPr>
              <a:t>;</a:t>
            </a:r>
          </a:p>
        </p:txBody>
      </p:sp>
      <p:cxnSp>
        <p:nvCxnSpPr>
          <p:cNvPr id="28" name="Straight Connector 91">
            <a:extLst>
              <a:ext uri="{FF2B5EF4-FFF2-40B4-BE49-F238E27FC236}">
                <a16:creationId xmlns:a16="http://schemas.microsoft.com/office/drawing/2014/main" id="{1D144BB8-5F06-4D3F-BBCA-69E1B819E69E}"/>
              </a:ext>
            </a:extLst>
          </p:cNvPr>
          <p:cNvCxnSpPr/>
          <p:nvPr/>
        </p:nvCxnSpPr>
        <p:spPr>
          <a:xfrm>
            <a:off x="9922139" y="3619469"/>
            <a:ext cx="0" cy="3238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9922139" y="3912424"/>
            <a:ext cx="2243115" cy="2800767"/>
          </a:xfrm>
          <a:prstGeom prst="rect">
            <a:avLst/>
          </a:prstGeom>
        </p:spPr>
        <p:txBody>
          <a:bodyPr wrap="square">
            <a:spAutoFit/>
          </a:bodyPr>
          <a:lstStyle/>
          <a:p>
            <a:pPr lvl="0" algn="ctr"/>
            <a:r>
              <a:rPr lang="ru-RU" sz="1600" b="1" dirty="0" err="1">
                <a:latin typeface="Times New Roman" pitchFamily="18" charset="0"/>
                <a:cs typeface="Times New Roman" pitchFamily="18" charset="0"/>
              </a:rPr>
              <a:t>Қонун</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ҳужжатларида</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ижтимоий-иқтисодий</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ривожланиш</a:t>
            </a:r>
            <a:r>
              <a:rPr lang="ru-RU" sz="1600" b="1" dirty="0">
                <a:latin typeface="Times New Roman" pitchFamily="18" charset="0"/>
                <a:cs typeface="Times New Roman" pitchFamily="18" charset="0"/>
              </a:rPr>
              <a:t> </a:t>
            </a:r>
            <a:br>
              <a:rPr lang="ru-RU" sz="1600" b="1" dirty="0">
                <a:latin typeface="Times New Roman" pitchFamily="18" charset="0"/>
                <a:cs typeface="Times New Roman" pitchFamily="18" charset="0"/>
              </a:rPr>
            </a:br>
            <a:r>
              <a:rPr lang="ru-RU" sz="1600" b="1" dirty="0" err="1">
                <a:latin typeface="Times New Roman" pitchFamily="18" charset="0"/>
                <a:cs typeface="Times New Roman" pitchFamily="18" charset="0"/>
              </a:rPr>
              <a:t>ва</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тадбиркорлик</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соҳасида</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коррупциянинг</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олдини</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олишга</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доир</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бошқа</a:t>
            </a:r>
            <a:r>
              <a:rPr lang="ru-RU" sz="1600" b="1" dirty="0">
                <a:latin typeface="Times New Roman" pitchFamily="18" charset="0"/>
                <a:cs typeface="Times New Roman" pitchFamily="18" charset="0"/>
              </a:rPr>
              <a:t> </a:t>
            </a:r>
            <a:br>
              <a:rPr lang="ru-RU" sz="1600" b="1" dirty="0">
                <a:latin typeface="Times New Roman" pitchFamily="18" charset="0"/>
                <a:cs typeface="Times New Roman" pitchFamily="18" charset="0"/>
              </a:rPr>
            </a:br>
            <a:r>
              <a:rPr lang="ru-RU" sz="1600" b="1" dirty="0" err="1">
                <a:latin typeface="Times New Roman" pitchFamily="18" charset="0"/>
                <a:cs typeface="Times New Roman" pitchFamily="18" charset="0"/>
              </a:rPr>
              <a:t>чора-тадбирлар</a:t>
            </a:r>
            <a:r>
              <a:rPr lang="ru-RU" sz="1600" b="1" dirty="0">
                <a:latin typeface="Times New Roman" pitchFamily="18" charset="0"/>
                <a:cs typeface="Times New Roman" pitchFamily="18" charset="0"/>
              </a:rPr>
              <a:t> </a:t>
            </a:r>
            <a:br>
              <a:rPr lang="ru-RU" sz="1600" b="1" dirty="0">
                <a:latin typeface="Times New Roman" pitchFamily="18" charset="0"/>
                <a:cs typeface="Times New Roman" pitchFamily="18" charset="0"/>
              </a:rPr>
            </a:br>
            <a:r>
              <a:rPr lang="ru-RU" sz="1600" b="1" dirty="0" err="1">
                <a:latin typeface="Times New Roman" pitchFamily="18" charset="0"/>
                <a:cs typeface="Times New Roman" pitchFamily="18" charset="0"/>
              </a:rPr>
              <a:t>ҳам</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назарда</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тутилиши</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мумкин</a:t>
            </a:r>
            <a:r>
              <a:rPr lang="ru-RU" sz="1600" b="1" dirty="0">
                <a:latin typeface="Times New Roman" pitchFamily="18" charset="0"/>
                <a:cs typeface="Times New Roman" pitchFamily="18" charset="0"/>
              </a:rPr>
              <a:t>.</a:t>
            </a:r>
          </a:p>
        </p:txBody>
      </p:sp>
      <p:sp>
        <p:nvSpPr>
          <p:cNvPr id="8" name="TextBox 7"/>
          <p:cNvSpPr txBox="1"/>
          <p:nvPr/>
        </p:nvSpPr>
        <p:spPr>
          <a:xfrm>
            <a:off x="7159324" y="4051300"/>
            <a:ext cx="2149775" cy="1815882"/>
          </a:xfrm>
          <a:prstGeom prst="rect">
            <a:avLst/>
          </a:prstGeom>
          <a:noFill/>
        </p:spPr>
        <p:txBody>
          <a:bodyPr wrap="square" rtlCol="0">
            <a:spAutoFit/>
          </a:bodyPr>
          <a:lstStyle/>
          <a:p>
            <a:pPr algn="ctr"/>
            <a:r>
              <a:rPr lang="ru-RU" sz="1600" b="1" dirty="0" err="1">
                <a:solidFill>
                  <a:srgbClr val="FF6699"/>
                </a:solidFill>
                <a:latin typeface="Times New Roman" pitchFamily="18" charset="0"/>
                <a:cs typeface="Times New Roman" pitchFamily="18" charset="0"/>
              </a:rPr>
              <a:t>нодавлат</a:t>
            </a:r>
            <a:r>
              <a:rPr lang="ru-RU" sz="1600" b="1" dirty="0">
                <a:solidFill>
                  <a:srgbClr val="FF6699"/>
                </a:solidFill>
                <a:latin typeface="Times New Roman" pitchFamily="18" charset="0"/>
                <a:cs typeface="Times New Roman" pitchFamily="18" charset="0"/>
              </a:rPr>
              <a:t> </a:t>
            </a:r>
            <a:r>
              <a:rPr lang="ru-RU" sz="1600" b="1" dirty="0" err="1">
                <a:solidFill>
                  <a:srgbClr val="FF6699"/>
                </a:solidFill>
                <a:latin typeface="Times New Roman" pitchFamily="18" charset="0"/>
                <a:cs typeface="Times New Roman" pitchFamily="18" charset="0"/>
              </a:rPr>
              <a:t>ташкилотларда</a:t>
            </a:r>
            <a:r>
              <a:rPr lang="ru-RU" sz="1600" b="1" dirty="0">
                <a:solidFill>
                  <a:srgbClr val="FF6699"/>
                </a:solidFill>
                <a:latin typeface="Times New Roman" pitchFamily="18" charset="0"/>
                <a:cs typeface="Times New Roman" pitchFamily="18" charset="0"/>
              </a:rPr>
              <a:t> </a:t>
            </a:r>
            <a:r>
              <a:rPr lang="ru-RU" sz="1600" b="1" dirty="0" err="1">
                <a:solidFill>
                  <a:srgbClr val="FF6699"/>
                </a:solidFill>
                <a:latin typeface="Times New Roman" pitchFamily="18" charset="0"/>
                <a:cs typeface="Times New Roman" pitchFamily="18" charset="0"/>
              </a:rPr>
              <a:t>коррупцияга</a:t>
            </a:r>
            <a:r>
              <a:rPr lang="ru-RU" sz="1600" b="1" dirty="0">
                <a:solidFill>
                  <a:srgbClr val="FF6699"/>
                </a:solidFill>
                <a:latin typeface="Times New Roman" pitchFamily="18" charset="0"/>
                <a:cs typeface="Times New Roman" pitchFamily="18" charset="0"/>
              </a:rPr>
              <a:t> </a:t>
            </a:r>
            <a:r>
              <a:rPr lang="ru-RU" sz="1600" b="1" dirty="0" err="1">
                <a:solidFill>
                  <a:srgbClr val="FF6699"/>
                </a:solidFill>
                <a:latin typeface="Times New Roman" pitchFamily="18" charset="0"/>
                <a:cs typeface="Times New Roman" pitchFamily="18" charset="0"/>
              </a:rPr>
              <a:t>қарши</a:t>
            </a:r>
            <a:r>
              <a:rPr lang="ru-RU" sz="1600" b="1" dirty="0">
                <a:solidFill>
                  <a:srgbClr val="FF6699"/>
                </a:solidFill>
                <a:latin typeface="Times New Roman" pitchFamily="18" charset="0"/>
                <a:cs typeface="Times New Roman" pitchFamily="18" charset="0"/>
              </a:rPr>
              <a:t> </a:t>
            </a:r>
            <a:r>
              <a:rPr lang="ru-RU" sz="1600" b="1" dirty="0" err="1">
                <a:solidFill>
                  <a:srgbClr val="FF6699"/>
                </a:solidFill>
                <a:latin typeface="Times New Roman" pitchFamily="18" charset="0"/>
                <a:cs typeface="Times New Roman" pitchFamily="18" charset="0"/>
              </a:rPr>
              <a:t>курашишнинг</a:t>
            </a:r>
            <a:r>
              <a:rPr lang="ru-RU" sz="1600" b="1" dirty="0">
                <a:solidFill>
                  <a:srgbClr val="FF6699"/>
                </a:solidFill>
                <a:latin typeface="Times New Roman" pitchFamily="18" charset="0"/>
                <a:cs typeface="Times New Roman" pitchFamily="18" charset="0"/>
              </a:rPr>
              <a:t> </a:t>
            </a:r>
            <a:r>
              <a:rPr lang="ru-RU" sz="1600" b="1" dirty="0" err="1">
                <a:solidFill>
                  <a:srgbClr val="FF6699"/>
                </a:solidFill>
                <a:latin typeface="Times New Roman" pitchFamily="18" charset="0"/>
                <a:cs typeface="Times New Roman" pitchFamily="18" charset="0"/>
              </a:rPr>
              <a:t>самарали</a:t>
            </a:r>
            <a:r>
              <a:rPr lang="ru-RU" sz="1600" b="1" dirty="0">
                <a:solidFill>
                  <a:srgbClr val="FF6699"/>
                </a:solidFill>
                <a:latin typeface="Times New Roman" pitchFamily="18" charset="0"/>
                <a:cs typeface="Times New Roman" pitchFamily="18" charset="0"/>
              </a:rPr>
              <a:t> </a:t>
            </a:r>
            <a:r>
              <a:rPr lang="ru-RU" sz="1600" b="1" dirty="0" err="1">
                <a:solidFill>
                  <a:srgbClr val="FF6699"/>
                </a:solidFill>
                <a:latin typeface="Times New Roman" pitchFamily="18" charset="0"/>
                <a:cs typeface="Times New Roman" pitchFamily="18" charset="0"/>
              </a:rPr>
              <a:t>механизмларини</a:t>
            </a:r>
            <a:r>
              <a:rPr lang="ru-RU" sz="1600" b="1" dirty="0">
                <a:solidFill>
                  <a:srgbClr val="FF6699"/>
                </a:solidFill>
                <a:latin typeface="Times New Roman" pitchFamily="18" charset="0"/>
                <a:cs typeface="Times New Roman" pitchFamily="18" charset="0"/>
              </a:rPr>
              <a:t> </a:t>
            </a:r>
            <a:r>
              <a:rPr lang="ru-RU" sz="1600" b="1" dirty="0" err="1">
                <a:solidFill>
                  <a:srgbClr val="FF6699"/>
                </a:solidFill>
                <a:latin typeface="Times New Roman" pitchFamily="18" charset="0"/>
                <a:cs typeface="Times New Roman" pitchFamily="18" charset="0"/>
              </a:rPr>
              <a:t>жорий</a:t>
            </a:r>
            <a:r>
              <a:rPr lang="ru-RU" sz="1600" b="1" dirty="0">
                <a:solidFill>
                  <a:srgbClr val="FF6699"/>
                </a:solidFill>
                <a:latin typeface="Times New Roman" pitchFamily="18" charset="0"/>
                <a:cs typeface="Times New Roman" pitchFamily="18" charset="0"/>
              </a:rPr>
              <a:t> </a:t>
            </a:r>
            <a:r>
              <a:rPr lang="ru-RU" sz="1600" b="1" dirty="0" err="1">
                <a:solidFill>
                  <a:srgbClr val="FF6699"/>
                </a:solidFill>
                <a:latin typeface="Times New Roman" pitchFamily="18" charset="0"/>
                <a:cs typeface="Times New Roman" pitchFamily="18" charset="0"/>
              </a:rPr>
              <a:t>этиш</a:t>
            </a:r>
            <a:endParaRPr lang="ru-RU" sz="1600" b="1" dirty="0">
              <a:solidFill>
                <a:srgbClr val="FF6699"/>
              </a:solidFill>
              <a:latin typeface="Times New Roman" pitchFamily="18" charset="0"/>
              <a:cs typeface="Times New Roman" pitchFamily="18" charset="0"/>
            </a:endParaRPr>
          </a:p>
        </p:txBody>
      </p:sp>
    </p:spTree>
    <p:extLst>
      <p:ext uri="{BB962C8B-B14F-4D97-AF65-F5344CB8AC3E}">
        <p14:creationId xmlns:p14="http://schemas.microsoft.com/office/powerpoint/2010/main" val="402485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B04AE92F-9ADE-49AD-BA60-4C4DFB2D92FF}"/>
              </a:ext>
            </a:extLst>
          </p:cNvPr>
          <p:cNvGraphicFramePr>
            <a:graphicFrameLocks noGrp="1"/>
          </p:cNvGraphicFramePr>
          <p:nvPr>
            <p:ph idx="1"/>
            <p:extLst>
              <p:ext uri="{D42A27DB-BD31-4B8C-83A1-F6EECF244321}">
                <p14:modId xmlns:p14="http://schemas.microsoft.com/office/powerpoint/2010/main" val="1238126732"/>
              </p:ext>
            </p:extLst>
          </p:nvPr>
        </p:nvGraphicFramePr>
        <p:xfrm>
          <a:off x="756745" y="252248"/>
          <a:ext cx="11067393" cy="5924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2931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a:extLst>
              <a:ext uri="{FF2B5EF4-FFF2-40B4-BE49-F238E27FC236}">
                <a16:creationId xmlns:a16="http://schemas.microsoft.com/office/drawing/2014/main" id="{6E43F555-D79E-492A-A367-8D2C8358AE7E}"/>
              </a:ext>
            </a:extLst>
          </p:cNvPr>
          <p:cNvGraphicFramePr/>
          <p:nvPr>
            <p:extLst>
              <p:ext uri="{D42A27DB-BD31-4B8C-83A1-F6EECF244321}">
                <p14:modId xmlns:p14="http://schemas.microsoft.com/office/powerpoint/2010/main" val="4284052980"/>
              </p:ext>
            </p:extLst>
          </p:nvPr>
        </p:nvGraphicFramePr>
        <p:xfrm>
          <a:off x="635267" y="1"/>
          <a:ext cx="11069053" cy="6631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482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0984B3-A9AC-4AA5-BD75-A5383F656928}"/>
              </a:ext>
            </a:extLst>
          </p:cNvPr>
          <p:cNvGrpSpPr/>
          <p:nvPr/>
        </p:nvGrpSpPr>
        <p:grpSpPr>
          <a:xfrm>
            <a:off x="324397" y="1716177"/>
            <a:ext cx="3847606" cy="4820574"/>
            <a:chOff x="497149" y="1083076"/>
            <a:chExt cx="3258104" cy="4820574"/>
          </a:xfrm>
        </p:grpSpPr>
        <p:sp>
          <p:nvSpPr>
            <p:cNvPr id="87" name="Freeform: Shape 86">
              <a:extLst>
                <a:ext uri="{FF2B5EF4-FFF2-40B4-BE49-F238E27FC236}">
                  <a16:creationId xmlns:a16="http://schemas.microsoft.com/office/drawing/2014/main" id="{61614669-DF9F-4B2D-9AA4-F39FEBD48C3D}"/>
                </a:ext>
              </a:extLst>
            </p:cNvPr>
            <p:cNvSpPr/>
            <p:nvPr/>
          </p:nvSpPr>
          <p:spPr>
            <a:xfrm rot="10800000">
              <a:off x="497150" y="1083076"/>
              <a:ext cx="1189608" cy="1189608"/>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itchFamily="18" charset="0"/>
                <a:cs typeface="Times New Roman" pitchFamily="18" charset="0"/>
              </a:endParaRPr>
            </a:p>
          </p:txBody>
        </p:sp>
        <p:sp>
          <p:nvSpPr>
            <p:cNvPr id="93" name="Freeform: Shape 92">
              <a:extLst>
                <a:ext uri="{FF2B5EF4-FFF2-40B4-BE49-F238E27FC236}">
                  <a16:creationId xmlns:a16="http://schemas.microsoft.com/office/drawing/2014/main" id="{8B7183D2-17D3-4D5A-B1EC-7FBBD238CD42}"/>
                </a:ext>
              </a:extLst>
            </p:cNvPr>
            <p:cNvSpPr/>
            <p:nvPr/>
          </p:nvSpPr>
          <p:spPr>
            <a:xfrm>
              <a:off x="2565645" y="4714042"/>
              <a:ext cx="1189608" cy="1189608"/>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itchFamily="18" charset="0"/>
                <a:cs typeface="Times New Roman" pitchFamily="18" charset="0"/>
              </a:endParaRPr>
            </a:p>
          </p:txBody>
        </p:sp>
        <p:sp>
          <p:nvSpPr>
            <p:cNvPr id="3" name="Rectangle: Rounded Corners 2">
              <a:extLst>
                <a:ext uri="{FF2B5EF4-FFF2-40B4-BE49-F238E27FC236}">
                  <a16:creationId xmlns:a16="http://schemas.microsoft.com/office/drawing/2014/main" id="{CB56DFF0-E3B9-4AED-A460-0B0EDFB4F095}"/>
                </a:ext>
              </a:extLst>
            </p:cNvPr>
            <p:cNvSpPr/>
            <p:nvPr/>
          </p:nvSpPr>
          <p:spPr>
            <a:xfrm>
              <a:off x="497149" y="1287262"/>
              <a:ext cx="3053919" cy="4412202"/>
            </a:xfrm>
            <a:prstGeom prst="roundRect">
              <a:avLst>
                <a:gd name="adj" fmla="val 9190"/>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itchFamily="18" charset="0"/>
                <a:cs typeface="Times New Roman" pitchFamily="18" charset="0"/>
              </a:endParaRPr>
            </a:p>
          </p:txBody>
        </p:sp>
        <p:sp>
          <p:nvSpPr>
            <p:cNvPr id="88" name="Freeform: Shape 87">
              <a:extLst>
                <a:ext uri="{FF2B5EF4-FFF2-40B4-BE49-F238E27FC236}">
                  <a16:creationId xmlns:a16="http://schemas.microsoft.com/office/drawing/2014/main" id="{4568652C-B35F-4F9C-9E6F-5A2875158F02}"/>
                </a:ext>
              </a:extLst>
            </p:cNvPr>
            <p:cNvSpPr/>
            <p:nvPr/>
          </p:nvSpPr>
          <p:spPr>
            <a:xfrm rot="5400000">
              <a:off x="497150" y="1083076"/>
              <a:ext cx="1189608"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itchFamily="18" charset="0"/>
                <a:cs typeface="Times New Roman" pitchFamily="18" charset="0"/>
              </a:endParaRPr>
            </a:p>
          </p:txBody>
        </p:sp>
        <p:sp>
          <p:nvSpPr>
            <p:cNvPr id="94" name="Freeform: Shape 93">
              <a:extLst>
                <a:ext uri="{FF2B5EF4-FFF2-40B4-BE49-F238E27FC236}">
                  <a16:creationId xmlns:a16="http://schemas.microsoft.com/office/drawing/2014/main" id="{81D46194-4DFE-4410-B54F-BF5F9D75FD1C}"/>
                </a:ext>
              </a:extLst>
            </p:cNvPr>
            <p:cNvSpPr/>
            <p:nvPr/>
          </p:nvSpPr>
          <p:spPr>
            <a:xfrm rot="16200000">
              <a:off x="2565645" y="4714042"/>
              <a:ext cx="1189608"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pitchFamily="18" charset="0"/>
                <a:cs typeface="Times New Roman" pitchFamily="18" charset="0"/>
              </a:endParaRPr>
            </a:p>
          </p:txBody>
        </p:sp>
      </p:grpSp>
      <p:sp>
        <p:nvSpPr>
          <p:cNvPr id="4" name="TextBox 3">
            <a:extLst>
              <a:ext uri="{FF2B5EF4-FFF2-40B4-BE49-F238E27FC236}">
                <a16:creationId xmlns:a16="http://schemas.microsoft.com/office/drawing/2014/main" id="{87144973-CEE7-4BFE-9F37-541730CE4ED7}"/>
              </a:ext>
            </a:extLst>
          </p:cNvPr>
          <p:cNvSpPr txBox="1"/>
          <p:nvPr/>
        </p:nvSpPr>
        <p:spPr>
          <a:xfrm>
            <a:off x="3427985" y="5216795"/>
            <a:ext cx="704039" cy="707886"/>
          </a:xfrm>
          <a:prstGeom prst="rect">
            <a:avLst/>
          </a:prstGeom>
          <a:noFill/>
        </p:spPr>
        <p:txBody>
          <a:bodyPr wrap="none" rtlCol="0" anchor="ctr">
            <a:spAutoFit/>
          </a:bodyPr>
          <a:lstStyle/>
          <a:p>
            <a:pPr algn="ctr"/>
            <a:r>
              <a:rPr lang="en-US" sz="4000" b="1" dirty="0">
                <a:solidFill>
                  <a:prstClr val="white"/>
                </a:solidFill>
                <a:effectLst>
                  <a:outerShdw blurRad="38100" dist="38100" dir="2700000" algn="tl">
                    <a:srgbClr val="000000">
                      <a:alpha val="43137"/>
                    </a:srgbClr>
                  </a:outerShdw>
                </a:effectLst>
              </a:rPr>
              <a:t>01</a:t>
            </a:r>
          </a:p>
        </p:txBody>
      </p:sp>
      <p:grpSp>
        <p:nvGrpSpPr>
          <p:cNvPr id="95" name="Group 94">
            <a:extLst>
              <a:ext uri="{FF2B5EF4-FFF2-40B4-BE49-F238E27FC236}">
                <a16:creationId xmlns:a16="http://schemas.microsoft.com/office/drawing/2014/main" id="{F27292FE-5315-43E4-BEEC-6C776CB4A00B}"/>
              </a:ext>
            </a:extLst>
          </p:cNvPr>
          <p:cNvGrpSpPr/>
          <p:nvPr/>
        </p:nvGrpSpPr>
        <p:grpSpPr>
          <a:xfrm>
            <a:off x="4099865" y="1582530"/>
            <a:ext cx="4061361" cy="4820574"/>
            <a:chOff x="497150" y="1083076"/>
            <a:chExt cx="3258103" cy="4820574"/>
          </a:xfrm>
        </p:grpSpPr>
        <p:sp>
          <p:nvSpPr>
            <p:cNvPr id="96" name="Freeform: Shape 95">
              <a:extLst>
                <a:ext uri="{FF2B5EF4-FFF2-40B4-BE49-F238E27FC236}">
                  <a16:creationId xmlns:a16="http://schemas.microsoft.com/office/drawing/2014/main" id="{273FC952-CEE6-4BEA-9CCD-18DED99C7C38}"/>
                </a:ext>
              </a:extLst>
            </p:cNvPr>
            <p:cNvSpPr/>
            <p:nvPr/>
          </p:nvSpPr>
          <p:spPr>
            <a:xfrm rot="10800000">
              <a:off x="497150" y="1083076"/>
              <a:ext cx="1189608" cy="1189608"/>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Freeform: Shape 96">
              <a:extLst>
                <a:ext uri="{FF2B5EF4-FFF2-40B4-BE49-F238E27FC236}">
                  <a16:creationId xmlns:a16="http://schemas.microsoft.com/office/drawing/2014/main" id="{F25D164E-19EB-40E5-81C6-A45EECE49445}"/>
                </a:ext>
              </a:extLst>
            </p:cNvPr>
            <p:cNvSpPr/>
            <p:nvPr/>
          </p:nvSpPr>
          <p:spPr>
            <a:xfrm>
              <a:off x="2565645" y="4714042"/>
              <a:ext cx="1189608" cy="1189608"/>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Rectangle: Rounded Corners 97">
              <a:extLst>
                <a:ext uri="{FF2B5EF4-FFF2-40B4-BE49-F238E27FC236}">
                  <a16:creationId xmlns:a16="http://schemas.microsoft.com/office/drawing/2014/main" id="{574C8C70-0C44-4186-A976-8BF2E39FE8B9}"/>
                </a:ext>
              </a:extLst>
            </p:cNvPr>
            <p:cNvSpPr/>
            <p:nvPr/>
          </p:nvSpPr>
          <p:spPr>
            <a:xfrm>
              <a:off x="701336" y="1287262"/>
              <a:ext cx="2849732" cy="4412202"/>
            </a:xfrm>
            <a:prstGeom prst="roundRect">
              <a:avLst>
                <a:gd name="adj" fmla="val 9190"/>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Shape 98">
              <a:extLst>
                <a:ext uri="{FF2B5EF4-FFF2-40B4-BE49-F238E27FC236}">
                  <a16:creationId xmlns:a16="http://schemas.microsoft.com/office/drawing/2014/main" id="{719F0479-BB72-4E15-A785-634D7187D330}"/>
                </a:ext>
              </a:extLst>
            </p:cNvPr>
            <p:cNvSpPr/>
            <p:nvPr/>
          </p:nvSpPr>
          <p:spPr>
            <a:xfrm rot="5400000">
              <a:off x="497150" y="1083076"/>
              <a:ext cx="1189608"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Shape 99">
              <a:extLst>
                <a:ext uri="{FF2B5EF4-FFF2-40B4-BE49-F238E27FC236}">
                  <a16:creationId xmlns:a16="http://schemas.microsoft.com/office/drawing/2014/main" id="{CC575185-B80D-491A-9961-6CE5A33DF32F}"/>
                </a:ext>
              </a:extLst>
            </p:cNvPr>
            <p:cNvSpPr/>
            <p:nvPr/>
          </p:nvSpPr>
          <p:spPr>
            <a:xfrm rot="16200000">
              <a:off x="2565645" y="4714042"/>
              <a:ext cx="1189608"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5" name="TextBox 24">
            <a:extLst>
              <a:ext uri="{FF2B5EF4-FFF2-40B4-BE49-F238E27FC236}">
                <a16:creationId xmlns:a16="http://schemas.microsoft.com/office/drawing/2014/main" id="{4A192D68-8B21-49E6-8A77-C0897EBCE47A}"/>
              </a:ext>
            </a:extLst>
          </p:cNvPr>
          <p:cNvSpPr txBox="1"/>
          <p:nvPr/>
        </p:nvSpPr>
        <p:spPr>
          <a:xfrm>
            <a:off x="7360759" y="5216795"/>
            <a:ext cx="704039" cy="707886"/>
          </a:xfrm>
          <a:prstGeom prst="rect">
            <a:avLst/>
          </a:prstGeom>
          <a:noFill/>
        </p:spPr>
        <p:txBody>
          <a:bodyPr wrap="none" rtlCol="0" anchor="ctr">
            <a:spAutoFit/>
          </a:bodyPr>
          <a:lstStyle/>
          <a:p>
            <a:pPr algn="ctr"/>
            <a:r>
              <a:rPr lang="en-US" sz="4000" b="1" dirty="0">
                <a:solidFill>
                  <a:prstClr val="white"/>
                </a:solidFill>
                <a:effectLst>
                  <a:outerShdw blurRad="38100" dist="38100" dir="2700000" algn="tl">
                    <a:srgbClr val="000000">
                      <a:alpha val="43137"/>
                    </a:srgbClr>
                  </a:outerShdw>
                </a:effectLst>
              </a:rPr>
              <a:t>02</a:t>
            </a:r>
          </a:p>
        </p:txBody>
      </p:sp>
      <p:grpSp>
        <p:nvGrpSpPr>
          <p:cNvPr id="101" name="Group 100">
            <a:extLst>
              <a:ext uri="{FF2B5EF4-FFF2-40B4-BE49-F238E27FC236}">
                <a16:creationId xmlns:a16="http://schemas.microsoft.com/office/drawing/2014/main" id="{9689E2D0-3671-494E-92BB-7B72F452D4AA}"/>
              </a:ext>
            </a:extLst>
          </p:cNvPr>
          <p:cNvGrpSpPr/>
          <p:nvPr/>
        </p:nvGrpSpPr>
        <p:grpSpPr>
          <a:xfrm>
            <a:off x="8241474" y="1719539"/>
            <a:ext cx="3802545" cy="4820574"/>
            <a:chOff x="497150" y="1083076"/>
            <a:chExt cx="3258103" cy="4820574"/>
          </a:xfrm>
        </p:grpSpPr>
        <p:sp>
          <p:nvSpPr>
            <p:cNvPr id="102" name="Freeform: Shape 101">
              <a:extLst>
                <a:ext uri="{FF2B5EF4-FFF2-40B4-BE49-F238E27FC236}">
                  <a16:creationId xmlns:a16="http://schemas.microsoft.com/office/drawing/2014/main" id="{B4655F21-5B4B-4CA7-B5D9-BAC3154442F0}"/>
                </a:ext>
              </a:extLst>
            </p:cNvPr>
            <p:cNvSpPr/>
            <p:nvPr/>
          </p:nvSpPr>
          <p:spPr>
            <a:xfrm rot="10800000">
              <a:off x="497150" y="1083076"/>
              <a:ext cx="1189608" cy="1189608"/>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Freeform: Shape 102">
              <a:extLst>
                <a:ext uri="{FF2B5EF4-FFF2-40B4-BE49-F238E27FC236}">
                  <a16:creationId xmlns:a16="http://schemas.microsoft.com/office/drawing/2014/main" id="{EE99ECC7-AF47-479E-87A1-FF7680B9D60C}"/>
                </a:ext>
              </a:extLst>
            </p:cNvPr>
            <p:cNvSpPr/>
            <p:nvPr/>
          </p:nvSpPr>
          <p:spPr>
            <a:xfrm>
              <a:off x="2565645" y="4714042"/>
              <a:ext cx="1189608" cy="1189608"/>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Rectangle: Rounded Corners 103">
              <a:extLst>
                <a:ext uri="{FF2B5EF4-FFF2-40B4-BE49-F238E27FC236}">
                  <a16:creationId xmlns:a16="http://schemas.microsoft.com/office/drawing/2014/main" id="{EFA06429-DFA3-4C11-A9A9-75EFD94911B2}"/>
                </a:ext>
              </a:extLst>
            </p:cNvPr>
            <p:cNvSpPr/>
            <p:nvPr/>
          </p:nvSpPr>
          <p:spPr>
            <a:xfrm>
              <a:off x="497150" y="1287262"/>
              <a:ext cx="3053918" cy="4412202"/>
            </a:xfrm>
            <a:prstGeom prst="roundRect">
              <a:avLst>
                <a:gd name="adj" fmla="val 9190"/>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Freeform: Shape 104">
              <a:extLst>
                <a:ext uri="{FF2B5EF4-FFF2-40B4-BE49-F238E27FC236}">
                  <a16:creationId xmlns:a16="http://schemas.microsoft.com/office/drawing/2014/main" id="{CEA3599F-295E-4C27-A189-C552F94F96FF}"/>
                </a:ext>
              </a:extLst>
            </p:cNvPr>
            <p:cNvSpPr/>
            <p:nvPr/>
          </p:nvSpPr>
          <p:spPr>
            <a:xfrm rot="5400000">
              <a:off x="497150" y="1083076"/>
              <a:ext cx="1189608"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Freeform: Shape 105">
              <a:extLst>
                <a:ext uri="{FF2B5EF4-FFF2-40B4-BE49-F238E27FC236}">
                  <a16:creationId xmlns:a16="http://schemas.microsoft.com/office/drawing/2014/main" id="{7A589A6E-E564-48ED-A6FD-23E4E3ACCAB9}"/>
                </a:ext>
              </a:extLst>
            </p:cNvPr>
            <p:cNvSpPr/>
            <p:nvPr/>
          </p:nvSpPr>
          <p:spPr>
            <a:xfrm rot="16200000">
              <a:off x="2565645" y="4714042"/>
              <a:ext cx="1189608"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6" name="TextBox 25">
            <a:extLst>
              <a:ext uri="{FF2B5EF4-FFF2-40B4-BE49-F238E27FC236}">
                <a16:creationId xmlns:a16="http://schemas.microsoft.com/office/drawing/2014/main" id="{6C45935B-CB13-4AD9-BE90-86BE307A5C70}"/>
              </a:ext>
            </a:extLst>
          </p:cNvPr>
          <p:cNvSpPr txBox="1"/>
          <p:nvPr/>
        </p:nvSpPr>
        <p:spPr>
          <a:xfrm>
            <a:off x="11339980" y="5168188"/>
            <a:ext cx="704039" cy="707886"/>
          </a:xfrm>
          <a:prstGeom prst="rect">
            <a:avLst/>
          </a:prstGeom>
          <a:noFill/>
        </p:spPr>
        <p:txBody>
          <a:bodyPr wrap="none" rtlCol="0" anchor="ctr">
            <a:spAutoFit/>
          </a:bodyPr>
          <a:lstStyle/>
          <a:p>
            <a:pPr algn="ctr"/>
            <a:r>
              <a:rPr lang="en-US" sz="4000" b="1" dirty="0">
                <a:solidFill>
                  <a:prstClr val="white"/>
                </a:solidFill>
                <a:effectLst>
                  <a:outerShdw blurRad="38100" dist="38100" dir="2700000" algn="tl">
                    <a:srgbClr val="000000">
                      <a:alpha val="43137"/>
                    </a:srgbClr>
                  </a:outerShdw>
                </a:effectLst>
              </a:rPr>
              <a:t>03</a:t>
            </a:r>
          </a:p>
        </p:txBody>
      </p:sp>
      <p:sp>
        <p:nvSpPr>
          <p:cNvPr id="5" name="TextBox 4"/>
          <p:cNvSpPr txBox="1"/>
          <p:nvPr/>
        </p:nvSpPr>
        <p:spPr>
          <a:xfrm>
            <a:off x="940292" y="1677879"/>
            <a:ext cx="2540488" cy="369332"/>
          </a:xfrm>
          <a:prstGeom prst="rect">
            <a:avLst/>
          </a:prstGeom>
          <a:noFill/>
        </p:spPr>
        <p:txBody>
          <a:bodyPr wrap="square" rtlCol="0">
            <a:spAutoFit/>
          </a:bodyPr>
          <a:lstStyle/>
          <a:p>
            <a:endParaRPr lang="ru-RU" dirty="0"/>
          </a:p>
        </p:txBody>
      </p:sp>
      <p:sp>
        <p:nvSpPr>
          <p:cNvPr id="6" name="TextBox 5"/>
          <p:cNvSpPr txBox="1"/>
          <p:nvPr/>
        </p:nvSpPr>
        <p:spPr>
          <a:xfrm>
            <a:off x="382427" y="2556803"/>
            <a:ext cx="3500292" cy="3139321"/>
          </a:xfrm>
          <a:prstGeom prst="rect">
            <a:avLst/>
          </a:prstGeom>
          <a:noFill/>
        </p:spPr>
        <p:txBody>
          <a:bodyPr wrap="square" rtlCol="0">
            <a:spAutoFit/>
          </a:bodyPr>
          <a:lstStyle/>
          <a:p>
            <a:pPr algn="ctr"/>
            <a:r>
              <a:rPr lang="ru-RU" b="1" dirty="0" err="1">
                <a:solidFill>
                  <a:schemeClr val="tx2">
                    <a:lumMod val="90000"/>
                    <a:lumOff val="10000"/>
                  </a:schemeClr>
                </a:solidFill>
                <a:latin typeface="Times New Roman" panose="02020603050405020304" pitchFamily="18" charset="0"/>
                <a:cs typeface="Times New Roman" panose="02020603050405020304" pitchFamily="18" charset="0"/>
              </a:rPr>
              <a:t>Социологик</a:t>
            </a:r>
            <a:r>
              <a:rPr lang="ru-RU" b="1" dirty="0">
                <a:solidFill>
                  <a:schemeClr val="tx2">
                    <a:lumMod val="90000"/>
                    <a:lumOff val="10000"/>
                  </a:schemeClr>
                </a:solidFill>
                <a:latin typeface="Times New Roman" panose="02020603050405020304" pitchFamily="18" charset="0"/>
                <a:cs typeface="Times New Roman" panose="02020603050405020304" pitchFamily="18" charset="0"/>
              </a:rPr>
              <a:t> тадқиқотлар </a:t>
            </a:r>
            <a:r>
              <a:rPr lang="ru-RU" b="1" dirty="0">
                <a:solidFill>
                  <a:schemeClr val="accent1"/>
                </a:solidFill>
                <a:latin typeface="Times New Roman" panose="02020603050405020304" pitchFamily="18" charset="0"/>
                <a:cs typeface="Times New Roman" panose="02020603050405020304" pitchFamily="18" charset="0"/>
              </a:rPr>
              <a:t>коррупцияга </a:t>
            </a:r>
            <a:r>
              <a:rPr lang="ru-RU" b="1" dirty="0" err="1">
                <a:solidFill>
                  <a:schemeClr val="accent1"/>
                </a:solidFill>
                <a:latin typeface="Times New Roman" panose="02020603050405020304" pitchFamily="18" charset="0"/>
                <a:cs typeface="Times New Roman" panose="02020603050405020304" pitchFamily="18" charset="0"/>
              </a:rPr>
              <a:t>энг</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кўп</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дучор</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бўлган</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тармоқлар</a:t>
            </a:r>
            <a:r>
              <a:rPr lang="ru-RU" b="1" dirty="0">
                <a:solidFill>
                  <a:schemeClr val="accent1"/>
                </a:solidFill>
                <a:latin typeface="Times New Roman" panose="02020603050405020304" pitchFamily="18" charset="0"/>
                <a:cs typeface="Times New Roman" panose="02020603050405020304" pitchFamily="18" charset="0"/>
              </a:rPr>
              <a:t> </a:t>
            </a:r>
            <a:br>
              <a:rPr lang="ru-RU" b="1" dirty="0">
                <a:solidFill>
                  <a:schemeClr val="accent1"/>
                </a:solidFill>
                <a:latin typeface="Times New Roman" panose="02020603050405020304" pitchFamily="18" charset="0"/>
                <a:cs typeface="Times New Roman" panose="02020603050405020304" pitchFamily="18" charset="0"/>
              </a:rPr>
            </a:br>
            <a:r>
              <a:rPr lang="ru-RU" b="1" dirty="0">
                <a:solidFill>
                  <a:schemeClr val="accent1"/>
                </a:solidFill>
                <a:latin typeface="Times New Roman" panose="02020603050405020304" pitchFamily="18" charset="0"/>
                <a:cs typeface="Times New Roman" panose="02020603050405020304" pitchFamily="18" charset="0"/>
              </a:rPr>
              <a:t>ва </a:t>
            </a:r>
            <a:r>
              <a:rPr lang="ru-RU" b="1" dirty="0" err="1">
                <a:solidFill>
                  <a:schemeClr val="accent1"/>
                </a:solidFill>
                <a:latin typeface="Times New Roman" panose="02020603050405020304" pitchFamily="18" charset="0"/>
                <a:cs typeface="Times New Roman" panose="02020603050405020304" pitchFamily="18" charset="0"/>
              </a:rPr>
              <a:t>соҳаларни</a:t>
            </a:r>
            <a:r>
              <a:rPr lang="ru-RU" b="1" dirty="0">
                <a:solidFill>
                  <a:schemeClr val="accent1"/>
                </a:solidFill>
                <a:latin typeface="Times New Roman" panose="02020603050405020304" pitchFamily="18" charset="0"/>
                <a:cs typeface="Times New Roman" panose="02020603050405020304" pitchFamily="18" charset="0"/>
              </a:rPr>
              <a:t>, унинг </a:t>
            </a:r>
            <a:r>
              <a:rPr lang="en-US" b="1" dirty="0">
                <a:solidFill>
                  <a:schemeClr val="accent1"/>
                </a:solidFill>
                <a:latin typeface="Times New Roman" panose="02020603050405020304" pitchFamily="18" charset="0"/>
                <a:cs typeface="Times New Roman" panose="02020603050405020304" pitchFamily="18" charset="0"/>
              </a:rPr>
              <a:t/>
            </a:r>
            <a:br>
              <a:rPr lang="en-US" b="1" dirty="0">
                <a:solidFill>
                  <a:schemeClr val="accent1"/>
                </a:solidFill>
                <a:latin typeface="Times New Roman" panose="02020603050405020304" pitchFamily="18" charset="0"/>
                <a:cs typeface="Times New Roman" panose="02020603050405020304" pitchFamily="18" charset="0"/>
              </a:rPr>
            </a:br>
            <a:r>
              <a:rPr lang="ru-RU" b="1" dirty="0" err="1">
                <a:solidFill>
                  <a:schemeClr val="accent1"/>
                </a:solidFill>
                <a:latin typeface="Times New Roman" panose="02020603050405020304" pitchFamily="18" charset="0"/>
                <a:cs typeface="Times New Roman" panose="02020603050405020304" pitchFamily="18" charset="0"/>
              </a:rPr>
              <a:t>юзага</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келиши</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сабаблари</a:t>
            </a:r>
            <a:r>
              <a:rPr lang="ru-RU" b="1" dirty="0">
                <a:solidFill>
                  <a:schemeClr val="accent1"/>
                </a:solidFill>
                <a:latin typeface="Times New Roman" panose="02020603050405020304" pitchFamily="18" charset="0"/>
                <a:cs typeface="Times New Roman" panose="02020603050405020304" pitchFamily="18" charset="0"/>
              </a:rPr>
              <a:t> ва </a:t>
            </a:r>
            <a:r>
              <a:rPr lang="ru-RU" b="1" dirty="0" err="1">
                <a:solidFill>
                  <a:schemeClr val="accent1"/>
                </a:solidFill>
                <a:latin typeface="Times New Roman" panose="02020603050405020304" pitchFamily="18" charset="0"/>
                <a:cs typeface="Times New Roman" panose="02020603050405020304" pitchFamily="18" charset="0"/>
              </a:rPr>
              <a:t>шарт-шароитларини</a:t>
            </a:r>
            <a:r>
              <a:rPr lang="ru-RU" b="1" dirty="0">
                <a:solidFill>
                  <a:schemeClr val="accent1"/>
                </a:solidFill>
                <a:latin typeface="Times New Roman" panose="02020603050405020304" pitchFamily="18" charset="0"/>
                <a:cs typeface="Times New Roman" panose="02020603050405020304" pitchFamily="18" charset="0"/>
              </a:rPr>
              <a:t> аниқлаш, </a:t>
            </a:r>
            <a:r>
              <a:rPr lang="ru-RU" b="1" dirty="0" err="1">
                <a:solidFill>
                  <a:schemeClr val="accent1"/>
                </a:solidFill>
                <a:latin typeface="Times New Roman" panose="02020603050405020304" pitchFamily="18" charset="0"/>
                <a:cs typeface="Times New Roman" panose="02020603050405020304" pitchFamily="18" charset="0"/>
              </a:rPr>
              <a:t>шунингдек</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мазкур</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фаолиятга</a:t>
            </a:r>
            <a:r>
              <a:rPr lang="ru-RU" b="1" dirty="0">
                <a:solidFill>
                  <a:schemeClr val="accent1"/>
                </a:solidFill>
                <a:latin typeface="Times New Roman" panose="02020603050405020304" pitchFamily="18" charset="0"/>
                <a:cs typeface="Times New Roman" panose="02020603050405020304" pitchFamily="18" charset="0"/>
              </a:rPr>
              <a:t> жалб этилган </a:t>
            </a:r>
            <a:r>
              <a:rPr lang="ru-RU" b="1" dirty="0" err="1">
                <a:solidFill>
                  <a:schemeClr val="accent1"/>
                </a:solidFill>
                <a:latin typeface="Times New Roman" panose="02020603050405020304" pitchFamily="18" charset="0"/>
                <a:cs typeface="Times New Roman" panose="02020603050405020304" pitchFamily="18" charset="0"/>
              </a:rPr>
              <a:t>ижтимоий</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гуруҳларни</a:t>
            </a:r>
            <a:r>
              <a:rPr lang="ru-RU" b="1" dirty="0">
                <a:solidFill>
                  <a:schemeClr val="accent1"/>
                </a:solidFill>
                <a:latin typeface="Times New Roman" panose="02020603050405020304" pitchFamily="18" charset="0"/>
                <a:cs typeface="Times New Roman" panose="02020603050405020304" pitchFamily="18" charset="0"/>
              </a:rPr>
              <a:t> аниқлаш мақсадида </a:t>
            </a:r>
            <a:r>
              <a:rPr lang="ru-RU" b="1" dirty="0" err="1">
                <a:solidFill>
                  <a:schemeClr val="accent1"/>
                </a:solidFill>
                <a:latin typeface="Times New Roman" panose="02020603050405020304" pitchFamily="18" charset="0"/>
                <a:cs typeface="Times New Roman" panose="02020603050405020304" pitchFamily="18" charset="0"/>
              </a:rPr>
              <a:t>социологик</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сўровлар</a:t>
            </a:r>
            <a:r>
              <a:rPr lang="ru-RU" b="1" dirty="0">
                <a:solidFill>
                  <a:schemeClr val="accent1"/>
                </a:solidFill>
                <a:latin typeface="Times New Roman" panose="02020603050405020304" pitchFamily="18" charset="0"/>
                <a:cs typeface="Times New Roman" panose="02020603050405020304" pitchFamily="18" charset="0"/>
              </a:rPr>
              <a:t> </a:t>
            </a:r>
            <a:r>
              <a:rPr lang="ru-RU" b="1" dirty="0" err="1">
                <a:solidFill>
                  <a:schemeClr val="accent1"/>
                </a:solidFill>
                <a:latin typeface="Times New Roman" panose="02020603050405020304" pitchFamily="18" charset="0"/>
                <a:cs typeface="Times New Roman" panose="02020603050405020304" pitchFamily="18" charset="0"/>
              </a:rPr>
              <a:t>ўтказилади</a:t>
            </a:r>
            <a:r>
              <a:rPr lang="ru-RU" b="1" dirty="0">
                <a:solidFill>
                  <a:schemeClr val="accent1"/>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4360118" y="2621630"/>
            <a:ext cx="3552310" cy="3139321"/>
          </a:xfrm>
          <a:prstGeom prst="rect">
            <a:avLst/>
          </a:prstGeom>
          <a:noFill/>
        </p:spPr>
        <p:txBody>
          <a:bodyPr wrap="square" rtlCol="0">
            <a:spAutoFit/>
          </a:bodyPr>
          <a:lstStyle/>
          <a:p>
            <a:pPr algn="ctr"/>
            <a:r>
              <a:rPr lang="ru-RU" b="1" dirty="0" err="1">
                <a:latin typeface="Times New Roman" panose="02020603050405020304" pitchFamily="18" charset="0"/>
                <a:cs typeface="Times New Roman" panose="02020603050405020304" pitchFamily="18" charset="0"/>
              </a:rPr>
              <a:t>Махсус</a:t>
            </a:r>
            <a:r>
              <a:rPr lang="ru-RU" b="1" dirty="0">
                <a:latin typeface="Times New Roman" panose="02020603050405020304" pitchFamily="18" charset="0"/>
                <a:cs typeface="Times New Roman" panose="02020603050405020304" pitchFamily="18" charset="0"/>
              </a:rPr>
              <a:t> тадқиқотлар </a:t>
            </a:r>
            <a:r>
              <a:rPr lang="ru-RU" b="1" dirty="0" err="1">
                <a:solidFill>
                  <a:schemeClr val="accent2"/>
                </a:solidFill>
                <a:latin typeface="Times New Roman" panose="02020603050405020304" pitchFamily="18" charset="0"/>
                <a:cs typeface="Times New Roman" panose="02020603050405020304" pitchFamily="18" charset="0"/>
              </a:rPr>
              <a:t>ҳуқуқни</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муҳофаза</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қилувчи</a:t>
            </a:r>
            <a:r>
              <a:rPr lang="ru-RU" b="1" dirty="0">
                <a:solidFill>
                  <a:schemeClr val="accent2"/>
                </a:solidFill>
                <a:latin typeface="Times New Roman" panose="02020603050405020304" pitchFamily="18" charset="0"/>
                <a:cs typeface="Times New Roman" panose="02020603050405020304" pitchFamily="18" charset="0"/>
              </a:rPr>
              <a:t> ва </a:t>
            </a:r>
            <a:r>
              <a:rPr lang="ru-RU" b="1" dirty="0" err="1">
                <a:solidFill>
                  <a:schemeClr val="accent2"/>
                </a:solidFill>
                <a:latin typeface="Times New Roman" panose="02020603050405020304" pitchFamily="18" charset="0"/>
                <a:cs typeface="Times New Roman" panose="02020603050405020304" pitchFamily="18" charset="0"/>
              </a:rPr>
              <a:t>назорат</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қилувчи</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органларнинг</a:t>
            </a:r>
            <a:r>
              <a:rPr lang="ru-RU" b="1" dirty="0">
                <a:solidFill>
                  <a:schemeClr val="accent2"/>
                </a:solidFill>
                <a:latin typeface="Times New Roman" panose="02020603050405020304" pitchFamily="18" charset="0"/>
                <a:cs typeface="Times New Roman" panose="02020603050405020304" pitchFamily="18" charset="0"/>
              </a:rPr>
              <a:t> коррупцияга </a:t>
            </a:r>
            <a:r>
              <a:rPr lang="ru-RU" b="1" dirty="0" err="1">
                <a:solidFill>
                  <a:schemeClr val="accent2"/>
                </a:solidFill>
                <a:latin typeface="Times New Roman" panose="02020603050405020304" pitchFamily="18" charset="0"/>
                <a:cs typeface="Times New Roman" panose="02020603050405020304" pitchFamily="18" charset="0"/>
              </a:rPr>
              <a:t>қарши</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курашиш</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бўйича</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фаолияти</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натижаларини</a:t>
            </a:r>
            <a:r>
              <a:rPr lang="ru-RU" b="1" dirty="0">
                <a:solidFill>
                  <a:schemeClr val="accent2"/>
                </a:solidFill>
                <a:latin typeface="Times New Roman" panose="02020603050405020304" pitchFamily="18" charset="0"/>
                <a:cs typeface="Times New Roman" panose="02020603050405020304" pitchFamily="18" charset="0"/>
              </a:rPr>
              <a:t>, коррупция </a:t>
            </a:r>
            <a:r>
              <a:rPr lang="ru-RU" b="1" dirty="0" err="1">
                <a:solidFill>
                  <a:schemeClr val="accent2"/>
                </a:solidFill>
                <a:latin typeface="Times New Roman" panose="02020603050405020304" pitchFamily="18" charset="0"/>
                <a:cs typeface="Times New Roman" panose="02020603050405020304" pitchFamily="18" charset="0"/>
              </a:rPr>
              <a:t>кўрсаткичларининг</a:t>
            </a:r>
            <a:r>
              <a:rPr lang="ru-RU" b="1" dirty="0">
                <a:solidFill>
                  <a:schemeClr val="accent2"/>
                </a:solidFill>
                <a:latin typeface="Times New Roman" panose="02020603050405020304" pitchFamily="18" charset="0"/>
                <a:cs typeface="Times New Roman" panose="02020603050405020304" pitchFamily="18" charset="0"/>
              </a:rPr>
              <a:t> статистика </a:t>
            </a:r>
            <a:r>
              <a:rPr lang="ru-RU" b="1" dirty="0" err="1">
                <a:solidFill>
                  <a:schemeClr val="accent2"/>
                </a:solidFill>
                <a:latin typeface="Times New Roman" panose="02020603050405020304" pitchFamily="18" charset="0"/>
                <a:cs typeface="Times New Roman" panose="02020603050405020304" pitchFamily="18" charset="0"/>
              </a:rPr>
              <a:t>ҳисобини</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мунтазам</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равишда</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тизимли</a:t>
            </a:r>
            <a:r>
              <a:rPr lang="ru-RU" b="1" dirty="0">
                <a:solidFill>
                  <a:schemeClr val="accent2"/>
                </a:solidFill>
                <a:latin typeface="Times New Roman" panose="02020603050405020304" pitchFamily="18" charset="0"/>
                <a:cs typeface="Times New Roman" panose="02020603050405020304" pitchFamily="18" charset="0"/>
              </a:rPr>
              <a:t> таҳлил </a:t>
            </a:r>
            <a:r>
              <a:rPr lang="ru-RU" b="1" dirty="0" err="1">
                <a:solidFill>
                  <a:schemeClr val="accent2"/>
                </a:solidFill>
                <a:latin typeface="Times New Roman" panose="02020603050405020304" pitchFamily="18" charset="0"/>
                <a:cs typeface="Times New Roman" panose="02020603050405020304" pitchFamily="18" charset="0"/>
              </a:rPr>
              <a:t>қилишни</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тенденцияларини</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ўрганишни</a:t>
            </a:r>
            <a:r>
              <a:rPr lang="ru-RU" b="1" dirty="0">
                <a:solidFill>
                  <a:schemeClr val="accent2"/>
                </a:solidFill>
                <a:latin typeface="Times New Roman" panose="02020603050405020304" pitchFamily="18" charset="0"/>
                <a:cs typeface="Times New Roman" panose="02020603050405020304" pitchFamily="18" charset="0"/>
              </a:rPr>
              <a:t> </a:t>
            </a:r>
            <a:r>
              <a:rPr lang="ru-RU" b="1" dirty="0" err="1">
                <a:solidFill>
                  <a:schemeClr val="accent2"/>
                </a:solidFill>
                <a:latin typeface="Times New Roman" panose="02020603050405020304" pitchFamily="18" charset="0"/>
                <a:cs typeface="Times New Roman" panose="02020603050405020304" pitchFamily="18" charset="0"/>
              </a:rPr>
              <a:t>ўз</a:t>
            </a:r>
            <a:r>
              <a:rPr lang="ru-RU" b="1" dirty="0">
                <a:solidFill>
                  <a:schemeClr val="accent2"/>
                </a:solidFill>
                <a:latin typeface="Times New Roman" panose="02020603050405020304" pitchFamily="18" charset="0"/>
                <a:cs typeface="Times New Roman" panose="02020603050405020304" pitchFamily="18" charset="0"/>
              </a:rPr>
              <a:t> ичига </a:t>
            </a:r>
            <a:r>
              <a:rPr lang="ru-RU" b="1" dirty="0" err="1">
                <a:solidFill>
                  <a:schemeClr val="accent2"/>
                </a:solidFill>
                <a:latin typeface="Times New Roman" panose="02020603050405020304" pitchFamily="18" charset="0"/>
                <a:cs typeface="Times New Roman" panose="02020603050405020304" pitchFamily="18" charset="0"/>
              </a:rPr>
              <a:t>олади</a:t>
            </a:r>
            <a:endParaRPr lang="ru-RU" b="1" dirty="0">
              <a:solidFill>
                <a:schemeClr val="accent2"/>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271868" y="2505599"/>
            <a:ext cx="3564240" cy="3693319"/>
          </a:xfrm>
          <a:prstGeom prst="rect">
            <a:avLst/>
          </a:prstGeom>
          <a:noFill/>
        </p:spPr>
        <p:txBody>
          <a:bodyPr wrap="square" rtlCol="0">
            <a:spAutoFit/>
          </a:bodyPr>
          <a:lstStyle/>
          <a:p>
            <a:pPr lvl="0" algn="ctr"/>
            <a:r>
              <a:rPr lang="ru-RU" b="1" dirty="0" err="1">
                <a:latin typeface="Times New Roman" pitchFamily="18" charset="0"/>
                <a:cs typeface="Times New Roman" panose="02020603050405020304" pitchFamily="18" charset="0"/>
              </a:rPr>
              <a:t>Илмий</a:t>
            </a:r>
            <a:r>
              <a:rPr lang="ru-RU" b="1" dirty="0">
                <a:latin typeface="Times New Roman" panose="02020603050405020304" pitchFamily="18" charset="0"/>
                <a:cs typeface="Times New Roman" panose="02020603050405020304" pitchFamily="18" charset="0"/>
              </a:rPr>
              <a:t> тадқиқотлар </a:t>
            </a:r>
            <a:r>
              <a:rPr lang="ru-RU" b="1" dirty="0">
                <a:solidFill>
                  <a:schemeClr val="accent4">
                    <a:lumMod val="75000"/>
                  </a:schemeClr>
                </a:solidFill>
                <a:latin typeface="Times New Roman" panose="02020603050405020304" pitchFamily="18" charset="0"/>
                <a:cs typeface="Times New Roman" panose="02020603050405020304" pitchFamily="18" charset="0"/>
              </a:rPr>
              <a:t>коррупцияга </a:t>
            </a:r>
            <a:r>
              <a:rPr lang="ru-RU" b="1" dirty="0" err="1">
                <a:solidFill>
                  <a:schemeClr val="accent4">
                    <a:lumMod val="75000"/>
                  </a:schemeClr>
                </a:solidFill>
                <a:latin typeface="Times New Roman" panose="02020603050405020304" pitchFamily="18" charset="0"/>
                <a:cs typeface="Times New Roman" panose="02020603050405020304" pitchFamily="18" charset="0"/>
              </a:rPr>
              <a:t>қарши</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курашиш</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муаммолари</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бўйича</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илмий</a:t>
            </a:r>
            <a:r>
              <a:rPr lang="ru-RU" b="1" dirty="0">
                <a:solidFill>
                  <a:schemeClr val="accent4">
                    <a:lumMod val="75000"/>
                  </a:schemeClr>
                </a:solidFill>
                <a:latin typeface="Times New Roman" panose="02020603050405020304" pitchFamily="18" charset="0"/>
                <a:cs typeface="Times New Roman" panose="02020603050405020304" pitchFamily="18" charset="0"/>
              </a:rPr>
              <a:t> тадқиқотлар </a:t>
            </a:r>
            <a:r>
              <a:rPr lang="ru-RU" b="1" dirty="0" err="1">
                <a:solidFill>
                  <a:schemeClr val="accent4">
                    <a:lumMod val="75000"/>
                  </a:schemeClr>
                </a:solidFill>
                <a:latin typeface="Times New Roman" panose="02020603050405020304" pitchFamily="18" charset="0"/>
                <a:cs typeface="Times New Roman" panose="02020603050405020304" pitchFamily="18" charset="0"/>
              </a:rPr>
              <a:t>ўтказишни</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илмий</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услубиётлар</a:t>
            </a:r>
            <a:r>
              <a:rPr lang="ru-RU" b="1" dirty="0">
                <a:solidFill>
                  <a:schemeClr val="accent4">
                    <a:lumMod val="75000"/>
                  </a:schemeClr>
                </a:solidFill>
                <a:latin typeface="Times New Roman" panose="02020603050405020304" pitchFamily="18" charset="0"/>
                <a:cs typeface="Times New Roman" panose="02020603050405020304" pitchFamily="18" charset="0"/>
              </a:rPr>
              <a:t> ва </a:t>
            </a:r>
            <a:r>
              <a:rPr lang="ru-RU" b="1" dirty="0" err="1">
                <a:solidFill>
                  <a:schemeClr val="accent4">
                    <a:lumMod val="75000"/>
                  </a:schemeClr>
                </a:solidFill>
                <a:latin typeface="Times New Roman" panose="02020603050405020304" pitchFamily="18" charset="0"/>
                <a:cs typeface="Times New Roman" panose="02020603050405020304" pitchFamily="18" charset="0"/>
              </a:rPr>
              <a:t>тавсиялар</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ишлаб</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чиқишни</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уларни</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амалиётга</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оқилона</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жорий</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этишни</a:t>
            </a:r>
            <a:r>
              <a:rPr lang="ru-RU" b="1" dirty="0">
                <a:solidFill>
                  <a:schemeClr val="accent4">
                    <a:lumMod val="75000"/>
                  </a:schemeClr>
                </a:solidFill>
                <a:latin typeface="Times New Roman" panose="02020603050405020304" pitchFamily="18" charset="0"/>
                <a:cs typeface="Times New Roman" panose="02020603050405020304" pitchFamily="18" charset="0"/>
              </a:rPr>
              <a:t>, коррупцияга </a:t>
            </a:r>
            <a:r>
              <a:rPr lang="ru-RU" b="1" dirty="0" err="1">
                <a:solidFill>
                  <a:schemeClr val="accent4">
                    <a:lumMod val="75000"/>
                  </a:schemeClr>
                </a:solidFill>
                <a:latin typeface="Times New Roman" panose="02020603050405020304" pitchFamily="18" charset="0"/>
                <a:cs typeface="Times New Roman" panose="02020603050405020304" pitchFamily="18" charset="0"/>
              </a:rPr>
              <a:t>қарши</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курашишда</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қўлланилаётган</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шакллар</a:t>
            </a:r>
            <a:r>
              <a:rPr lang="ru-RU" b="1" dirty="0">
                <a:solidFill>
                  <a:schemeClr val="accent4">
                    <a:lumMod val="75000"/>
                  </a:schemeClr>
                </a:solidFill>
                <a:latin typeface="Times New Roman" panose="02020603050405020304" pitchFamily="18" charset="0"/>
                <a:cs typeface="Times New Roman" panose="02020603050405020304" pitchFamily="18" charset="0"/>
              </a:rPr>
              <a:t> ва </a:t>
            </a:r>
            <a:r>
              <a:rPr lang="ru-RU" b="1" dirty="0" err="1">
                <a:solidFill>
                  <a:schemeClr val="accent4">
                    <a:lumMod val="75000"/>
                  </a:schemeClr>
                </a:solidFill>
                <a:latin typeface="Times New Roman" panose="02020603050405020304" pitchFamily="18" charset="0"/>
                <a:cs typeface="Times New Roman" panose="02020603050405020304" pitchFamily="18" charset="0"/>
              </a:rPr>
              <a:t>усуллар</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самарадорлигини</a:t>
            </a:r>
            <a:r>
              <a:rPr lang="ru-RU" b="1" dirty="0">
                <a:solidFill>
                  <a:schemeClr val="accent4">
                    <a:lumMod val="75000"/>
                  </a:schemeClr>
                </a:solidFill>
                <a:latin typeface="Times New Roman" panose="02020603050405020304" pitchFamily="18" charset="0"/>
                <a:cs typeface="Times New Roman" panose="02020603050405020304" pitchFamily="18" charset="0"/>
              </a:rPr>
              <a:t> прогноз қилиш </a:t>
            </a:r>
            <a:r>
              <a:rPr lang="ru-RU" b="1" dirty="0" err="1">
                <a:solidFill>
                  <a:schemeClr val="accent4">
                    <a:lumMod val="75000"/>
                  </a:schemeClr>
                </a:solidFill>
                <a:latin typeface="Times New Roman" panose="02020603050405020304" pitchFamily="18" charset="0"/>
                <a:cs typeface="Times New Roman" panose="02020603050405020304" pitchFamily="18" charset="0"/>
              </a:rPr>
              <a:t>ҳамда</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илмий</a:t>
            </a:r>
            <a:r>
              <a:rPr lang="ru-RU" b="1" dirty="0">
                <a:solidFill>
                  <a:schemeClr val="accent4">
                    <a:lumMod val="75000"/>
                  </a:schemeClr>
                </a:solidFill>
                <a:latin typeface="Times New Roman" panose="02020603050405020304" pitchFamily="18" charset="0"/>
                <a:cs typeface="Times New Roman" panose="02020603050405020304" pitchFamily="18" charset="0"/>
              </a:rPr>
              <a:t> таҳлил </a:t>
            </a:r>
            <a:r>
              <a:rPr lang="ru-RU" b="1" dirty="0" err="1">
                <a:solidFill>
                  <a:schemeClr val="accent4">
                    <a:lumMod val="75000"/>
                  </a:schemeClr>
                </a:solidFill>
                <a:latin typeface="Times New Roman" panose="02020603050405020304" pitchFamily="18" charset="0"/>
                <a:cs typeface="Times New Roman" panose="02020603050405020304" pitchFamily="18" charset="0"/>
              </a:rPr>
              <a:t>этишни</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ўз</a:t>
            </a:r>
            <a:r>
              <a:rPr lang="ru-RU" b="1" dirty="0">
                <a:solidFill>
                  <a:schemeClr val="accent4">
                    <a:lumMod val="75000"/>
                  </a:schemeClr>
                </a:solidFill>
                <a:latin typeface="Times New Roman" panose="02020603050405020304" pitchFamily="18" charset="0"/>
                <a:cs typeface="Times New Roman" panose="02020603050405020304" pitchFamily="18" charset="0"/>
              </a:rPr>
              <a:t> ичига </a:t>
            </a:r>
            <a:r>
              <a:rPr lang="ru-RU" b="1" dirty="0" err="1">
                <a:solidFill>
                  <a:schemeClr val="accent4">
                    <a:lumMod val="75000"/>
                  </a:schemeClr>
                </a:solidFill>
                <a:latin typeface="Times New Roman" panose="02020603050405020304" pitchFamily="18" charset="0"/>
                <a:cs typeface="Times New Roman" panose="02020603050405020304" pitchFamily="18" charset="0"/>
              </a:rPr>
              <a:t>олади</a:t>
            </a:r>
            <a:endParaRPr lang="ru-RU" b="1" dirty="0">
              <a:solidFill>
                <a:schemeClr val="accent4">
                  <a:lumMod val="75000"/>
                </a:schemeClr>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D09CB3F6-3D6F-42F8-95D9-20BCB6261B52}"/>
              </a:ext>
            </a:extLst>
          </p:cNvPr>
          <p:cNvSpPr txBox="1"/>
          <p:nvPr/>
        </p:nvSpPr>
        <p:spPr>
          <a:xfrm>
            <a:off x="0" y="1142405"/>
            <a:ext cx="12192000" cy="461665"/>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Коррупция соҳасидаги </a:t>
            </a:r>
            <a:r>
              <a:rPr lang="ru-RU" sz="2400" b="1" dirty="0" err="1">
                <a:latin typeface="Times New Roman" panose="02020603050405020304" pitchFamily="18" charset="0"/>
                <a:cs typeface="Times New Roman" panose="02020603050405020304" pitchFamily="18" charset="0"/>
              </a:rPr>
              <a:t>тадқиқотлар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қуйидаги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асосий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йўналишларга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бўлинади</a:t>
            </a:r>
            <a:r>
              <a:rPr lang="ru-RU" sz="2400" b="1" dirty="0">
                <a:latin typeface="Times New Roman" panose="02020603050405020304" pitchFamily="18" charset="0"/>
                <a:cs typeface="Times New Roman" panose="02020603050405020304" pitchFamily="18" charset="0"/>
              </a:rPr>
              <a:t> </a:t>
            </a:r>
            <a:endParaRPr lang="ru-RU" sz="2400" b="1" dirty="0"/>
          </a:p>
        </p:txBody>
      </p:sp>
      <p:sp>
        <p:nvSpPr>
          <p:cNvPr id="2" name="Прямоугольник 1">
            <a:extLst>
              <a:ext uri="{FF2B5EF4-FFF2-40B4-BE49-F238E27FC236}">
                <a16:creationId xmlns:a16="http://schemas.microsoft.com/office/drawing/2014/main" id="{4ECD7CBD-6E17-478C-9CD8-2C9D797ED7B8}"/>
              </a:ext>
            </a:extLst>
          </p:cNvPr>
          <p:cNvSpPr/>
          <p:nvPr/>
        </p:nvSpPr>
        <p:spPr>
          <a:xfrm>
            <a:off x="382427" y="187038"/>
            <a:ext cx="11423287" cy="830997"/>
          </a:xfrm>
          <a:prstGeom prst="rect">
            <a:avLst/>
          </a:prstGeom>
        </p:spPr>
        <p:txBody>
          <a:bodyPr wrap="square">
            <a:spAutoFit/>
          </a:bodyPr>
          <a:lstStyle/>
          <a:p>
            <a:pPr indent="180340" algn="just">
              <a:spcAft>
                <a:spcPts val="0"/>
              </a:spcAft>
            </a:pPr>
            <a:r>
              <a:rPr lang="uz-Cyrl-UZ" sz="2400" b="1" dirty="0">
                <a:latin typeface="Times New Roman" panose="02020603050405020304" pitchFamily="18" charset="0"/>
                <a:ea typeface="Times New Roman" panose="02020603050405020304" pitchFamily="18" charset="0"/>
              </a:rPr>
              <a:t>“Коррупцияга қарши курашиш тўғрисида”ги Қонуннинг 6-боби Коррупция соҳасидаги тадқиқотлар</a:t>
            </a:r>
            <a:r>
              <a:rPr lang="uz-Cyrl-UZ" sz="2400" dirty="0">
                <a:latin typeface="Times New Roman" panose="02020603050405020304" pitchFamily="18" charset="0"/>
                <a:ea typeface="Times New Roman" panose="02020603050405020304" pitchFamily="18" charset="0"/>
              </a:rPr>
              <a:t> масалаларига қаратилган. (30-модда). Унга асосан </a:t>
            </a:r>
            <a:endParaRPr lang="ru-RU"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443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562099" y="216006"/>
            <a:ext cx="11067802" cy="769441"/>
          </a:xfrm>
          <a:prstGeom prst="rect">
            <a:avLst/>
          </a:prstGeom>
          <a:noFill/>
        </p:spPr>
        <p:txBody>
          <a:bodyPr wrap="square" rtlCol="0">
            <a:spAutoFit/>
          </a:bodyPr>
          <a:lstStyle/>
          <a:p>
            <a:pPr algn="ctr">
              <a:lnSpc>
                <a:spcPct val="100000"/>
              </a:lnSpc>
              <a:spcBef>
                <a:spcPts val="0"/>
              </a:spcBef>
            </a:pPr>
            <a:r>
              <a:rPr lang="uz-Cyrl-UZ" sz="2200" b="1" dirty="0">
                <a:latin typeface="Times New Roman" panose="02020603050405020304" pitchFamily="18" charset="0"/>
                <a:cs typeface="Times New Roman" panose="02020603050405020304" pitchFamily="18" charset="0"/>
              </a:rPr>
              <a:t>Ўзбекистон Республикаси коррупцияга қарши курашиш соҳасида халқаро </a:t>
            </a:r>
          </a:p>
          <a:p>
            <a:pPr algn="ctr">
              <a:lnSpc>
                <a:spcPct val="100000"/>
              </a:lnSpc>
              <a:spcBef>
                <a:spcPts val="0"/>
              </a:spcBef>
            </a:pPr>
            <a:r>
              <a:rPr lang="uz-Cyrl-UZ" sz="2200" b="1" dirty="0">
                <a:latin typeface="Times New Roman" panose="02020603050405020304" pitchFamily="18" charset="0"/>
                <a:cs typeface="Times New Roman" panose="02020603050405020304" pitchFamily="18" charset="0"/>
              </a:rPr>
              <a:t>ҳамкорлик бир қатор халқаро ташкилотлар билан амалга оширилади</a:t>
            </a:r>
            <a:endParaRPr lang="ru-RU" sz="2200" b="1" dirty="0">
              <a:latin typeface="Times New Roman" panose="02020603050405020304" pitchFamily="18" charset="0"/>
              <a:cs typeface="Times New Roman" panose="02020603050405020304" pitchFamily="18" charset="0"/>
            </a:endParaRPr>
          </a:p>
        </p:txBody>
      </p:sp>
      <p:pic>
        <p:nvPicPr>
          <p:cNvPr id="24" name="Рисунок 23">
            <a:extLst>
              <a:ext uri="{FF2B5EF4-FFF2-40B4-BE49-F238E27FC236}">
                <a16:creationId xmlns:a16="http://schemas.microsoft.com/office/drawing/2014/main" id="{314B9013-3D4A-45A2-ABE7-E9BC334FBC19}"/>
              </a:ext>
            </a:extLst>
          </p:cNvPr>
          <p:cNvPicPr>
            <a:picLocks noChangeAspect="1"/>
          </p:cNvPicPr>
          <p:nvPr/>
        </p:nvPicPr>
        <p:blipFill>
          <a:blip r:embed="rId3"/>
          <a:stretch>
            <a:fillRect/>
          </a:stretch>
        </p:blipFill>
        <p:spPr>
          <a:xfrm>
            <a:off x="593867" y="4561675"/>
            <a:ext cx="2566638" cy="2208686"/>
          </a:xfrm>
          <a:prstGeom prst="rect">
            <a:avLst/>
          </a:prstGeom>
        </p:spPr>
      </p:pic>
      <p:pic>
        <p:nvPicPr>
          <p:cNvPr id="25" name="Рисунок 24">
            <a:extLst>
              <a:ext uri="{FF2B5EF4-FFF2-40B4-BE49-F238E27FC236}">
                <a16:creationId xmlns:a16="http://schemas.microsoft.com/office/drawing/2014/main" id="{D260155A-0662-45C7-979B-26A60DA40D0F}"/>
              </a:ext>
            </a:extLst>
          </p:cNvPr>
          <p:cNvPicPr>
            <a:picLocks noChangeAspect="1"/>
          </p:cNvPicPr>
          <p:nvPr/>
        </p:nvPicPr>
        <p:blipFill>
          <a:blip r:embed="rId4"/>
          <a:stretch>
            <a:fillRect/>
          </a:stretch>
        </p:blipFill>
        <p:spPr>
          <a:xfrm>
            <a:off x="10791176" y="4462326"/>
            <a:ext cx="1188823" cy="2103302"/>
          </a:xfrm>
          <a:prstGeom prst="rect">
            <a:avLst/>
          </a:prstGeom>
        </p:spPr>
      </p:pic>
      <p:pic>
        <p:nvPicPr>
          <p:cNvPr id="26" name="Рисунок 25">
            <a:extLst>
              <a:ext uri="{FF2B5EF4-FFF2-40B4-BE49-F238E27FC236}">
                <a16:creationId xmlns:a16="http://schemas.microsoft.com/office/drawing/2014/main" id="{0338D6FE-1AF5-41ED-9704-8362F8DB56CA}"/>
              </a:ext>
            </a:extLst>
          </p:cNvPr>
          <p:cNvPicPr>
            <a:picLocks noChangeAspect="1"/>
          </p:cNvPicPr>
          <p:nvPr/>
        </p:nvPicPr>
        <p:blipFill>
          <a:blip r:embed="rId5"/>
          <a:stretch>
            <a:fillRect/>
          </a:stretch>
        </p:blipFill>
        <p:spPr>
          <a:xfrm>
            <a:off x="8480470" y="4462326"/>
            <a:ext cx="1859441" cy="2103302"/>
          </a:xfrm>
          <a:prstGeom prst="rect">
            <a:avLst/>
          </a:prstGeom>
        </p:spPr>
      </p:pic>
      <p:pic>
        <p:nvPicPr>
          <p:cNvPr id="27" name="Рисунок 26">
            <a:extLst>
              <a:ext uri="{FF2B5EF4-FFF2-40B4-BE49-F238E27FC236}">
                <a16:creationId xmlns:a16="http://schemas.microsoft.com/office/drawing/2014/main" id="{3C72BE45-E7E9-4C12-B8AD-FC1E3DF23081}"/>
              </a:ext>
            </a:extLst>
          </p:cNvPr>
          <p:cNvPicPr>
            <a:picLocks noChangeAspect="1"/>
          </p:cNvPicPr>
          <p:nvPr/>
        </p:nvPicPr>
        <p:blipFill>
          <a:blip r:embed="rId6"/>
          <a:stretch>
            <a:fillRect/>
          </a:stretch>
        </p:blipFill>
        <p:spPr>
          <a:xfrm>
            <a:off x="5789771" y="4491469"/>
            <a:ext cx="2409974" cy="2103302"/>
          </a:xfrm>
          <a:prstGeom prst="rect">
            <a:avLst/>
          </a:prstGeom>
        </p:spPr>
      </p:pic>
      <p:pic>
        <p:nvPicPr>
          <p:cNvPr id="28" name="Рисунок 27">
            <a:extLst>
              <a:ext uri="{FF2B5EF4-FFF2-40B4-BE49-F238E27FC236}">
                <a16:creationId xmlns:a16="http://schemas.microsoft.com/office/drawing/2014/main" id="{3B752850-C647-4251-955D-55F661E28A40}"/>
              </a:ext>
            </a:extLst>
          </p:cNvPr>
          <p:cNvPicPr>
            <a:picLocks noChangeAspect="1"/>
          </p:cNvPicPr>
          <p:nvPr/>
        </p:nvPicPr>
        <p:blipFill>
          <a:blip r:embed="rId7"/>
          <a:stretch>
            <a:fillRect/>
          </a:stretch>
        </p:blipFill>
        <p:spPr>
          <a:xfrm>
            <a:off x="3484999" y="4491469"/>
            <a:ext cx="2024047" cy="2122870"/>
          </a:xfrm>
          <a:prstGeom prst="rect">
            <a:avLst/>
          </a:prstGeom>
        </p:spPr>
      </p:pic>
      <p:sp>
        <p:nvSpPr>
          <p:cNvPr id="2" name="Прямоугольник 1">
            <a:extLst>
              <a:ext uri="{FF2B5EF4-FFF2-40B4-BE49-F238E27FC236}">
                <a16:creationId xmlns:a16="http://schemas.microsoft.com/office/drawing/2014/main" id="{42D637B6-EE04-459A-8C06-ED5366B735C2}"/>
              </a:ext>
            </a:extLst>
          </p:cNvPr>
          <p:cNvSpPr/>
          <p:nvPr/>
        </p:nvSpPr>
        <p:spPr>
          <a:xfrm>
            <a:off x="598434" y="1191982"/>
            <a:ext cx="10462660" cy="341632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EU</a:t>
            </a:r>
            <a:r>
              <a:rPr lang="uz-Cyrl-UZ" sz="2400" b="1" dirty="0">
                <a:latin typeface="Times New Roman" panose="02020603050405020304" pitchFamily="18" charset="0"/>
                <a:cs typeface="Times New Roman" panose="02020603050405020304" pitchFamily="18" charset="0"/>
              </a:rPr>
              <a:t> </a:t>
            </a:r>
            <a:r>
              <a:rPr lang="uz-Cyrl-UZ" sz="2400" dirty="0">
                <a:latin typeface="Times New Roman" panose="02020603050405020304" pitchFamily="18" charset="0"/>
                <a:cs typeface="Times New Roman" panose="02020603050405020304" pitchFamily="18" charset="0"/>
              </a:rPr>
              <a:t>(Европа Иттифоқи), </a:t>
            </a:r>
          </a:p>
          <a:p>
            <a:r>
              <a:rPr lang="en-US" sz="2400" b="1" dirty="0">
                <a:latin typeface="Times New Roman" panose="02020603050405020304" pitchFamily="18" charset="0"/>
                <a:cs typeface="Times New Roman" panose="02020603050405020304" pitchFamily="18" charset="0"/>
              </a:rPr>
              <a:t>UNODC</a:t>
            </a:r>
            <a:r>
              <a:rPr lang="en-US"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БМТнинг</a:t>
            </a:r>
            <a:r>
              <a:rPr lang="ru-RU" sz="2400" dirty="0">
                <a:latin typeface="Times New Roman" panose="02020603050405020304" pitchFamily="18" charset="0"/>
                <a:cs typeface="Times New Roman" panose="02020603050405020304" pitchFamily="18" charset="0"/>
              </a:rPr>
              <a:t> Наркотик ва </a:t>
            </a:r>
            <a:r>
              <a:rPr lang="ru-RU" sz="2400" dirty="0" err="1">
                <a:latin typeface="Times New Roman" panose="02020603050405020304" pitchFamily="18" charset="0"/>
                <a:cs typeface="Times New Roman" panose="02020603050405020304" pitchFamily="18" charset="0"/>
              </a:rPr>
              <a:t>жиноятчилик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бўйича</a:t>
            </a:r>
            <a:r>
              <a:rPr lang="ru-RU" sz="2400" dirty="0">
                <a:latin typeface="Times New Roman" panose="02020603050405020304" pitchFamily="18" charset="0"/>
                <a:cs typeface="Times New Roman" panose="02020603050405020304" pitchFamily="18" charset="0"/>
              </a:rPr>
              <a:t> </a:t>
            </a:r>
          </a:p>
          <a:p>
            <a:r>
              <a:rPr lang="ru-RU" sz="2400" dirty="0" err="1">
                <a:latin typeface="Times New Roman" panose="02020603050405020304" pitchFamily="18" charset="0"/>
                <a:cs typeface="Times New Roman" panose="02020603050405020304" pitchFamily="18" charset="0"/>
              </a:rPr>
              <a:t>идораси</a:t>
            </a:r>
            <a:r>
              <a:rPr lang="ru-RU" sz="2400"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UNDP </a:t>
            </a:r>
            <a:r>
              <a:rPr lang="en-US"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БМТ </a:t>
            </a:r>
            <a:r>
              <a:rPr lang="ru-RU" sz="2400" dirty="0" err="1">
                <a:latin typeface="Times New Roman" panose="02020603050405020304" pitchFamily="18" charset="0"/>
                <a:cs typeface="Times New Roman" panose="02020603050405020304" pitchFamily="18" charset="0"/>
              </a:rPr>
              <a:t>тараққиёт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дастури</a:t>
            </a:r>
            <a:r>
              <a:rPr lang="ru-RU"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OSCE</a:t>
            </a:r>
            <a:r>
              <a:rPr lang="en-US" sz="2400" dirty="0">
                <a:latin typeface="Times New Roman" panose="02020603050405020304" pitchFamily="18" charset="0"/>
                <a:cs typeface="Times New Roman" panose="02020603050405020304" pitchFamily="18" charset="0"/>
              </a:rPr>
              <a:t> </a:t>
            </a:r>
            <a:r>
              <a:rPr lang="uz-Cyrl-UZ" sz="2400" dirty="0">
                <a:latin typeface="Times New Roman" panose="02020603050405020304" pitchFamily="18" charset="0"/>
                <a:cs typeface="Times New Roman" panose="02020603050405020304" pitchFamily="18" charset="0"/>
              </a:rPr>
              <a:t>(Европада хавсизлик ва ҳамкорлик ташкилоти),</a:t>
            </a:r>
          </a:p>
          <a:p>
            <a:r>
              <a:rPr lang="en-US" sz="2400" b="1" dirty="0">
                <a:latin typeface="Times New Roman" panose="02020603050405020304" pitchFamily="18" charset="0"/>
                <a:cs typeface="Times New Roman" panose="02020603050405020304" pitchFamily="18" charset="0"/>
              </a:rPr>
              <a:t>OECD </a:t>
            </a:r>
            <a:r>
              <a:rPr lang="uz-Cyrl-UZ" sz="2400" dirty="0">
                <a:latin typeface="Times New Roman" panose="02020603050405020304" pitchFamily="18" charset="0"/>
                <a:cs typeface="Times New Roman" panose="02020603050405020304" pitchFamily="18" charset="0"/>
              </a:rPr>
              <a:t>(Иқтисодий хамкорлик ва ривожланиш ва </a:t>
            </a:r>
          </a:p>
          <a:p>
            <a:r>
              <a:rPr lang="uz-Cyrl-UZ" sz="2400" dirty="0">
                <a:latin typeface="Times New Roman" panose="02020603050405020304" pitchFamily="18" charset="0"/>
                <a:cs typeface="Times New Roman" panose="02020603050405020304" pitchFamily="18" charset="0"/>
              </a:rPr>
              <a:t>ташкилоти),</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FATF </a:t>
            </a:r>
            <a:r>
              <a:rPr lang="en-US" sz="2400" dirty="0">
                <a:latin typeface="Times New Roman" panose="02020603050405020304" pitchFamily="18" charset="0"/>
                <a:cs typeface="Times New Roman" panose="02020603050405020304" pitchFamily="18" charset="0"/>
              </a:rPr>
              <a:t>(</a:t>
            </a:r>
            <a:r>
              <a:rPr lang="uz-Cyrl-UZ" sz="2400" dirty="0">
                <a:latin typeface="Times New Roman" panose="02020603050405020304" pitchFamily="18" charset="0"/>
                <a:cs typeface="Times New Roman" panose="02020603050405020304" pitchFamily="18" charset="0"/>
              </a:rPr>
              <a:t>Ноқонуний даромадларни легаллаштиришга қарши ташкилоти)</a:t>
            </a:r>
          </a:p>
          <a:p>
            <a:r>
              <a:rPr lang="en-US" sz="2400" b="1" dirty="0">
                <a:latin typeface="Times New Roman" panose="02020603050405020304" pitchFamily="18" charset="0"/>
                <a:cs typeface="Times New Roman" panose="02020603050405020304" pitchFamily="18" charset="0"/>
              </a:rPr>
              <a:t>EGMONT GROUP </a:t>
            </a:r>
            <a:r>
              <a:rPr lang="en-US" sz="2400" dirty="0">
                <a:latin typeface="Times New Roman" panose="02020603050405020304" pitchFamily="18" charset="0"/>
                <a:cs typeface="Times New Roman" panose="02020603050405020304" pitchFamily="18" charset="0"/>
              </a:rPr>
              <a:t>(</a:t>
            </a:r>
            <a:r>
              <a:rPr lang="uz-Cyrl-UZ" sz="2400" dirty="0">
                <a:latin typeface="Times New Roman" panose="02020603050405020304" pitchFamily="18" charset="0"/>
                <a:cs typeface="Times New Roman" panose="02020603050405020304" pitchFamily="18" charset="0"/>
              </a:rPr>
              <a:t>Молиявий разведкалар уюшмаси) </a:t>
            </a:r>
            <a:endParaRPr lang="ru-RU" sz="24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36C6AFDD-59EB-4D78-9111-24B54FF6CD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738" y="1314880"/>
            <a:ext cx="3762375" cy="934503"/>
          </a:xfrm>
          <a:prstGeom prst="rect">
            <a:avLst/>
          </a:prstGeom>
        </p:spPr>
      </p:pic>
      <p:pic>
        <p:nvPicPr>
          <p:cNvPr id="6" name="Рисунок 5">
            <a:extLst>
              <a:ext uri="{FF2B5EF4-FFF2-40B4-BE49-F238E27FC236}">
                <a16:creationId xmlns:a16="http://schemas.microsoft.com/office/drawing/2014/main" id="{75400931-2B47-47F3-B35A-5246903302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39738" y="2344642"/>
            <a:ext cx="3762374" cy="1084358"/>
          </a:xfrm>
          <a:prstGeom prst="rect">
            <a:avLst/>
          </a:prstGeom>
        </p:spPr>
      </p:pic>
    </p:spTree>
    <p:extLst>
      <p:ext uri="{BB962C8B-B14F-4D97-AF65-F5344CB8AC3E}">
        <p14:creationId xmlns:p14="http://schemas.microsoft.com/office/powerpoint/2010/main" val="289494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257593" y="152401"/>
            <a:ext cx="6831978" cy="3777342"/>
          </a:xfrm>
          <a:prstGeom prst="rect">
            <a:avLst/>
          </a:prstGeom>
        </p:spPr>
      </p:pic>
      <p:sp>
        <p:nvSpPr>
          <p:cNvPr id="4" name="Прямоугольник 3"/>
          <p:cNvSpPr/>
          <p:nvPr/>
        </p:nvSpPr>
        <p:spPr>
          <a:xfrm>
            <a:off x="250372" y="4249342"/>
            <a:ext cx="11375570" cy="2585323"/>
          </a:xfrm>
          <a:prstGeom prst="rect">
            <a:avLst/>
          </a:prstGeom>
        </p:spPr>
        <p:txBody>
          <a:bodyPr wrap="square">
            <a:spAutoFit/>
          </a:bodyPr>
          <a:lstStyle/>
          <a:p>
            <a:endParaRPr lang="ru-RU" dirty="0"/>
          </a:p>
          <a:p>
            <a:r>
              <a:rPr lang="ru-RU" b="1" dirty="0">
                <a:latin typeface="Times New Roman" panose="02020603050405020304" pitchFamily="18" charset="0"/>
                <a:cs typeface="Times New Roman" panose="02020603050405020304" pitchFamily="18" charset="0"/>
              </a:rPr>
              <a:t>Коррупцияга қарши курашиш соҳасида </a:t>
            </a:r>
            <a:r>
              <a:rPr lang="ru-RU" b="1" dirty="0" err="1">
                <a:latin typeface="Times New Roman" panose="02020603050405020304" pitchFamily="18" charset="0"/>
                <a:cs typeface="Times New Roman" panose="02020603050405020304" pitchFamily="18" charset="0"/>
              </a:rPr>
              <a:t>халқаро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ҳамкорлик</a:t>
            </a:r>
            <a:r>
              <a:rPr lang="ru-RU" b="1" dirty="0">
                <a:latin typeface="Times New Roman" panose="02020603050405020304" pitchFamily="18" charset="0"/>
                <a:cs typeface="Times New Roman" panose="02020603050405020304" pitchFamily="18" charset="0"/>
              </a:rPr>
              <a:t> </a:t>
            </a:r>
            <a:r>
              <a:rPr lang="uz-Cyrl-UZ" b="1" dirty="0">
                <a:latin typeface="Times New Roman" panose="02020603050405020304" pitchFamily="18" charset="0"/>
                <a:cs typeface="Times New Roman" panose="02020603050405020304" pitchFamily="18" charset="0"/>
              </a:rPr>
              <a:t>қайси хужжатларга </a:t>
            </a:r>
            <a:r>
              <a:rPr lang="ru-RU" b="1" dirty="0" err="1">
                <a:latin typeface="Times New Roman" panose="02020603050405020304" pitchFamily="18" charset="0"/>
                <a:cs typeface="Times New Roman" panose="02020603050405020304" pitchFamily="18" charset="0"/>
              </a:rPr>
              <a:t>мувофиқ</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амалга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оширилади</a:t>
            </a:r>
            <a:r>
              <a:rPr lang="ru-RU" b="1"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А.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қонун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ҳужжатлари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ўмум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олинган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халқаро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шартномаларига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мувофиқ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амалга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оширилади</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Б.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қонун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ҳужжатлари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қонунларига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зид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бўлмаган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халқаро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шартномаларига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мувофиқ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амалга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оширилади</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С.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қонун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ҳужжатларига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мувофиқ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амалга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оширилади</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Д.   Ўзбекистон </a:t>
            </a:r>
            <a:r>
              <a:rPr lang="ru-RU" dirty="0" err="1">
                <a:latin typeface="Times New Roman" panose="02020603050405020304" pitchFamily="18" charset="0"/>
                <a:cs typeface="Times New Roman" panose="02020603050405020304" pitchFamily="18" charset="0"/>
              </a:rPr>
              <a:t>Республикасининг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қонун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ҳужжатлари</a:t>
            </a:r>
            <a:r>
              <a:rPr lang="ru-RU" dirty="0">
                <a:latin typeface="Times New Roman" panose="02020603050405020304" pitchFamily="18" charset="0"/>
                <a:cs typeface="Times New Roman" panose="02020603050405020304" pitchFamily="18" charset="0"/>
              </a:rPr>
              <a:t> ва </a:t>
            </a:r>
            <a:r>
              <a:rPr lang="ru-RU" dirty="0" err="1">
                <a:latin typeface="Times New Roman" panose="02020603050405020304" pitchFamily="18" charset="0"/>
                <a:cs typeface="Times New Roman" panose="02020603050405020304" pitchFamily="18" charset="0"/>
              </a:rPr>
              <a:t>халқаро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шартномаларига</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3918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0517A0F-FE8D-44CE-9D18-41E728F0EFB0}"/>
              </a:ext>
            </a:extLst>
          </p:cNvPr>
          <p:cNvGrpSpPr/>
          <p:nvPr/>
        </p:nvGrpSpPr>
        <p:grpSpPr>
          <a:xfrm>
            <a:off x="211756" y="1058779"/>
            <a:ext cx="11444438" cy="5659521"/>
            <a:chOff x="802907" y="1500879"/>
            <a:chExt cx="1997364" cy="4527717"/>
          </a:xfrm>
        </p:grpSpPr>
        <p:sp>
          <p:nvSpPr>
            <p:cNvPr id="33" name="Freeform 1871">
              <a:extLst>
                <a:ext uri="{FF2B5EF4-FFF2-40B4-BE49-F238E27FC236}">
                  <a16:creationId xmlns:a16="http://schemas.microsoft.com/office/drawing/2014/main" id="{D8B8BD07-5A1E-4A23-BE85-723EE764E2C3}"/>
                </a:ext>
              </a:extLst>
            </p:cNvPr>
            <p:cNvSpPr>
              <a:spLocks/>
            </p:cNvSpPr>
            <p:nvPr/>
          </p:nvSpPr>
          <p:spPr bwMode="auto">
            <a:xfrm>
              <a:off x="802907" y="1500879"/>
              <a:ext cx="1997364" cy="4379934"/>
            </a:xfrm>
            <a:custGeom>
              <a:avLst/>
              <a:gdLst>
                <a:gd name="T0" fmla="*/ 866 w 866"/>
                <a:gd name="T1" fmla="*/ 1617 h 1902"/>
                <a:gd name="T2" fmla="*/ 433 w 866"/>
                <a:gd name="T3" fmla="*/ 1902 h 1902"/>
                <a:gd name="T4" fmla="*/ 0 w 866"/>
                <a:gd name="T5" fmla="*/ 1617 h 1902"/>
                <a:gd name="T6" fmla="*/ 0 w 866"/>
                <a:gd name="T7" fmla="*/ 52 h 1902"/>
                <a:gd name="T8" fmla="*/ 53 w 866"/>
                <a:gd name="T9" fmla="*/ 0 h 1902"/>
                <a:gd name="T10" fmla="*/ 814 w 866"/>
                <a:gd name="T11" fmla="*/ 0 h 1902"/>
                <a:gd name="T12" fmla="*/ 866 w 866"/>
                <a:gd name="T13" fmla="*/ 52 h 1902"/>
                <a:gd name="T14" fmla="*/ 866 w 866"/>
                <a:gd name="T15" fmla="*/ 1617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6" h="1902">
                  <a:moveTo>
                    <a:pt x="866" y="1617"/>
                  </a:moveTo>
                  <a:cubicBezTo>
                    <a:pt x="866" y="1646"/>
                    <a:pt x="433" y="1902"/>
                    <a:pt x="433" y="1902"/>
                  </a:cubicBezTo>
                  <a:cubicBezTo>
                    <a:pt x="433" y="1902"/>
                    <a:pt x="0" y="1646"/>
                    <a:pt x="0" y="1617"/>
                  </a:cubicBezTo>
                  <a:lnTo>
                    <a:pt x="0" y="52"/>
                  </a:lnTo>
                  <a:cubicBezTo>
                    <a:pt x="0" y="23"/>
                    <a:pt x="24" y="0"/>
                    <a:pt x="53" y="0"/>
                  </a:cubicBezTo>
                  <a:lnTo>
                    <a:pt x="814" y="0"/>
                  </a:lnTo>
                  <a:cubicBezTo>
                    <a:pt x="843" y="0"/>
                    <a:pt x="866" y="23"/>
                    <a:pt x="866" y="52"/>
                  </a:cubicBezTo>
                  <a:lnTo>
                    <a:pt x="866" y="161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prstClr val="black"/>
                </a:solidFill>
              </a:endParaRPr>
            </a:p>
          </p:txBody>
        </p:sp>
        <p:sp>
          <p:nvSpPr>
            <p:cNvPr id="38" name="Freeform: Shape 37">
              <a:extLst>
                <a:ext uri="{FF2B5EF4-FFF2-40B4-BE49-F238E27FC236}">
                  <a16:creationId xmlns:a16="http://schemas.microsoft.com/office/drawing/2014/main" id="{B7686603-5FEE-4213-8D54-D4BED289E2DF}"/>
                </a:ext>
              </a:extLst>
            </p:cNvPr>
            <p:cNvSpPr>
              <a:spLocks/>
            </p:cNvSpPr>
            <p:nvPr/>
          </p:nvSpPr>
          <p:spPr bwMode="auto">
            <a:xfrm>
              <a:off x="802907" y="4064001"/>
              <a:ext cx="1997364" cy="1964595"/>
            </a:xfrm>
            <a:custGeom>
              <a:avLst/>
              <a:gdLst>
                <a:gd name="connsiteX0" fmla="*/ 0 w 1997364"/>
                <a:gd name="connsiteY0" fmla="*/ 0 h 1964595"/>
                <a:gd name="connsiteX1" fmla="*/ 1997364 w 1997364"/>
                <a:gd name="connsiteY1" fmla="*/ 0 h 1964595"/>
                <a:gd name="connsiteX2" fmla="*/ 1997364 w 1997364"/>
                <a:gd name="connsiteY2" fmla="*/ 1308296 h 1964595"/>
                <a:gd name="connsiteX3" fmla="*/ 998682 w 1997364"/>
                <a:gd name="connsiteY3" fmla="*/ 1964595 h 1964595"/>
                <a:gd name="connsiteX4" fmla="*/ 0 w 1997364"/>
                <a:gd name="connsiteY4" fmla="*/ 1308296 h 196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7364" h="1964595">
                  <a:moveTo>
                    <a:pt x="0" y="0"/>
                  </a:moveTo>
                  <a:lnTo>
                    <a:pt x="1997364" y="0"/>
                  </a:lnTo>
                  <a:lnTo>
                    <a:pt x="1997364" y="1308296"/>
                  </a:lnTo>
                  <a:cubicBezTo>
                    <a:pt x="1997364" y="1375077"/>
                    <a:pt x="998682" y="1964595"/>
                    <a:pt x="998682" y="1964595"/>
                  </a:cubicBezTo>
                  <a:cubicBezTo>
                    <a:pt x="998682" y="1964595"/>
                    <a:pt x="0" y="1375077"/>
                    <a:pt x="0" y="130829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noAutofit/>
            </a:bodyPr>
            <a:lstStyle/>
            <a:p>
              <a:pPr algn="ctr"/>
              <a:endParaRPr lang="en-US">
                <a:solidFill>
                  <a:prstClr val="black"/>
                </a:solidFill>
              </a:endParaRPr>
            </a:p>
          </p:txBody>
        </p:sp>
        <p:sp>
          <p:nvSpPr>
            <p:cNvPr id="92" name="Freeform: Shape 91">
              <a:extLst>
                <a:ext uri="{FF2B5EF4-FFF2-40B4-BE49-F238E27FC236}">
                  <a16:creationId xmlns:a16="http://schemas.microsoft.com/office/drawing/2014/main" id="{B27C9412-D88D-4CE2-8610-1EA63C6E2071}"/>
                </a:ext>
              </a:extLst>
            </p:cNvPr>
            <p:cNvSpPr>
              <a:spLocks/>
            </p:cNvSpPr>
            <p:nvPr/>
          </p:nvSpPr>
          <p:spPr bwMode="auto">
            <a:xfrm>
              <a:off x="802907" y="1500879"/>
              <a:ext cx="1997364" cy="4527717"/>
            </a:xfrm>
            <a:custGeom>
              <a:avLst/>
              <a:gdLst>
                <a:gd name="connsiteX0" fmla="*/ 1959514 w 1997364"/>
                <a:gd name="connsiteY0" fmla="*/ 3766377 h 4527717"/>
                <a:gd name="connsiteX1" fmla="*/ 1949325 w 1997364"/>
                <a:gd name="connsiteY1" fmla="*/ 3774963 h 4527717"/>
                <a:gd name="connsiteX2" fmla="*/ 1954451 w 1997364"/>
                <a:gd name="connsiteY2" fmla="*/ 3771009 h 4527717"/>
                <a:gd name="connsiteX3" fmla="*/ 1987223 w 1997364"/>
                <a:gd name="connsiteY3" fmla="*/ 3740248 h 4527717"/>
                <a:gd name="connsiteX4" fmla="*/ 1980673 w 1997364"/>
                <a:gd name="connsiteY4" fmla="*/ 3747019 h 4527717"/>
                <a:gd name="connsiteX5" fmla="*/ 1986147 w 1997364"/>
                <a:gd name="connsiteY5" fmla="*/ 3742011 h 4527717"/>
                <a:gd name="connsiteX6" fmla="*/ 122241 w 1997364"/>
                <a:gd name="connsiteY6" fmla="*/ 0 h 4527717"/>
                <a:gd name="connsiteX7" fmla="*/ 1877430 w 1997364"/>
                <a:gd name="connsiteY7" fmla="*/ 0 h 4527717"/>
                <a:gd name="connsiteX8" fmla="*/ 1997364 w 1997364"/>
                <a:gd name="connsiteY8" fmla="*/ 119746 h 4527717"/>
                <a:gd name="connsiteX9" fmla="*/ 1997364 w 1997364"/>
                <a:gd name="connsiteY9" fmla="*/ 2563122 h 4527717"/>
                <a:gd name="connsiteX10" fmla="*/ 1997364 w 1997364"/>
                <a:gd name="connsiteY10" fmla="*/ 3723635 h 4527717"/>
                <a:gd name="connsiteX11" fmla="*/ 1997364 w 1997364"/>
                <a:gd name="connsiteY11" fmla="*/ 3871418 h 4527717"/>
                <a:gd name="connsiteX12" fmla="*/ 998682 w 1997364"/>
                <a:gd name="connsiteY12" fmla="*/ 4527717 h 4527717"/>
                <a:gd name="connsiteX13" fmla="*/ 0 w 1997364"/>
                <a:gd name="connsiteY13" fmla="*/ 3871418 h 4527717"/>
                <a:gd name="connsiteX14" fmla="*/ 0 w 1997364"/>
                <a:gd name="connsiteY14" fmla="*/ 3723637 h 4527717"/>
                <a:gd name="connsiteX15" fmla="*/ 11215 w 1997364"/>
                <a:gd name="connsiteY15" fmla="*/ 3742011 h 4527717"/>
                <a:gd name="connsiteX16" fmla="*/ 998681 w 1997364"/>
                <a:gd name="connsiteY16" fmla="*/ 4379934 h 4527717"/>
                <a:gd name="connsiteX17" fmla="*/ 1841319 w 1997364"/>
                <a:gd name="connsiteY17" fmla="*/ 3854355 h 4527717"/>
                <a:gd name="connsiteX18" fmla="*/ 1895432 w 1997364"/>
                <a:gd name="connsiteY18" fmla="*/ 3815935 h 4527717"/>
                <a:gd name="connsiteX19" fmla="*/ 1895432 w 1997364"/>
                <a:gd name="connsiteY19" fmla="*/ 3723636 h 4527717"/>
                <a:gd name="connsiteX20" fmla="*/ 1895432 w 1997364"/>
                <a:gd name="connsiteY20" fmla="*/ 1118119 h 4527717"/>
                <a:gd name="connsiteX21" fmla="*/ 1895432 w 1997364"/>
                <a:gd name="connsiteY21" fmla="*/ 119747 h 4527717"/>
                <a:gd name="connsiteX22" fmla="*/ 1775498 w 1997364"/>
                <a:gd name="connsiteY22" fmla="*/ 1 h 4527717"/>
                <a:gd name="connsiteX23" fmla="*/ 122236 w 1997364"/>
                <a:gd name="connsiteY23" fmla="*/ 1 h 452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97364" h="4527717">
                  <a:moveTo>
                    <a:pt x="1959514" y="3766377"/>
                  </a:moveTo>
                  <a:lnTo>
                    <a:pt x="1949325" y="3774963"/>
                  </a:lnTo>
                  <a:lnTo>
                    <a:pt x="1954451" y="3771009"/>
                  </a:lnTo>
                  <a:close/>
                  <a:moveTo>
                    <a:pt x="1987223" y="3740248"/>
                  </a:moveTo>
                  <a:lnTo>
                    <a:pt x="1980673" y="3747019"/>
                  </a:lnTo>
                  <a:lnTo>
                    <a:pt x="1986147" y="3742011"/>
                  </a:lnTo>
                  <a:close/>
                  <a:moveTo>
                    <a:pt x="122241" y="0"/>
                  </a:moveTo>
                  <a:lnTo>
                    <a:pt x="1877430" y="0"/>
                  </a:lnTo>
                  <a:cubicBezTo>
                    <a:pt x="1944316" y="0"/>
                    <a:pt x="1997364" y="52965"/>
                    <a:pt x="1997364" y="119746"/>
                  </a:cubicBezTo>
                  <a:lnTo>
                    <a:pt x="1997364" y="2563122"/>
                  </a:lnTo>
                  <a:lnTo>
                    <a:pt x="1997364" y="3723635"/>
                  </a:lnTo>
                  <a:lnTo>
                    <a:pt x="1997364" y="3871418"/>
                  </a:lnTo>
                  <a:cubicBezTo>
                    <a:pt x="1997364" y="3938199"/>
                    <a:pt x="998682" y="4527717"/>
                    <a:pt x="998682" y="4527717"/>
                  </a:cubicBezTo>
                  <a:cubicBezTo>
                    <a:pt x="998682" y="4527717"/>
                    <a:pt x="0" y="3938199"/>
                    <a:pt x="0" y="3871418"/>
                  </a:cubicBezTo>
                  <a:lnTo>
                    <a:pt x="0" y="3723637"/>
                  </a:lnTo>
                  <a:lnTo>
                    <a:pt x="11215" y="3742011"/>
                  </a:lnTo>
                  <a:cubicBezTo>
                    <a:pt x="120933" y="3861803"/>
                    <a:pt x="998681" y="4379934"/>
                    <a:pt x="998681" y="4379934"/>
                  </a:cubicBezTo>
                  <a:cubicBezTo>
                    <a:pt x="998681" y="4379934"/>
                    <a:pt x="1560440" y="4048330"/>
                    <a:pt x="1841319" y="3854355"/>
                  </a:cubicBezTo>
                  <a:lnTo>
                    <a:pt x="1895432" y="3815935"/>
                  </a:lnTo>
                  <a:lnTo>
                    <a:pt x="1895432" y="3723636"/>
                  </a:lnTo>
                  <a:lnTo>
                    <a:pt x="1895432" y="1118119"/>
                  </a:lnTo>
                  <a:lnTo>
                    <a:pt x="1895432" y="119747"/>
                  </a:lnTo>
                  <a:cubicBezTo>
                    <a:pt x="1895432" y="52965"/>
                    <a:pt x="1842384" y="1"/>
                    <a:pt x="1775498" y="1"/>
                  </a:cubicBezTo>
                  <a:lnTo>
                    <a:pt x="122236" y="1"/>
                  </a:lnTo>
                  <a:close/>
                </a:path>
              </a:pathLst>
            </a:custGeom>
            <a:solidFill>
              <a:srgbClr val="000000">
                <a:alpha val="10000"/>
              </a:srgbClr>
            </a:solidFill>
            <a:ln>
              <a:noFill/>
            </a:ln>
          </p:spPr>
          <p:txBody>
            <a:bodyPr vert="horz" wrap="square" lIns="91440" tIns="45720" rIns="91440" bIns="45720" numCol="1" anchor="t" anchorCtr="0" compatLnSpc="1">
              <a:prstTxWarp prst="textNoShape">
                <a:avLst/>
              </a:prstTxWarp>
              <a:noAutofit/>
            </a:bodyPr>
            <a:lstStyle/>
            <a:p>
              <a:pPr algn="ctr"/>
              <a:endParaRPr lang="en-US">
                <a:solidFill>
                  <a:prstClr val="black"/>
                </a:solidFill>
              </a:endParaRPr>
            </a:p>
          </p:txBody>
        </p:sp>
      </p:grpSp>
      <p:graphicFrame>
        <p:nvGraphicFramePr>
          <p:cNvPr id="6" name="Chart 5">
            <a:extLst>
              <a:ext uri="{FF2B5EF4-FFF2-40B4-BE49-F238E27FC236}">
                <a16:creationId xmlns:a16="http://schemas.microsoft.com/office/drawing/2014/main" id="{CF7D9AD9-26F3-4698-9980-6896D020B4B3}"/>
              </a:ext>
            </a:extLst>
          </p:cNvPr>
          <p:cNvGraphicFramePr/>
          <p:nvPr>
            <p:extLst>
              <p:ext uri="{D42A27DB-BD31-4B8C-83A1-F6EECF244321}">
                <p14:modId xmlns:p14="http://schemas.microsoft.com/office/powerpoint/2010/main" val="1441022927"/>
              </p:ext>
            </p:extLst>
          </p:nvPr>
        </p:nvGraphicFramePr>
        <p:xfrm>
          <a:off x="4726141" y="4510500"/>
          <a:ext cx="2300163" cy="15334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40000" y="1676400"/>
            <a:ext cx="6832600" cy="369332"/>
          </a:xfrm>
          <a:prstGeom prst="rect">
            <a:avLst/>
          </a:prstGeom>
          <a:noFill/>
        </p:spPr>
        <p:txBody>
          <a:bodyPr wrap="square" rtlCol="0">
            <a:spAutoFit/>
          </a:bodyPr>
          <a:lstStyle/>
          <a:p>
            <a:endParaRPr lang="ru-RU" dirty="0"/>
          </a:p>
        </p:txBody>
      </p:sp>
      <p:sp>
        <p:nvSpPr>
          <p:cNvPr id="7" name="TextBox 6"/>
          <p:cNvSpPr txBox="1"/>
          <p:nvPr/>
        </p:nvSpPr>
        <p:spPr>
          <a:xfrm>
            <a:off x="0" y="139700"/>
            <a:ext cx="12192000" cy="830997"/>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3. Коррупцияга </a:t>
            </a:r>
            <a:r>
              <a:rPr lang="ru-RU" sz="2400" b="1" dirty="0" err="1">
                <a:latin typeface="Times New Roman" panose="02020603050405020304" pitchFamily="18" charset="0"/>
                <a:cs typeface="Times New Roman" panose="02020603050405020304" pitchFamily="18" charset="0"/>
              </a:rPr>
              <a:t>қарши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кураш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борасида</a:t>
            </a:r>
            <a:r>
              <a:rPr lang="ru-RU" sz="2400" b="1" dirty="0">
                <a:latin typeface="Times New Roman" panose="02020603050405020304" pitchFamily="18" charset="0"/>
                <a:cs typeface="Times New Roman" panose="02020603050405020304" pitchFamily="18" charset="0"/>
              </a:rPr>
              <a:t> қонунчиликни </a:t>
            </a:r>
          </a:p>
          <a:p>
            <a:pPr algn="ctr"/>
            <a:r>
              <a:rPr lang="ru-RU" sz="2400" b="1" dirty="0" err="1">
                <a:latin typeface="Times New Roman" panose="02020603050405020304" pitchFamily="18" charset="0"/>
                <a:cs typeface="Times New Roman" panose="02020603050405020304" pitchFamily="18" charset="0"/>
              </a:rPr>
              <a:t>ривожлантириш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масалалари</a:t>
            </a:r>
            <a:endParaRPr lang="ru-RU"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25642" y="1676399"/>
            <a:ext cx="10501162" cy="2246769"/>
          </a:xfrm>
          <a:prstGeom prst="rect">
            <a:avLst/>
          </a:prstGeom>
          <a:noFill/>
        </p:spPr>
        <p:txBody>
          <a:bodyPr wrap="square" rtlCol="0">
            <a:spAutoFit/>
          </a:bodyPr>
          <a:lstStyle/>
          <a:p>
            <a:pPr lvl="0" algn="ctr"/>
            <a:r>
              <a:rPr lang="uz-Cyrl-UZ" sz="2000" b="1" dirty="0">
                <a:solidFill>
                  <a:srgbClr val="FFFF00"/>
                </a:solidFill>
                <a:latin typeface="Times New Roman" panose="02020603050405020304" pitchFamily="18" charset="0"/>
                <a:cs typeface="Times New Roman" panose="02020603050405020304" pitchFamily="18" charset="0"/>
              </a:rPr>
              <a:t>Коррупциянинг ҳолатини, хусусиятини, миқёсларини, ўзгаришларини ва тенденцияларини, шунингдек коррупцияга қарши курашиш соҳасидаги давлат сиёсатининг амалга оширилиш самарадорлигини ўрганиш давлат органлари томонидан фуқароларнинг ўзини ўзи бошқариш органлари, нодавлат нотижорат ташкилотлари ва бошқа ташкилотлар, оммавий ахборот воситалари, шунингдек фуқаролар билан ҳамкорликда социологик, махсус, илмий тадқиқотлар ҳамда бошқа турдаги тадқиқотлар ўтказиш йўли билан доимий асосда амалга оширилади</a:t>
            </a:r>
            <a:r>
              <a:rPr lang="ru-RU" b="1" dirty="0">
                <a:solidFill>
                  <a:srgbClr val="FFFF00"/>
                </a:solidFill>
                <a:latin typeface="Times New Roman" pitchFamily="18" charset="0"/>
                <a:cs typeface="Times New Roman" pitchFamily="18" charset="0"/>
              </a:rPr>
              <a:t>.</a:t>
            </a:r>
          </a:p>
        </p:txBody>
      </p:sp>
    </p:spTree>
    <p:extLst>
      <p:ext uri="{BB962C8B-B14F-4D97-AF65-F5344CB8AC3E}">
        <p14:creationId xmlns:p14="http://schemas.microsoft.com/office/powerpoint/2010/main" val="2265477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a:extLst>
              <a:ext uri="{FF2B5EF4-FFF2-40B4-BE49-F238E27FC236}">
                <a16:creationId xmlns:a16="http://schemas.microsoft.com/office/drawing/2014/main" id="{43EB46D8-41F2-4DCB-9817-2DFFA18116AC}"/>
              </a:ext>
            </a:extLst>
          </p:cNvPr>
          <p:cNvGraphicFramePr/>
          <p:nvPr>
            <p:extLst>
              <p:ext uri="{D42A27DB-BD31-4B8C-83A1-F6EECF244321}">
                <p14:modId xmlns:p14="http://schemas.microsoft.com/office/powerpoint/2010/main" val="3390741168"/>
              </p:ext>
            </p:extLst>
          </p:nvPr>
        </p:nvGraphicFramePr>
        <p:xfrm>
          <a:off x="625642" y="163629"/>
          <a:ext cx="10972799" cy="6622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013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A714DB4E-18BC-41AE-ACCE-C04CE9EA7C6A}"/>
              </a:ext>
            </a:extLst>
          </p:cNvPr>
          <p:cNvGraphicFramePr/>
          <p:nvPr>
            <p:extLst>
              <p:ext uri="{D42A27DB-BD31-4B8C-83A1-F6EECF244321}">
                <p14:modId xmlns:p14="http://schemas.microsoft.com/office/powerpoint/2010/main" val="1426384839"/>
              </p:ext>
            </p:extLst>
          </p:nvPr>
        </p:nvGraphicFramePr>
        <p:xfrm>
          <a:off x="1260909" y="500514"/>
          <a:ext cx="10260531" cy="5804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934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A44435AC-88F4-46C6-BA44-76CFE98CC9FC}"/>
              </a:ext>
            </a:extLst>
          </p:cNvPr>
          <p:cNvGraphicFramePr/>
          <p:nvPr/>
        </p:nvGraphicFramePr>
        <p:xfrm>
          <a:off x="649224" y="310896"/>
          <a:ext cx="11420856" cy="6547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a:extLst>
              <a:ext uri="{FF2B5EF4-FFF2-40B4-BE49-F238E27FC236}">
                <a16:creationId xmlns:a16="http://schemas.microsoft.com/office/drawing/2014/main" id="{B12BDA87-13C2-4BF9-8E9A-616D5A550C33}"/>
              </a:ext>
            </a:extLst>
          </p:cNvPr>
          <p:cNvSpPr/>
          <p:nvPr/>
        </p:nvSpPr>
        <p:spPr>
          <a:xfrm>
            <a:off x="298383" y="0"/>
            <a:ext cx="10674417" cy="830997"/>
          </a:xfrm>
          <a:prstGeom prst="rect">
            <a:avLst/>
          </a:prstGeom>
        </p:spPr>
        <p:txBody>
          <a:bodyPr wrap="square">
            <a:spAutoFit/>
          </a:bodyPr>
          <a:lstStyle/>
          <a:p>
            <a:pPr lvl="0" algn="ctr"/>
            <a:r>
              <a:rPr lang="ru-RU" sz="2400" b="1" dirty="0">
                <a:latin typeface="Times New Roman" panose="02020603050405020304" pitchFamily="18" charset="0"/>
                <a:cs typeface="Times New Roman" panose="02020603050405020304" pitchFamily="18" charset="0"/>
              </a:rPr>
              <a:t>Коррупцияга қарши курашиш </a:t>
            </a:r>
            <a:r>
              <a:rPr lang="ru-RU" sz="2400" b="1" dirty="0" err="1">
                <a:latin typeface="Times New Roman" panose="02020603050405020304" pitchFamily="18" charset="0"/>
                <a:cs typeface="Times New Roman" panose="02020603050405020304" pitchFamily="18" charset="0"/>
              </a:rPr>
              <a:t>тизимига</a:t>
            </a:r>
            <a:r>
              <a:rPr lang="ru-RU" sz="2400" b="1" dirty="0">
                <a:latin typeface="Times New Roman" panose="02020603050405020304" pitchFamily="18" charset="0"/>
                <a:cs typeface="Times New Roman" panose="02020603050405020304" pitchFamily="18" charset="0"/>
              </a:rPr>
              <a:t> жамоат </a:t>
            </a:r>
            <a:r>
              <a:rPr lang="ru-RU" sz="2400" b="1" dirty="0" err="1">
                <a:latin typeface="Times New Roman" panose="02020603050405020304" pitchFamily="18" charset="0"/>
                <a:cs typeface="Times New Roman" panose="02020603050405020304" pitchFamily="18" charset="0"/>
              </a:rPr>
              <a:t>ташкилотлари</a:t>
            </a:r>
            <a:r>
              <a:rPr lang="ru-RU" sz="2400" b="1" dirty="0">
                <a:latin typeface="Times New Roman" panose="02020603050405020304" pitchFamily="18" charset="0"/>
                <a:cs typeface="Times New Roman" panose="02020603050405020304" pitchFamily="18" charset="0"/>
              </a:rPr>
              <a:t> ва </a:t>
            </a:r>
            <a:r>
              <a:rPr lang="ru-RU" sz="2400" b="1" dirty="0" err="1">
                <a:latin typeface="Times New Roman" panose="02020603050405020304" pitchFamily="18" charset="0"/>
                <a:cs typeface="Times New Roman" panose="02020603050405020304" pitchFamily="18" charset="0"/>
              </a:rPr>
              <a:t>фукароларнинг</a:t>
            </a:r>
            <a:r>
              <a:rPr lang="ru-RU" sz="2400" b="1" dirty="0">
                <a:latin typeface="Times New Roman" panose="02020603050405020304" pitchFamily="18" charset="0"/>
                <a:cs typeface="Times New Roman" panose="02020603050405020304" pitchFamily="18" charset="0"/>
              </a:rPr>
              <a:t> жалб </a:t>
            </a:r>
            <a:r>
              <a:rPr lang="ru-RU" sz="2400" b="1" dirty="0" err="1">
                <a:latin typeface="Times New Roman" panose="02020603050405020304" pitchFamily="18" charset="0"/>
                <a:cs typeface="Times New Roman" panose="02020603050405020304" pitchFamily="18" charset="0"/>
              </a:rPr>
              <a:t>этилиш</a:t>
            </a:r>
            <a:r>
              <a:rPr lang="ru-RU" sz="2400" b="1" dirty="0">
                <a:latin typeface="Times New Roman" panose="02020603050405020304" pitchFamily="18" charset="0"/>
                <a:cs typeface="Times New Roman" panose="02020603050405020304" pitchFamily="18" charset="0"/>
              </a:rPr>
              <a:t> мақсадида </a:t>
            </a:r>
            <a:endParaRPr lang="ru-RU" sz="2400" dirty="0"/>
          </a:p>
        </p:txBody>
      </p:sp>
    </p:spTree>
    <p:extLst>
      <p:ext uri="{BB962C8B-B14F-4D97-AF65-F5344CB8AC3E}">
        <p14:creationId xmlns:p14="http://schemas.microsoft.com/office/powerpoint/2010/main" val="2909164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8DA8C8A5-1E21-4ACF-8333-66C9BD4B54FB}"/>
              </a:ext>
            </a:extLst>
          </p:cNvPr>
          <p:cNvSpPr/>
          <p:nvPr/>
        </p:nvSpPr>
        <p:spPr>
          <a:xfrm>
            <a:off x="3792288" y="1574875"/>
            <a:ext cx="8399712" cy="1001751"/>
          </a:xfrm>
          <a:custGeom>
            <a:avLst/>
            <a:gdLst>
              <a:gd name="connsiteX0" fmla="*/ 727632 w 8399712"/>
              <a:gd name="connsiteY0" fmla="*/ 0 h 1001751"/>
              <a:gd name="connsiteX1" fmla="*/ 3258183 w 8399712"/>
              <a:gd name="connsiteY1" fmla="*/ 0 h 1001751"/>
              <a:gd name="connsiteX2" fmla="*/ 4807208 w 8399712"/>
              <a:gd name="connsiteY2" fmla="*/ 0 h 1001751"/>
              <a:gd name="connsiteX3" fmla="*/ 4816967 w 8399712"/>
              <a:gd name="connsiteY3" fmla="*/ 0 h 1001751"/>
              <a:gd name="connsiteX4" fmla="*/ 8399712 w 8399712"/>
              <a:gd name="connsiteY4" fmla="*/ 0 h 1001751"/>
              <a:gd name="connsiteX5" fmla="*/ 8399712 w 8399712"/>
              <a:gd name="connsiteY5" fmla="*/ 1001751 h 1001751"/>
              <a:gd name="connsiteX6" fmla="*/ 4816967 w 8399712"/>
              <a:gd name="connsiteY6" fmla="*/ 1001751 h 1001751"/>
              <a:gd name="connsiteX7" fmla="*/ 4807208 w 8399712"/>
              <a:gd name="connsiteY7" fmla="*/ 1001751 h 1001751"/>
              <a:gd name="connsiteX8" fmla="*/ 3258183 w 8399712"/>
              <a:gd name="connsiteY8" fmla="*/ 1001751 h 1001751"/>
              <a:gd name="connsiteX9" fmla="*/ 0 w 8399712"/>
              <a:gd name="connsiteY9" fmla="*/ 1001751 h 10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712" h="1001751">
                <a:moveTo>
                  <a:pt x="727632" y="0"/>
                </a:moveTo>
                <a:lnTo>
                  <a:pt x="3258183" y="0"/>
                </a:lnTo>
                <a:lnTo>
                  <a:pt x="4807208" y="0"/>
                </a:lnTo>
                <a:lnTo>
                  <a:pt x="4816967" y="0"/>
                </a:lnTo>
                <a:lnTo>
                  <a:pt x="8399712" y="0"/>
                </a:lnTo>
                <a:lnTo>
                  <a:pt x="8399712" y="1001751"/>
                </a:lnTo>
                <a:lnTo>
                  <a:pt x="4816967" y="1001751"/>
                </a:lnTo>
                <a:lnTo>
                  <a:pt x="4807208" y="1001751"/>
                </a:lnTo>
                <a:lnTo>
                  <a:pt x="3258183" y="1001751"/>
                </a:lnTo>
                <a:lnTo>
                  <a:pt x="0" y="1001751"/>
                </a:ln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6EEA796F-658D-4312-A597-E7F83F52ACFF}"/>
              </a:ext>
            </a:extLst>
          </p:cNvPr>
          <p:cNvSpPr/>
          <p:nvPr/>
        </p:nvSpPr>
        <p:spPr>
          <a:xfrm>
            <a:off x="2849178" y="2873281"/>
            <a:ext cx="9342822" cy="1001751"/>
          </a:xfrm>
          <a:custGeom>
            <a:avLst/>
            <a:gdLst>
              <a:gd name="connsiteX0" fmla="*/ 727632 w 9342822"/>
              <a:gd name="connsiteY0" fmla="*/ 0 h 1001751"/>
              <a:gd name="connsiteX1" fmla="*/ 3192345 w 9342822"/>
              <a:gd name="connsiteY1" fmla="*/ 0 h 1001751"/>
              <a:gd name="connsiteX2" fmla="*/ 4747613 w 9342822"/>
              <a:gd name="connsiteY2" fmla="*/ 0 h 1001751"/>
              <a:gd name="connsiteX3" fmla="*/ 4757371 w 9342822"/>
              <a:gd name="connsiteY3" fmla="*/ 0 h 1001751"/>
              <a:gd name="connsiteX4" fmla="*/ 9342822 w 9342822"/>
              <a:gd name="connsiteY4" fmla="*/ 0 h 1001751"/>
              <a:gd name="connsiteX5" fmla="*/ 9342822 w 9342822"/>
              <a:gd name="connsiteY5" fmla="*/ 1001751 h 1001751"/>
              <a:gd name="connsiteX6" fmla="*/ 4757371 w 9342822"/>
              <a:gd name="connsiteY6" fmla="*/ 1001751 h 1001751"/>
              <a:gd name="connsiteX7" fmla="*/ 4747613 w 9342822"/>
              <a:gd name="connsiteY7" fmla="*/ 1001751 h 1001751"/>
              <a:gd name="connsiteX8" fmla="*/ 3192345 w 9342822"/>
              <a:gd name="connsiteY8" fmla="*/ 1001751 h 1001751"/>
              <a:gd name="connsiteX9" fmla="*/ 0 w 9342822"/>
              <a:gd name="connsiteY9" fmla="*/ 1001751 h 10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2822" h="1001751">
                <a:moveTo>
                  <a:pt x="727632" y="0"/>
                </a:moveTo>
                <a:lnTo>
                  <a:pt x="3192345" y="0"/>
                </a:lnTo>
                <a:lnTo>
                  <a:pt x="4747613" y="0"/>
                </a:lnTo>
                <a:lnTo>
                  <a:pt x="4757371" y="0"/>
                </a:lnTo>
                <a:lnTo>
                  <a:pt x="9342822" y="0"/>
                </a:lnTo>
                <a:lnTo>
                  <a:pt x="9342822" y="1001751"/>
                </a:lnTo>
                <a:lnTo>
                  <a:pt x="4757371" y="1001751"/>
                </a:lnTo>
                <a:lnTo>
                  <a:pt x="4747613" y="1001751"/>
                </a:lnTo>
                <a:lnTo>
                  <a:pt x="3192345" y="1001751"/>
                </a:lnTo>
                <a:lnTo>
                  <a:pt x="0" y="1001751"/>
                </a:ln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CAC2B01D-FB74-430B-B6D5-129F3AFE52A1}"/>
              </a:ext>
            </a:extLst>
          </p:cNvPr>
          <p:cNvSpPr/>
          <p:nvPr/>
        </p:nvSpPr>
        <p:spPr>
          <a:xfrm>
            <a:off x="1906068" y="4171687"/>
            <a:ext cx="10285932" cy="1001751"/>
          </a:xfrm>
          <a:custGeom>
            <a:avLst/>
            <a:gdLst>
              <a:gd name="connsiteX0" fmla="*/ 727632 w 10285932"/>
              <a:gd name="connsiteY0" fmla="*/ 0 h 1001751"/>
              <a:gd name="connsiteX1" fmla="*/ 3652725 w 10285932"/>
              <a:gd name="connsiteY1" fmla="*/ 0 h 1001751"/>
              <a:gd name="connsiteX2" fmla="*/ 4682669 w 10285932"/>
              <a:gd name="connsiteY2" fmla="*/ 0 h 1001751"/>
              <a:gd name="connsiteX3" fmla="*/ 4692427 w 10285932"/>
              <a:gd name="connsiteY3" fmla="*/ 0 h 1001751"/>
              <a:gd name="connsiteX4" fmla="*/ 10285932 w 10285932"/>
              <a:gd name="connsiteY4" fmla="*/ 0 h 1001751"/>
              <a:gd name="connsiteX5" fmla="*/ 10285932 w 10285932"/>
              <a:gd name="connsiteY5" fmla="*/ 1001751 h 1001751"/>
              <a:gd name="connsiteX6" fmla="*/ 4692427 w 10285932"/>
              <a:gd name="connsiteY6" fmla="*/ 1001751 h 1001751"/>
              <a:gd name="connsiteX7" fmla="*/ 4682669 w 10285932"/>
              <a:gd name="connsiteY7" fmla="*/ 1001751 h 1001751"/>
              <a:gd name="connsiteX8" fmla="*/ 3652725 w 10285932"/>
              <a:gd name="connsiteY8" fmla="*/ 1001751 h 1001751"/>
              <a:gd name="connsiteX9" fmla="*/ 0 w 10285932"/>
              <a:gd name="connsiteY9" fmla="*/ 1001751 h 10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5932" h="1001751">
                <a:moveTo>
                  <a:pt x="727632" y="0"/>
                </a:moveTo>
                <a:lnTo>
                  <a:pt x="3652725" y="0"/>
                </a:lnTo>
                <a:lnTo>
                  <a:pt x="4682669" y="0"/>
                </a:lnTo>
                <a:lnTo>
                  <a:pt x="4692427" y="0"/>
                </a:lnTo>
                <a:lnTo>
                  <a:pt x="10285932" y="0"/>
                </a:lnTo>
                <a:lnTo>
                  <a:pt x="10285932" y="1001751"/>
                </a:lnTo>
                <a:lnTo>
                  <a:pt x="4692427" y="1001751"/>
                </a:lnTo>
                <a:lnTo>
                  <a:pt x="4682669" y="1001751"/>
                </a:lnTo>
                <a:lnTo>
                  <a:pt x="3652725" y="1001751"/>
                </a:lnTo>
                <a:lnTo>
                  <a:pt x="0" y="1001751"/>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EA8A184C-F945-4B0D-8E3E-B4823129C2D2}"/>
              </a:ext>
            </a:extLst>
          </p:cNvPr>
          <p:cNvSpPr/>
          <p:nvPr/>
        </p:nvSpPr>
        <p:spPr>
          <a:xfrm>
            <a:off x="962954" y="5470094"/>
            <a:ext cx="11229043" cy="1001751"/>
          </a:xfrm>
          <a:custGeom>
            <a:avLst/>
            <a:gdLst>
              <a:gd name="connsiteX0" fmla="*/ 727632 w 11229043"/>
              <a:gd name="connsiteY0" fmla="*/ 0 h 1001751"/>
              <a:gd name="connsiteX1" fmla="*/ 3347131 w 11229043"/>
              <a:gd name="connsiteY1" fmla="*/ 0 h 1001751"/>
              <a:gd name="connsiteX2" fmla="*/ 4618005 w 11229043"/>
              <a:gd name="connsiteY2" fmla="*/ 0 h 1001751"/>
              <a:gd name="connsiteX3" fmla="*/ 4627763 w 11229043"/>
              <a:gd name="connsiteY3" fmla="*/ 0 h 1001751"/>
              <a:gd name="connsiteX4" fmla="*/ 11229043 w 11229043"/>
              <a:gd name="connsiteY4" fmla="*/ 0 h 1001751"/>
              <a:gd name="connsiteX5" fmla="*/ 11229043 w 11229043"/>
              <a:gd name="connsiteY5" fmla="*/ 1001751 h 1001751"/>
              <a:gd name="connsiteX6" fmla="*/ 4627763 w 11229043"/>
              <a:gd name="connsiteY6" fmla="*/ 1001751 h 1001751"/>
              <a:gd name="connsiteX7" fmla="*/ 4618005 w 11229043"/>
              <a:gd name="connsiteY7" fmla="*/ 1001751 h 1001751"/>
              <a:gd name="connsiteX8" fmla="*/ 3347131 w 11229043"/>
              <a:gd name="connsiteY8" fmla="*/ 1001751 h 1001751"/>
              <a:gd name="connsiteX9" fmla="*/ 0 w 11229043"/>
              <a:gd name="connsiteY9" fmla="*/ 1001751 h 10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043" h="1001751">
                <a:moveTo>
                  <a:pt x="727632" y="0"/>
                </a:moveTo>
                <a:lnTo>
                  <a:pt x="3347131" y="0"/>
                </a:lnTo>
                <a:lnTo>
                  <a:pt x="4618005" y="0"/>
                </a:lnTo>
                <a:lnTo>
                  <a:pt x="4627763" y="0"/>
                </a:lnTo>
                <a:lnTo>
                  <a:pt x="11229043" y="0"/>
                </a:lnTo>
                <a:lnTo>
                  <a:pt x="11229043" y="1001751"/>
                </a:lnTo>
                <a:lnTo>
                  <a:pt x="4627763" y="1001751"/>
                </a:lnTo>
                <a:lnTo>
                  <a:pt x="4618005" y="1001751"/>
                </a:lnTo>
                <a:lnTo>
                  <a:pt x="3347131" y="1001751"/>
                </a:lnTo>
                <a:lnTo>
                  <a:pt x="0" y="1001751"/>
                </a:ln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a:p>
        </p:txBody>
      </p:sp>
      <p:sp>
        <p:nvSpPr>
          <p:cNvPr id="95" name="Freeform: Shape 94">
            <a:extLst>
              <a:ext uri="{FF2B5EF4-FFF2-40B4-BE49-F238E27FC236}">
                <a16:creationId xmlns:a16="http://schemas.microsoft.com/office/drawing/2014/main" id="{7B166B6B-C6D7-4DE7-BDBD-CD92C9C09A6F}"/>
              </a:ext>
            </a:extLst>
          </p:cNvPr>
          <p:cNvSpPr/>
          <p:nvPr/>
        </p:nvSpPr>
        <p:spPr>
          <a:xfrm>
            <a:off x="3792289" y="1574875"/>
            <a:ext cx="2509869" cy="1001751"/>
          </a:xfrm>
          <a:custGeom>
            <a:avLst/>
            <a:gdLst>
              <a:gd name="connsiteX0" fmla="*/ 727632 w 2509869"/>
              <a:gd name="connsiteY0" fmla="*/ 0 h 1001751"/>
              <a:gd name="connsiteX1" fmla="*/ 2509869 w 2509869"/>
              <a:gd name="connsiteY1" fmla="*/ 0 h 1001751"/>
              <a:gd name="connsiteX2" fmla="*/ 1782237 w 2509869"/>
              <a:gd name="connsiteY2" fmla="*/ 1001751 h 1001751"/>
              <a:gd name="connsiteX3" fmla="*/ 0 w 2509869"/>
              <a:gd name="connsiteY3" fmla="*/ 1001751 h 1001751"/>
            </a:gdLst>
            <a:ahLst/>
            <a:cxnLst>
              <a:cxn ang="0">
                <a:pos x="connsiteX0" y="connsiteY0"/>
              </a:cxn>
              <a:cxn ang="0">
                <a:pos x="connsiteX1" y="connsiteY1"/>
              </a:cxn>
              <a:cxn ang="0">
                <a:pos x="connsiteX2" y="connsiteY2"/>
              </a:cxn>
              <a:cxn ang="0">
                <a:pos x="connsiteX3" y="connsiteY3"/>
              </a:cxn>
            </a:cxnLst>
            <a:rect l="l" t="t" r="r" b="b"/>
            <a:pathLst>
              <a:path w="2509869" h="1001751">
                <a:moveTo>
                  <a:pt x="727632" y="0"/>
                </a:moveTo>
                <a:lnTo>
                  <a:pt x="2509869" y="0"/>
                </a:lnTo>
                <a:lnTo>
                  <a:pt x="1782237" y="1001751"/>
                </a:lnTo>
                <a:lnTo>
                  <a:pt x="0" y="1001751"/>
                </a:lnTo>
                <a:close/>
              </a:path>
            </a:pathLst>
          </a:cu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5">
            <a:extLst>
              <a:ext uri="{FF2B5EF4-FFF2-40B4-BE49-F238E27FC236}">
                <a16:creationId xmlns:a16="http://schemas.microsoft.com/office/drawing/2014/main" id="{A2122ACF-370A-47E4-8F8E-560981BDD578}"/>
              </a:ext>
            </a:extLst>
          </p:cNvPr>
          <p:cNvSpPr/>
          <p:nvPr/>
        </p:nvSpPr>
        <p:spPr>
          <a:xfrm>
            <a:off x="2849179" y="2873281"/>
            <a:ext cx="2509869" cy="1001751"/>
          </a:xfrm>
          <a:custGeom>
            <a:avLst/>
            <a:gdLst>
              <a:gd name="connsiteX0" fmla="*/ 727632 w 2509869"/>
              <a:gd name="connsiteY0" fmla="*/ 0 h 1001751"/>
              <a:gd name="connsiteX1" fmla="*/ 2509869 w 2509869"/>
              <a:gd name="connsiteY1" fmla="*/ 0 h 1001751"/>
              <a:gd name="connsiteX2" fmla="*/ 1782237 w 2509869"/>
              <a:gd name="connsiteY2" fmla="*/ 1001751 h 1001751"/>
              <a:gd name="connsiteX3" fmla="*/ 0 w 2509869"/>
              <a:gd name="connsiteY3" fmla="*/ 1001751 h 1001751"/>
            </a:gdLst>
            <a:ahLst/>
            <a:cxnLst>
              <a:cxn ang="0">
                <a:pos x="connsiteX0" y="connsiteY0"/>
              </a:cxn>
              <a:cxn ang="0">
                <a:pos x="connsiteX1" y="connsiteY1"/>
              </a:cxn>
              <a:cxn ang="0">
                <a:pos x="connsiteX2" y="connsiteY2"/>
              </a:cxn>
              <a:cxn ang="0">
                <a:pos x="connsiteX3" y="connsiteY3"/>
              </a:cxn>
            </a:cxnLst>
            <a:rect l="l" t="t" r="r" b="b"/>
            <a:pathLst>
              <a:path w="2509869" h="1001751">
                <a:moveTo>
                  <a:pt x="727632" y="0"/>
                </a:moveTo>
                <a:lnTo>
                  <a:pt x="2509869" y="0"/>
                </a:lnTo>
                <a:lnTo>
                  <a:pt x="1782237" y="1001751"/>
                </a:lnTo>
                <a:lnTo>
                  <a:pt x="0" y="1001751"/>
                </a:lnTo>
                <a:close/>
              </a:path>
            </a:pathLst>
          </a:cu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 name="Freeform: Shape 96">
            <a:extLst>
              <a:ext uri="{FF2B5EF4-FFF2-40B4-BE49-F238E27FC236}">
                <a16:creationId xmlns:a16="http://schemas.microsoft.com/office/drawing/2014/main" id="{A7C0857C-AAEE-4384-AF30-1DAEA25B5D2E}"/>
              </a:ext>
            </a:extLst>
          </p:cNvPr>
          <p:cNvSpPr/>
          <p:nvPr/>
        </p:nvSpPr>
        <p:spPr>
          <a:xfrm>
            <a:off x="1906069" y="4171687"/>
            <a:ext cx="2509869" cy="1001751"/>
          </a:xfrm>
          <a:custGeom>
            <a:avLst/>
            <a:gdLst>
              <a:gd name="connsiteX0" fmla="*/ 727632 w 2509869"/>
              <a:gd name="connsiteY0" fmla="*/ 0 h 1001751"/>
              <a:gd name="connsiteX1" fmla="*/ 2509869 w 2509869"/>
              <a:gd name="connsiteY1" fmla="*/ 0 h 1001751"/>
              <a:gd name="connsiteX2" fmla="*/ 1782237 w 2509869"/>
              <a:gd name="connsiteY2" fmla="*/ 1001751 h 1001751"/>
              <a:gd name="connsiteX3" fmla="*/ 0 w 2509869"/>
              <a:gd name="connsiteY3" fmla="*/ 1001751 h 1001751"/>
            </a:gdLst>
            <a:ahLst/>
            <a:cxnLst>
              <a:cxn ang="0">
                <a:pos x="connsiteX0" y="connsiteY0"/>
              </a:cxn>
              <a:cxn ang="0">
                <a:pos x="connsiteX1" y="connsiteY1"/>
              </a:cxn>
              <a:cxn ang="0">
                <a:pos x="connsiteX2" y="connsiteY2"/>
              </a:cxn>
              <a:cxn ang="0">
                <a:pos x="connsiteX3" y="connsiteY3"/>
              </a:cxn>
            </a:cxnLst>
            <a:rect l="l" t="t" r="r" b="b"/>
            <a:pathLst>
              <a:path w="2509869" h="1001751">
                <a:moveTo>
                  <a:pt x="727632" y="0"/>
                </a:moveTo>
                <a:lnTo>
                  <a:pt x="2509869" y="0"/>
                </a:lnTo>
                <a:lnTo>
                  <a:pt x="1782237" y="1001751"/>
                </a:lnTo>
                <a:lnTo>
                  <a:pt x="0" y="1001751"/>
                </a:lnTo>
                <a:close/>
              </a:path>
            </a:pathLst>
          </a:cu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Freeform: Shape 97">
            <a:extLst>
              <a:ext uri="{FF2B5EF4-FFF2-40B4-BE49-F238E27FC236}">
                <a16:creationId xmlns:a16="http://schemas.microsoft.com/office/drawing/2014/main" id="{2E26E3B2-A6C4-4596-B871-4944FCA4DA06}"/>
              </a:ext>
            </a:extLst>
          </p:cNvPr>
          <p:cNvSpPr/>
          <p:nvPr/>
        </p:nvSpPr>
        <p:spPr>
          <a:xfrm>
            <a:off x="962954" y="5470094"/>
            <a:ext cx="2509872" cy="1001751"/>
          </a:xfrm>
          <a:custGeom>
            <a:avLst/>
            <a:gdLst>
              <a:gd name="connsiteX0" fmla="*/ 727632 w 2509872"/>
              <a:gd name="connsiteY0" fmla="*/ 0 h 1001751"/>
              <a:gd name="connsiteX1" fmla="*/ 2509872 w 2509872"/>
              <a:gd name="connsiteY1" fmla="*/ 0 h 1001751"/>
              <a:gd name="connsiteX2" fmla="*/ 1782240 w 2509872"/>
              <a:gd name="connsiteY2" fmla="*/ 1001751 h 1001751"/>
              <a:gd name="connsiteX3" fmla="*/ 0 w 2509872"/>
              <a:gd name="connsiteY3" fmla="*/ 1001751 h 1001751"/>
            </a:gdLst>
            <a:ahLst/>
            <a:cxnLst>
              <a:cxn ang="0">
                <a:pos x="connsiteX0" y="connsiteY0"/>
              </a:cxn>
              <a:cxn ang="0">
                <a:pos x="connsiteX1" y="connsiteY1"/>
              </a:cxn>
              <a:cxn ang="0">
                <a:pos x="connsiteX2" y="connsiteY2"/>
              </a:cxn>
              <a:cxn ang="0">
                <a:pos x="connsiteX3" y="connsiteY3"/>
              </a:cxn>
            </a:cxnLst>
            <a:rect l="l" t="t" r="r" b="b"/>
            <a:pathLst>
              <a:path w="2509872" h="1001751">
                <a:moveTo>
                  <a:pt x="727632" y="0"/>
                </a:moveTo>
                <a:lnTo>
                  <a:pt x="2509872" y="0"/>
                </a:lnTo>
                <a:lnTo>
                  <a:pt x="1782240" y="1001751"/>
                </a:lnTo>
                <a:lnTo>
                  <a:pt x="0" y="1001751"/>
                </a:lnTo>
                <a:close/>
              </a:path>
            </a:pathLst>
          </a:cu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A624AD05-1223-4B1F-BC2D-7885E951A5D5}"/>
              </a:ext>
            </a:extLst>
          </p:cNvPr>
          <p:cNvSpPr txBox="1"/>
          <p:nvPr/>
        </p:nvSpPr>
        <p:spPr>
          <a:xfrm>
            <a:off x="6848735" y="1702571"/>
            <a:ext cx="5184478" cy="746358"/>
          </a:xfrm>
          <a:prstGeom prst="rect">
            <a:avLst/>
          </a:prstGeom>
          <a:noFill/>
        </p:spPr>
        <p:txBody>
          <a:bodyPr wrap="square" lIns="0" rIns="0" rtlCol="0" anchor="t">
            <a:spAutoFit/>
          </a:bodyPr>
          <a:lstStyle/>
          <a:p>
            <a:pPr algn="ctr">
              <a:lnSpc>
                <a:spcPts val="1700"/>
              </a:lnSpc>
            </a:pPr>
            <a:r>
              <a:rPr lang="uz-Cyrl-UZ" dirty="0">
                <a:latin typeface="Times New Roman" panose="02020603050405020304" pitchFamily="18" charset="0"/>
                <a:cs typeface="Times New Roman" panose="02020603050405020304" pitchFamily="18" charset="0"/>
              </a:rPr>
              <a:t>Қасддан содир этилиши режалаштирилаётган </a:t>
            </a:r>
            <a:br>
              <a:rPr lang="uz-Cyrl-UZ" dirty="0">
                <a:latin typeface="Times New Roman" panose="02020603050405020304" pitchFamily="18" charset="0"/>
                <a:cs typeface="Times New Roman" panose="02020603050405020304" pitchFamily="18" charset="0"/>
              </a:rPr>
            </a:br>
            <a:r>
              <a:rPr lang="uz-Cyrl-UZ" dirty="0">
                <a:latin typeface="Times New Roman" panose="02020603050405020304" pitchFamily="18" charset="0"/>
                <a:cs typeface="Times New Roman" panose="02020603050405020304" pitchFamily="18" charset="0"/>
              </a:rPr>
              <a:t>ёки содир этилаётган маъмурий ҳуқуқбузарликнинг олдини олиши ёхуд тўхтатиши</a:t>
            </a:r>
            <a:endParaRPr lang="en-US" sz="16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6676C9C1-4DF7-4A4A-97C4-2C2AF5D6B533}"/>
              </a:ext>
            </a:extLst>
          </p:cNvPr>
          <p:cNvSpPr txBox="1"/>
          <p:nvPr/>
        </p:nvSpPr>
        <p:spPr>
          <a:xfrm>
            <a:off x="6302158" y="2891972"/>
            <a:ext cx="4768530" cy="964367"/>
          </a:xfrm>
          <a:prstGeom prst="rect">
            <a:avLst/>
          </a:prstGeom>
          <a:noFill/>
        </p:spPr>
        <p:txBody>
          <a:bodyPr wrap="square" lIns="0" rIns="0" rtlCol="0" anchor="t">
            <a:spAutoFit/>
          </a:bodyPr>
          <a:lstStyle/>
          <a:p>
            <a:pPr algn="ctr">
              <a:lnSpc>
                <a:spcPts val="1700"/>
              </a:lnSpc>
            </a:pPr>
            <a:r>
              <a:rPr lang="uz-Cyrl-UZ" dirty="0">
                <a:latin typeface="Times New Roman" panose="02020603050405020304" pitchFamily="18" charset="0"/>
                <a:cs typeface="Times New Roman" panose="02020603050405020304" pitchFamily="18" charset="0"/>
              </a:rPr>
              <a:t>Тайёргарлик кўрилаётган жиноят ҳақида ҳуқуқни муҳофаза қилувчи органларга хабар бериши натижасида жиноят содир этилишининг олди олиниши</a:t>
            </a:r>
            <a:endParaRPr lang="en-US" sz="16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F803FB87-C412-4C11-AB86-81FA9B4AB3B2}"/>
              </a:ext>
            </a:extLst>
          </p:cNvPr>
          <p:cNvSpPr txBox="1"/>
          <p:nvPr/>
        </p:nvSpPr>
        <p:spPr>
          <a:xfrm>
            <a:off x="5127172" y="4299383"/>
            <a:ext cx="4768530" cy="746358"/>
          </a:xfrm>
          <a:prstGeom prst="rect">
            <a:avLst/>
          </a:prstGeom>
          <a:noFill/>
        </p:spPr>
        <p:txBody>
          <a:bodyPr wrap="square" lIns="0" rIns="0" rtlCol="0" anchor="t">
            <a:spAutoFit/>
          </a:bodyPr>
          <a:lstStyle/>
          <a:p>
            <a:pPr algn="ctr">
              <a:lnSpc>
                <a:spcPts val="1700"/>
              </a:lnSpc>
            </a:pPr>
            <a:r>
              <a:rPr lang="uz-Cyrl-UZ" dirty="0">
                <a:latin typeface="Times New Roman" panose="02020603050405020304" pitchFamily="18" charset="0"/>
                <a:cs typeface="Times New Roman" panose="02020603050405020304" pitchFamily="18" charset="0"/>
              </a:rPr>
              <a:t>Қасддан содир этилаётган жиноятни тўхтатиши ва уни тўлиқ фош этишда ҳуқуқни муҳофаза қилувчи органларга кўмаклашиши</a:t>
            </a:r>
            <a:endParaRPr lang="en-US" sz="16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F7D7C1C-BBC9-4666-8D1F-B9C7FB90D7DC}"/>
              </a:ext>
            </a:extLst>
          </p:cNvPr>
          <p:cNvSpPr txBox="1"/>
          <p:nvPr/>
        </p:nvSpPr>
        <p:spPr>
          <a:xfrm>
            <a:off x="3273129" y="5488785"/>
            <a:ext cx="6941844" cy="964367"/>
          </a:xfrm>
          <a:prstGeom prst="rect">
            <a:avLst/>
          </a:prstGeom>
          <a:noFill/>
        </p:spPr>
        <p:txBody>
          <a:bodyPr wrap="square" lIns="0" rIns="0" rtlCol="0" anchor="t">
            <a:spAutoFit/>
          </a:bodyPr>
          <a:lstStyle/>
          <a:p>
            <a:pPr algn="ctr">
              <a:lnSpc>
                <a:spcPts val="1700"/>
              </a:lnSpc>
            </a:pPr>
            <a:r>
              <a:rPr lang="uz-Cyrl-UZ" dirty="0">
                <a:latin typeface="Times New Roman" panose="02020603050405020304" pitchFamily="18" charset="0"/>
                <a:cs typeface="Times New Roman" panose="02020603050405020304" pitchFamily="18" charset="0"/>
              </a:rPr>
              <a:t>Фош этилмаган жиноят бўйича уни фош этишга кўмаклашувчи далилларни аниқлаши ёки уни содир этган шахслар ёхуд уларнинг қаерда эканлиги ҳақидаги маълумотларни тақдим этиши натижасида жиноятнинг фош этилиши</a:t>
            </a:r>
            <a:endParaRPr lang="en-US" sz="1600" dirty="0">
              <a:latin typeface="Times New Roman" panose="02020603050405020304" pitchFamily="18" charset="0"/>
              <a:cs typeface="Times New Roman" panose="02020603050405020304" pitchFamily="18" charset="0"/>
            </a:endParaRPr>
          </a:p>
        </p:txBody>
      </p:sp>
      <p:sp>
        <p:nvSpPr>
          <p:cNvPr id="34" name="Freeform: Shape 33">
            <a:extLst>
              <a:ext uri="{FF2B5EF4-FFF2-40B4-BE49-F238E27FC236}">
                <a16:creationId xmlns:a16="http://schemas.microsoft.com/office/drawing/2014/main" id="{A41C5D44-4A53-4425-B16C-141EC26FC7F4}"/>
              </a:ext>
            </a:extLst>
          </p:cNvPr>
          <p:cNvSpPr/>
          <p:nvPr/>
        </p:nvSpPr>
        <p:spPr>
          <a:xfrm flipH="1" flipV="1">
            <a:off x="962954" y="6471844"/>
            <a:ext cx="423954" cy="173505"/>
          </a:xfrm>
          <a:custGeom>
            <a:avLst/>
            <a:gdLst>
              <a:gd name="connsiteX0" fmla="*/ 423954 w 423954"/>
              <a:gd name="connsiteY0" fmla="*/ 173505 h 173505"/>
              <a:gd name="connsiteX1" fmla="*/ 0 w 423954"/>
              <a:gd name="connsiteY1" fmla="*/ 173505 h 173505"/>
              <a:gd name="connsiteX2" fmla="*/ 126027 w 423954"/>
              <a:gd name="connsiteY2" fmla="*/ 0 h 173505"/>
            </a:gdLst>
            <a:ahLst/>
            <a:cxnLst>
              <a:cxn ang="0">
                <a:pos x="connsiteX0" y="connsiteY0"/>
              </a:cxn>
              <a:cxn ang="0">
                <a:pos x="connsiteX1" y="connsiteY1"/>
              </a:cxn>
              <a:cxn ang="0">
                <a:pos x="connsiteX2" y="connsiteY2"/>
              </a:cxn>
            </a:cxnLst>
            <a:rect l="l" t="t" r="r" b="b"/>
            <a:pathLst>
              <a:path w="423954" h="173505">
                <a:moveTo>
                  <a:pt x="423954" y="173505"/>
                </a:moveTo>
                <a:lnTo>
                  <a:pt x="0" y="173505"/>
                </a:lnTo>
                <a:lnTo>
                  <a:pt x="126027"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C73823A-0A5B-487E-8DC2-2286C06552CB}"/>
              </a:ext>
            </a:extLst>
          </p:cNvPr>
          <p:cNvSpPr/>
          <p:nvPr/>
        </p:nvSpPr>
        <p:spPr>
          <a:xfrm flipH="1" flipV="1">
            <a:off x="1906068" y="5173438"/>
            <a:ext cx="423950" cy="173504"/>
          </a:xfrm>
          <a:custGeom>
            <a:avLst/>
            <a:gdLst>
              <a:gd name="connsiteX0" fmla="*/ 423950 w 423950"/>
              <a:gd name="connsiteY0" fmla="*/ 173504 h 173504"/>
              <a:gd name="connsiteX1" fmla="*/ 0 w 423950"/>
              <a:gd name="connsiteY1" fmla="*/ 173504 h 173504"/>
              <a:gd name="connsiteX2" fmla="*/ 126026 w 423950"/>
              <a:gd name="connsiteY2" fmla="*/ 0 h 173504"/>
            </a:gdLst>
            <a:ahLst/>
            <a:cxnLst>
              <a:cxn ang="0">
                <a:pos x="connsiteX0" y="connsiteY0"/>
              </a:cxn>
              <a:cxn ang="0">
                <a:pos x="connsiteX1" y="connsiteY1"/>
              </a:cxn>
              <a:cxn ang="0">
                <a:pos x="connsiteX2" y="connsiteY2"/>
              </a:cxn>
            </a:cxnLst>
            <a:rect l="l" t="t" r="r" b="b"/>
            <a:pathLst>
              <a:path w="423950" h="173504">
                <a:moveTo>
                  <a:pt x="423950" y="173504"/>
                </a:moveTo>
                <a:lnTo>
                  <a:pt x="0" y="173504"/>
                </a:lnTo>
                <a:lnTo>
                  <a:pt x="126026"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29EA2FA-5801-4A8B-9A39-5EB663269EF5}"/>
              </a:ext>
            </a:extLst>
          </p:cNvPr>
          <p:cNvSpPr/>
          <p:nvPr/>
        </p:nvSpPr>
        <p:spPr>
          <a:xfrm flipH="1" flipV="1">
            <a:off x="2849178" y="3875031"/>
            <a:ext cx="423951" cy="173504"/>
          </a:xfrm>
          <a:custGeom>
            <a:avLst/>
            <a:gdLst>
              <a:gd name="connsiteX0" fmla="*/ 423951 w 423951"/>
              <a:gd name="connsiteY0" fmla="*/ 173504 h 173504"/>
              <a:gd name="connsiteX1" fmla="*/ 0 w 423951"/>
              <a:gd name="connsiteY1" fmla="*/ 173504 h 173504"/>
              <a:gd name="connsiteX2" fmla="*/ 126026 w 423951"/>
              <a:gd name="connsiteY2" fmla="*/ 0 h 173504"/>
            </a:gdLst>
            <a:ahLst/>
            <a:cxnLst>
              <a:cxn ang="0">
                <a:pos x="connsiteX0" y="connsiteY0"/>
              </a:cxn>
              <a:cxn ang="0">
                <a:pos x="connsiteX1" y="connsiteY1"/>
              </a:cxn>
              <a:cxn ang="0">
                <a:pos x="connsiteX2" y="connsiteY2"/>
              </a:cxn>
            </a:cxnLst>
            <a:rect l="l" t="t" r="r" b="b"/>
            <a:pathLst>
              <a:path w="423951" h="173504">
                <a:moveTo>
                  <a:pt x="423951" y="173504"/>
                </a:moveTo>
                <a:lnTo>
                  <a:pt x="0" y="173504"/>
                </a:lnTo>
                <a:lnTo>
                  <a:pt x="126026"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656256E-F890-4424-A408-F3E7D3871F6C}"/>
              </a:ext>
            </a:extLst>
          </p:cNvPr>
          <p:cNvSpPr/>
          <p:nvPr/>
        </p:nvSpPr>
        <p:spPr>
          <a:xfrm flipH="1" flipV="1">
            <a:off x="3792288" y="2573733"/>
            <a:ext cx="426052" cy="174364"/>
          </a:xfrm>
          <a:custGeom>
            <a:avLst/>
            <a:gdLst>
              <a:gd name="connsiteX0" fmla="*/ 426052 w 426052"/>
              <a:gd name="connsiteY0" fmla="*/ 174364 h 174364"/>
              <a:gd name="connsiteX1" fmla="*/ 0 w 426052"/>
              <a:gd name="connsiteY1" fmla="*/ 174364 h 174364"/>
              <a:gd name="connsiteX2" fmla="*/ 126651 w 426052"/>
              <a:gd name="connsiteY2" fmla="*/ 0 h 174364"/>
            </a:gdLst>
            <a:ahLst/>
            <a:cxnLst>
              <a:cxn ang="0">
                <a:pos x="connsiteX0" y="connsiteY0"/>
              </a:cxn>
              <a:cxn ang="0">
                <a:pos x="connsiteX1" y="connsiteY1"/>
              </a:cxn>
              <a:cxn ang="0">
                <a:pos x="connsiteX2" y="connsiteY2"/>
              </a:cxn>
            </a:cxnLst>
            <a:rect l="l" t="t" r="r" b="b"/>
            <a:pathLst>
              <a:path w="426052" h="174364">
                <a:moveTo>
                  <a:pt x="426052" y="174364"/>
                </a:moveTo>
                <a:lnTo>
                  <a:pt x="0" y="174364"/>
                </a:lnTo>
                <a:lnTo>
                  <a:pt x="12665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2296" y="41591"/>
            <a:ext cx="12192000" cy="830997"/>
          </a:xfrm>
          <a:prstGeom prst="rect">
            <a:avLst/>
          </a:prstGeom>
          <a:noFill/>
        </p:spPr>
        <p:txBody>
          <a:bodyPr wrap="square" rtlCol="0">
            <a:spAutoFit/>
          </a:bodyPr>
          <a:lstStyle/>
          <a:p>
            <a:pPr algn="ctr"/>
            <a:r>
              <a:rPr lang="uz-Cyrl-UZ" sz="2400" b="1" dirty="0">
                <a:latin typeface="Times New Roman" panose="02020603050405020304" pitchFamily="18" charset="0"/>
                <a:cs typeface="Times New Roman" panose="02020603050405020304" pitchFamily="18" charset="0"/>
              </a:rPr>
              <a:t>Фуқаролар ва жамоат ташкилотлари коррупцияга қарши курашишга фаол қатнашганлари учун рағбатлантирилиши</a:t>
            </a:r>
            <a:endParaRPr lang="ru-RU" sz="24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46912" y="1569609"/>
            <a:ext cx="96052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a:ln/>
                <a:solidFill>
                  <a:schemeClr val="accent4"/>
                </a:solidFill>
                <a:effectLst/>
              </a:rPr>
              <a:t>01</a:t>
            </a:r>
          </a:p>
        </p:txBody>
      </p:sp>
      <p:sp>
        <p:nvSpPr>
          <p:cNvPr id="29" name="Прямоугольник 28"/>
          <p:cNvSpPr/>
          <p:nvPr/>
        </p:nvSpPr>
        <p:spPr>
          <a:xfrm>
            <a:off x="3699854" y="2865009"/>
            <a:ext cx="96052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uz-Cyrl-UZ" sz="5400" b="1" dirty="0">
                <a:ln/>
                <a:solidFill>
                  <a:schemeClr val="accent3">
                    <a:lumMod val="75000"/>
                  </a:schemeClr>
                </a:solidFill>
              </a:rPr>
              <a:t>02</a:t>
            </a:r>
            <a:endParaRPr lang="ru-RU" sz="5400" b="1" cap="none" spc="0" dirty="0">
              <a:ln/>
              <a:solidFill>
                <a:schemeClr val="accent3">
                  <a:lumMod val="75000"/>
                </a:schemeClr>
              </a:solidFill>
              <a:effectLst/>
            </a:endParaRPr>
          </a:p>
        </p:txBody>
      </p:sp>
      <p:sp>
        <p:nvSpPr>
          <p:cNvPr id="30" name="Прямоугольник 29"/>
          <p:cNvSpPr/>
          <p:nvPr/>
        </p:nvSpPr>
        <p:spPr>
          <a:xfrm>
            <a:off x="2741911" y="4171294"/>
            <a:ext cx="96052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uz-Cyrl-UZ" sz="5400" b="1" dirty="0">
                <a:ln/>
                <a:solidFill>
                  <a:schemeClr val="accent5">
                    <a:lumMod val="75000"/>
                  </a:schemeClr>
                </a:solidFill>
              </a:rPr>
              <a:t>03</a:t>
            </a:r>
            <a:endParaRPr lang="ru-RU" sz="5400" b="1" cap="none" spc="0" dirty="0">
              <a:ln/>
              <a:solidFill>
                <a:schemeClr val="accent5">
                  <a:lumMod val="75000"/>
                </a:schemeClr>
              </a:solidFill>
              <a:effectLst/>
            </a:endParaRPr>
          </a:p>
        </p:txBody>
      </p:sp>
      <p:sp>
        <p:nvSpPr>
          <p:cNvPr id="31" name="Прямоугольник 30"/>
          <p:cNvSpPr/>
          <p:nvPr/>
        </p:nvSpPr>
        <p:spPr>
          <a:xfrm>
            <a:off x="1794853" y="5477580"/>
            <a:ext cx="96052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uz-Cyrl-UZ" sz="5400" b="1" dirty="0">
                <a:ln/>
                <a:solidFill>
                  <a:schemeClr val="accent6">
                    <a:lumMod val="50000"/>
                  </a:schemeClr>
                </a:solidFill>
              </a:rPr>
              <a:t>04</a:t>
            </a:r>
            <a:endParaRPr lang="ru-RU" sz="5400" b="1" cap="none" spc="0" dirty="0">
              <a:ln/>
              <a:solidFill>
                <a:schemeClr val="accent6">
                  <a:lumMod val="50000"/>
                </a:schemeClr>
              </a:solidFill>
              <a:effectLst/>
            </a:endParaRPr>
          </a:p>
        </p:txBody>
      </p:sp>
    </p:spTree>
    <p:extLst>
      <p:ext uri="{BB962C8B-B14F-4D97-AF65-F5344CB8AC3E}">
        <p14:creationId xmlns:p14="http://schemas.microsoft.com/office/powerpoint/2010/main" val="738076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flipH="1">
            <a:off x="0" y="1067600"/>
            <a:ext cx="11049002" cy="5191686"/>
            <a:chOff x="962954" y="980515"/>
            <a:chExt cx="11229046" cy="5070474"/>
          </a:xfrm>
        </p:grpSpPr>
        <p:sp>
          <p:nvSpPr>
            <p:cNvPr id="41" name="Freeform: Shape 40">
              <a:extLst>
                <a:ext uri="{FF2B5EF4-FFF2-40B4-BE49-F238E27FC236}">
                  <a16:creationId xmlns:a16="http://schemas.microsoft.com/office/drawing/2014/main" id="{8DA8C8A5-1E21-4ACF-8333-66C9BD4B54FB}"/>
                </a:ext>
              </a:extLst>
            </p:cNvPr>
            <p:cNvSpPr/>
            <p:nvPr/>
          </p:nvSpPr>
          <p:spPr>
            <a:xfrm>
              <a:off x="3792288" y="980515"/>
              <a:ext cx="8399712" cy="1001751"/>
            </a:xfrm>
            <a:custGeom>
              <a:avLst/>
              <a:gdLst>
                <a:gd name="connsiteX0" fmla="*/ 727632 w 8399712"/>
                <a:gd name="connsiteY0" fmla="*/ 0 h 1001751"/>
                <a:gd name="connsiteX1" fmla="*/ 3258183 w 8399712"/>
                <a:gd name="connsiteY1" fmla="*/ 0 h 1001751"/>
                <a:gd name="connsiteX2" fmla="*/ 4807208 w 8399712"/>
                <a:gd name="connsiteY2" fmla="*/ 0 h 1001751"/>
                <a:gd name="connsiteX3" fmla="*/ 4816967 w 8399712"/>
                <a:gd name="connsiteY3" fmla="*/ 0 h 1001751"/>
                <a:gd name="connsiteX4" fmla="*/ 8399712 w 8399712"/>
                <a:gd name="connsiteY4" fmla="*/ 0 h 1001751"/>
                <a:gd name="connsiteX5" fmla="*/ 8399712 w 8399712"/>
                <a:gd name="connsiteY5" fmla="*/ 1001751 h 1001751"/>
                <a:gd name="connsiteX6" fmla="*/ 4816967 w 8399712"/>
                <a:gd name="connsiteY6" fmla="*/ 1001751 h 1001751"/>
                <a:gd name="connsiteX7" fmla="*/ 4807208 w 8399712"/>
                <a:gd name="connsiteY7" fmla="*/ 1001751 h 1001751"/>
                <a:gd name="connsiteX8" fmla="*/ 3258183 w 8399712"/>
                <a:gd name="connsiteY8" fmla="*/ 1001751 h 1001751"/>
                <a:gd name="connsiteX9" fmla="*/ 0 w 8399712"/>
                <a:gd name="connsiteY9" fmla="*/ 1001751 h 10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712" h="1001751">
                  <a:moveTo>
                    <a:pt x="727632" y="0"/>
                  </a:moveTo>
                  <a:lnTo>
                    <a:pt x="3258183" y="0"/>
                  </a:lnTo>
                  <a:lnTo>
                    <a:pt x="4807208" y="0"/>
                  </a:lnTo>
                  <a:lnTo>
                    <a:pt x="4816967" y="0"/>
                  </a:lnTo>
                  <a:lnTo>
                    <a:pt x="8399712" y="0"/>
                  </a:lnTo>
                  <a:lnTo>
                    <a:pt x="8399712" y="1001751"/>
                  </a:lnTo>
                  <a:lnTo>
                    <a:pt x="4816967" y="1001751"/>
                  </a:lnTo>
                  <a:lnTo>
                    <a:pt x="4807208" y="1001751"/>
                  </a:lnTo>
                  <a:lnTo>
                    <a:pt x="3258183" y="1001751"/>
                  </a:lnTo>
                  <a:lnTo>
                    <a:pt x="0" y="1001751"/>
                  </a:ln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6EEA796F-658D-4312-A597-E7F83F52ACFF}"/>
                </a:ext>
              </a:extLst>
            </p:cNvPr>
            <p:cNvSpPr/>
            <p:nvPr/>
          </p:nvSpPr>
          <p:spPr>
            <a:xfrm>
              <a:off x="2849178" y="2278921"/>
              <a:ext cx="9342822" cy="1001751"/>
            </a:xfrm>
            <a:custGeom>
              <a:avLst/>
              <a:gdLst>
                <a:gd name="connsiteX0" fmla="*/ 727632 w 9342822"/>
                <a:gd name="connsiteY0" fmla="*/ 0 h 1001751"/>
                <a:gd name="connsiteX1" fmla="*/ 3192345 w 9342822"/>
                <a:gd name="connsiteY1" fmla="*/ 0 h 1001751"/>
                <a:gd name="connsiteX2" fmla="*/ 4747613 w 9342822"/>
                <a:gd name="connsiteY2" fmla="*/ 0 h 1001751"/>
                <a:gd name="connsiteX3" fmla="*/ 4757371 w 9342822"/>
                <a:gd name="connsiteY3" fmla="*/ 0 h 1001751"/>
                <a:gd name="connsiteX4" fmla="*/ 9342822 w 9342822"/>
                <a:gd name="connsiteY4" fmla="*/ 0 h 1001751"/>
                <a:gd name="connsiteX5" fmla="*/ 9342822 w 9342822"/>
                <a:gd name="connsiteY5" fmla="*/ 1001751 h 1001751"/>
                <a:gd name="connsiteX6" fmla="*/ 4757371 w 9342822"/>
                <a:gd name="connsiteY6" fmla="*/ 1001751 h 1001751"/>
                <a:gd name="connsiteX7" fmla="*/ 4747613 w 9342822"/>
                <a:gd name="connsiteY7" fmla="*/ 1001751 h 1001751"/>
                <a:gd name="connsiteX8" fmla="*/ 3192345 w 9342822"/>
                <a:gd name="connsiteY8" fmla="*/ 1001751 h 1001751"/>
                <a:gd name="connsiteX9" fmla="*/ 0 w 9342822"/>
                <a:gd name="connsiteY9" fmla="*/ 1001751 h 10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2822" h="1001751">
                  <a:moveTo>
                    <a:pt x="727632" y="0"/>
                  </a:moveTo>
                  <a:lnTo>
                    <a:pt x="3192345" y="0"/>
                  </a:lnTo>
                  <a:lnTo>
                    <a:pt x="4747613" y="0"/>
                  </a:lnTo>
                  <a:lnTo>
                    <a:pt x="4757371" y="0"/>
                  </a:lnTo>
                  <a:lnTo>
                    <a:pt x="9342822" y="0"/>
                  </a:lnTo>
                  <a:lnTo>
                    <a:pt x="9342822" y="1001751"/>
                  </a:lnTo>
                  <a:lnTo>
                    <a:pt x="4757371" y="1001751"/>
                  </a:lnTo>
                  <a:lnTo>
                    <a:pt x="4747613" y="1001751"/>
                  </a:lnTo>
                  <a:lnTo>
                    <a:pt x="3192345" y="1001751"/>
                  </a:lnTo>
                  <a:lnTo>
                    <a:pt x="0" y="1001751"/>
                  </a:ln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CAC2B01D-FB74-430B-B6D5-129F3AFE52A1}"/>
                </a:ext>
              </a:extLst>
            </p:cNvPr>
            <p:cNvSpPr/>
            <p:nvPr/>
          </p:nvSpPr>
          <p:spPr>
            <a:xfrm>
              <a:off x="1906068" y="3577327"/>
              <a:ext cx="10285932" cy="1001751"/>
            </a:xfrm>
            <a:custGeom>
              <a:avLst/>
              <a:gdLst>
                <a:gd name="connsiteX0" fmla="*/ 727632 w 10285932"/>
                <a:gd name="connsiteY0" fmla="*/ 0 h 1001751"/>
                <a:gd name="connsiteX1" fmla="*/ 3652725 w 10285932"/>
                <a:gd name="connsiteY1" fmla="*/ 0 h 1001751"/>
                <a:gd name="connsiteX2" fmla="*/ 4682669 w 10285932"/>
                <a:gd name="connsiteY2" fmla="*/ 0 h 1001751"/>
                <a:gd name="connsiteX3" fmla="*/ 4692427 w 10285932"/>
                <a:gd name="connsiteY3" fmla="*/ 0 h 1001751"/>
                <a:gd name="connsiteX4" fmla="*/ 10285932 w 10285932"/>
                <a:gd name="connsiteY4" fmla="*/ 0 h 1001751"/>
                <a:gd name="connsiteX5" fmla="*/ 10285932 w 10285932"/>
                <a:gd name="connsiteY5" fmla="*/ 1001751 h 1001751"/>
                <a:gd name="connsiteX6" fmla="*/ 4692427 w 10285932"/>
                <a:gd name="connsiteY6" fmla="*/ 1001751 h 1001751"/>
                <a:gd name="connsiteX7" fmla="*/ 4682669 w 10285932"/>
                <a:gd name="connsiteY7" fmla="*/ 1001751 h 1001751"/>
                <a:gd name="connsiteX8" fmla="*/ 3652725 w 10285932"/>
                <a:gd name="connsiteY8" fmla="*/ 1001751 h 1001751"/>
                <a:gd name="connsiteX9" fmla="*/ 0 w 10285932"/>
                <a:gd name="connsiteY9" fmla="*/ 1001751 h 10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5932" h="1001751">
                  <a:moveTo>
                    <a:pt x="727632" y="0"/>
                  </a:moveTo>
                  <a:lnTo>
                    <a:pt x="3652725" y="0"/>
                  </a:lnTo>
                  <a:lnTo>
                    <a:pt x="4682669" y="0"/>
                  </a:lnTo>
                  <a:lnTo>
                    <a:pt x="4692427" y="0"/>
                  </a:lnTo>
                  <a:lnTo>
                    <a:pt x="10285932" y="0"/>
                  </a:lnTo>
                  <a:lnTo>
                    <a:pt x="10285932" y="1001751"/>
                  </a:lnTo>
                  <a:lnTo>
                    <a:pt x="4692427" y="1001751"/>
                  </a:lnTo>
                  <a:lnTo>
                    <a:pt x="4682669" y="1001751"/>
                  </a:lnTo>
                  <a:lnTo>
                    <a:pt x="3652725" y="1001751"/>
                  </a:lnTo>
                  <a:lnTo>
                    <a:pt x="0" y="1001751"/>
                  </a:lnTo>
                  <a:close/>
                </a:path>
              </a:pathLst>
            </a:cu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EA8A184C-F945-4B0D-8E3E-B4823129C2D2}"/>
                </a:ext>
              </a:extLst>
            </p:cNvPr>
            <p:cNvSpPr/>
            <p:nvPr/>
          </p:nvSpPr>
          <p:spPr>
            <a:xfrm>
              <a:off x="962957" y="4887787"/>
              <a:ext cx="11229043" cy="1001751"/>
            </a:xfrm>
            <a:custGeom>
              <a:avLst/>
              <a:gdLst>
                <a:gd name="connsiteX0" fmla="*/ 727632 w 11229043"/>
                <a:gd name="connsiteY0" fmla="*/ 0 h 1001751"/>
                <a:gd name="connsiteX1" fmla="*/ 3347131 w 11229043"/>
                <a:gd name="connsiteY1" fmla="*/ 0 h 1001751"/>
                <a:gd name="connsiteX2" fmla="*/ 4618005 w 11229043"/>
                <a:gd name="connsiteY2" fmla="*/ 0 h 1001751"/>
                <a:gd name="connsiteX3" fmla="*/ 4627763 w 11229043"/>
                <a:gd name="connsiteY3" fmla="*/ 0 h 1001751"/>
                <a:gd name="connsiteX4" fmla="*/ 11229043 w 11229043"/>
                <a:gd name="connsiteY4" fmla="*/ 0 h 1001751"/>
                <a:gd name="connsiteX5" fmla="*/ 11229043 w 11229043"/>
                <a:gd name="connsiteY5" fmla="*/ 1001751 h 1001751"/>
                <a:gd name="connsiteX6" fmla="*/ 4627763 w 11229043"/>
                <a:gd name="connsiteY6" fmla="*/ 1001751 h 1001751"/>
                <a:gd name="connsiteX7" fmla="*/ 4618005 w 11229043"/>
                <a:gd name="connsiteY7" fmla="*/ 1001751 h 1001751"/>
                <a:gd name="connsiteX8" fmla="*/ 3347131 w 11229043"/>
                <a:gd name="connsiteY8" fmla="*/ 1001751 h 1001751"/>
                <a:gd name="connsiteX9" fmla="*/ 0 w 11229043"/>
                <a:gd name="connsiteY9" fmla="*/ 1001751 h 10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043" h="1001751">
                  <a:moveTo>
                    <a:pt x="727632" y="0"/>
                  </a:moveTo>
                  <a:lnTo>
                    <a:pt x="3347131" y="0"/>
                  </a:lnTo>
                  <a:lnTo>
                    <a:pt x="4618005" y="0"/>
                  </a:lnTo>
                  <a:lnTo>
                    <a:pt x="4627763" y="0"/>
                  </a:lnTo>
                  <a:lnTo>
                    <a:pt x="11229043" y="0"/>
                  </a:lnTo>
                  <a:lnTo>
                    <a:pt x="11229043" y="1001751"/>
                  </a:lnTo>
                  <a:lnTo>
                    <a:pt x="4627763" y="1001751"/>
                  </a:lnTo>
                  <a:lnTo>
                    <a:pt x="4618005" y="1001751"/>
                  </a:lnTo>
                  <a:lnTo>
                    <a:pt x="3347131" y="1001751"/>
                  </a:lnTo>
                  <a:lnTo>
                    <a:pt x="0" y="1001751"/>
                  </a:ln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id="{7B166B6B-C6D7-4DE7-BDBD-CD92C9C09A6F}"/>
                </a:ext>
              </a:extLst>
            </p:cNvPr>
            <p:cNvSpPr/>
            <p:nvPr/>
          </p:nvSpPr>
          <p:spPr>
            <a:xfrm>
              <a:off x="3792289" y="980515"/>
              <a:ext cx="2509869" cy="1001751"/>
            </a:xfrm>
            <a:custGeom>
              <a:avLst/>
              <a:gdLst>
                <a:gd name="connsiteX0" fmla="*/ 727632 w 2509869"/>
                <a:gd name="connsiteY0" fmla="*/ 0 h 1001751"/>
                <a:gd name="connsiteX1" fmla="*/ 2509869 w 2509869"/>
                <a:gd name="connsiteY1" fmla="*/ 0 h 1001751"/>
                <a:gd name="connsiteX2" fmla="*/ 1782237 w 2509869"/>
                <a:gd name="connsiteY2" fmla="*/ 1001751 h 1001751"/>
                <a:gd name="connsiteX3" fmla="*/ 0 w 2509869"/>
                <a:gd name="connsiteY3" fmla="*/ 1001751 h 1001751"/>
              </a:gdLst>
              <a:ahLst/>
              <a:cxnLst>
                <a:cxn ang="0">
                  <a:pos x="connsiteX0" y="connsiteY0"/>
                </a:cxn>
                <a:cxn ang="0">
                  <a:pos x="connsiteX1" y="connsiteY1"/>
                </a:cxn>
                <a:cxn ang="0">
                  <a:pos x="connsiteX2" y="connsiteY2"/>
                </a:cxn>
                <a:cxn ang="0">
                  <a:pos x="connsiteX3" y="connsiteY3"/>
                </a:cxn>
              </a:cxnLst>
              <a:rect l="l" t="t" r="r" b="b"/>
              <a:pathLst>
                <a:path w="2509869" h="1001751">
                  <a:moveTo>
                    <a:pt x="727632" y="0"/>
                  </a:moveTo>
                  <a:lnTo>
                    <a:pt x="2509869" y="0"/>
                  </a:lnTo>
                  <a:lnTo>
                    <a:pt x="1782237" y="1001751"/>
                  </a:lnTo>
                  <a:lnTo>
                    <a:pt x="0" y="1001751"/>
                  </a:lnTo>
                  <a:close/>
                </a:path>
              </a:pathLst>
            </a:cu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5">
              <a:extLst>
                <a:ext uri="{FF2B5EF4-FFF2-40B4-BE49-F238E27FC236}">
                  <a16:creationId xmlns:a16="http://schemas.microsoft.com/office/drawing/2014/main" id="{A2122ACF-370A-47E4-8F8E-560981BDD578}"/>
                </a:ext>
              </a:extLst>
            </p:cNvPr>
            <p:cNvSpPr/>
            <p:nvPr/>
          </p:nvSpPr>
          <p:spPr>
            <a:xfrm>
              <a:off x="2849179" y="2278921"/>
              <a:ext cx="2509869" cy="1001751"/>
            </a:xfrm>
            <a:custGeom>
              <a:avLst/>
              <a:gdLst>
                <a:gd name="connsiteX0" fmla="*/ 727632 w 2509869"/>
                <a:gd name="connsiteY0" fmla="*/ 0 h 1001751"/>
                <a:gd name="connsiteX1" fmla="*/ 2509869 w 2509869"/>
                <a:gd name="connsiteY1" fmla="*/ 0 h 1001751"/>
                <a:gd name="connsiteX2" fmla="*/ 1782237 w 2509869"/>
                <a:gd name="connsiteY2" fmla="*/ 1001751 h 1001751"/>
                <a:gd name="connsiteX3" fmla="*/ 0 w 2509869"/>
                <a:gd name="connsiteY3" fmla="*/ 1001751 h 1001751"/>
              </a:gdLst>
              <a:ahLst/>
              <a:cxnLst>
                <a:cxn ang="0">
                  <a:pos x="connsiteX0" y="connsiteY0"/>
                </a:cxn>
                <a:cxn ang="0">
                  <a:pos x="connsiteX1" y="connsiteY1"/>
                </a:cxn>
                <a:cxn ang="0">
                  <a:pos x="connsiteX2" y="connsiteY2"/>
                </a:cxn>
                <a:cxn ang="0">
                  <a:pos x="connsiteX3" y="connsiteY3"/>
                </a:cxn>
              </a:cxnLst>
              <a:rect l="l" t="t" r="r" b="b"/>
              <a:pathLst>
                <a:path w="2509869" h="1001751">
                  <a:moveTo>
                    <a:pt x="727632" y="0"/>
                  </a:moveTo>
                  <a:lnTo>
                    <a:pt x="2509869" y="0"/>
                  </a:lnTo>
                  <a:lnTo>
                    <a:pt x="1782237" y="1001751"/>
                  </a:lnTo>
                  <a:lnTo>
                    <a:pt x="0" y="1001751"/>
                  </a:lnTo>
                  <a:close/>
                </a:path>
              </a:pathLst>
            </a:cu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 name="Freeform: Shape 96">
              <a:extLst>
                <a:ext uri="{FF2B5EF4-FFF2-40B4-BE49-F238E27FC236}">
                  <a16:creationId xmlns:a16="http://schemas.microsoft.com/office/drawing/2014/main" id="{A7C0857C-AAEE-4384-AF30-1DAEA25B5D2E}"/>
                </a:ext>
              </a:extLst>
            </p:cNvPr>
            <p:cNvSpPr/>
            <p:nvPr/>
          </p:nvSpPr>
          <p:spPr>
            <a:xfrm>
              <a:off x="1906069" y="3577327"/>
              <a:ext cx="2509869" cy="1001751"/>
            </a:xfrm>
            <a:custGeom>
              <a:avLst/>
              <a:gdLst>
                <a:gd name="connsiteX0" fmla="*/ 727632 w 2509869"/>
                <a:gd name="connsiteY0" fmla="*/ 0 h 1001751"/>
                <a:gd name="connsiteX1" fmla="*/ 2509869 w 2509869"/>
                <a:gd name="connsiteY1" fmla="*/ 0 h 1001751"/>
                <a:gd name="connsiteX2" fmla="*/ 1782237 w 2509869"/>
                <a:gd name="connsiteY2" fmla="*/ 1001751 h 1001751"/>
                <a:gd name="connsiteX3" fmla="*/ 0 w 2509869"/>
                <a:gd name="connsiteY3" fmla="*/ 1001751 h 1001751"/>
              </a:gdLst>
              <a:ahLst/>
              <a:cxnLst>
                <a:cxn ang="0">
                  <a:pos x="connsiteX0" y="connsiteY0"/>
                </a:cxn>
                <a:cxn ang="0">
                  <a:pos x="connsiteX1" y="connsiteY1"/>
                </a:cxn>
                <a:cxn ang="0">
                  <a:pos x="connsiteX2" y="connsiteY2"/>
                </a:cxn>
                <a:cxn ang="0">
                  <a:pos x="connsiteX3" y="connsiteY3"/>
                </a:cxn>
              </a:cxnLst>
              <a:rect l="l" t="t" r="r" b="b"/>
              <a:pathLst>
                <a:path w="2509869" h="1001751">
                  <a:moveTo>
                    <a:pt x="727632" y="0"/>
                  </a:moveTo>
                  <a:lnTo>
                    <a:pt x="2509869" y="0"/>
                  </a:lnTo>
                  <a:lnTo>
                    <a:pt x="1782237" y="1001751"/>
                  </a:lnTo>
                  <a:lnTo>
                    <a:pt x="0" y="1001751"/>
                  </a:lnTo>
                  <a:close/>
                </a:path>
              </a:pathLst>
            </a:cu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Freeform: Shape 97">
              <a:extLst>
                <a:ext uri="{FF2B5EF4-FFF2-40B4-BE49-F238E27FC236}">
                  <a16:creationId xmlns:a16="http://schemas.microsoft.com/office/drawing/2014/main" id="{2E26E3B2-A6C4-4596-B871-4944FCA4DA06}"/>
                </a:ext>
              </a:extLst>
            </p:cNvPr>
            <p:cNvSpPr/>
            <p:nvPr/>
          </p:nvSpPr>
          <p:spPr>
            <a:xfrm>
              <a:off x="962954" y="4875734"/>
              <a:ext cx="2509872" cy="1001751"/>
            </a:xfrm>
            <a:custGeom>
              <a:avLst/>
              <a:gdLst>
                <a:gd name="connsiteX0" fmla="*/ 727632 w 2509872"/>
                <a:gd name="connsiteY0" fmla="*/ 0 h 1001751"/>
                <a:gd name="connsiteX1" fmla="*/ 2509872 w 2509872"/>
                <a:gd name="connsiteY1" fmla="*/ 0 h 1001751"/>
                <a:gd name="connsiteX2" fmla="*/ 1782240 w 2509872"/>
                <a:gd name="connsiteY2" fmla="*/ 1001751 h 1001751"/>
                <a:gd name="connsiteX3" fmla="*/ 0 w 2509872"/>
                <a:gd name="connsiteY3" fmla="*/ 1001751 h 1001751"/>
              </a:gdLst>
              <a:ahLst/>
              <a:cxnLst>
                <a:cxn ang="0">
                  <a:pos x="connsiteX0" y="connsiteY0"/>
                </a:cxn>
                <a:cxn ang="0">
                  <a:pos x="connsiteX1" y="connsiteY1"/>
                </a:cxn>
                <a:cxn ang="0">
                  <a:pos x="connsiteX2" y="connsiteY2"/>
                </a:cxn>
                <a:cxn ang="0">
                  <a:pos x="connsiteX3" y="connsiteY3"/>
                </a:cxn>
              </a:cxnLst>
              <a:rect l="l" t="t" r="r" b="b"/>
              <a:pathLst>
                <a:path w="2509872" h="1001751">
                  <a:moveTo>
                    <a:pt x="727632" y="0"/>
                  </a:moveTo>
                  <a:lnTo>
                    <a:pt x="2509872" y="0"/>
                  </a:lnTo>
                  <a:lnTo>
                    <a:pt x="1782240" y="1001751"/>
                  </a:lnTo>
                  <a:lnTo>
                    <a:pt x="0" y="1001751"/>
                  </a:lnTo>
                  <a:close/>
                </a:path>
              </a:pathLst>
            </a:cu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A624AD05-1223-4B1F-BC2D-7885E951A5D5}"/>
                </a:ext>
              </a:extLst>
            </p:cNvPr>
            <p:cNvSpPr txBox="1"/>
            <p:nvPr/>
          </p:nvSpPr>
          <p:spPr>
            <a:xfrm>
              <a:off x="6414400" y="1033388"/>
              <a:ext cx="5689927" cy="941852"/>
            </a:xfrm>
            <a:prstGeom prst="rect">
              <a:avLst/>
            </a:prstGeom>
            <a:noFill/>
          </p:spPr>
          <p:txBody>
            <a:bodyPr wrap="square" lIns="0" rIns="0" rtlCol="0" anchor="t">
              <a:spAutoFit/>
            </a:bodyPr>
            <a:lstStyle/>
            <a:p>
              <a:pPr algn="ctr">
                <a:lnSpc>
                  <a:spcPts val="1700"/>
                </a:lnSpc>
              </a:pPr>
              <a:r>
                <a:rPr lang="uz-Cyrl-UZ" dirty="0">
                  <a:solidFill>
                    <a:schemeClr val="accent6">
                      <a:lumMod val="50000"/>
                    </a:schemeClr>
                  </a:solidFill>
                  <a:latin typeface="Times New Roman" panose="02020603050405020304" pitchFamily="18" charset="0"/>
                  <a:cs typeface="Times New Roman" panose="02020603050405020304" pitchFamily="18" charset="0"/>
                </a:rPr>
                <a:t>Қонун ҳужжатларига мувофиқ қидирув эълон қилинган шахснинг яширинган манзили ҳақида хабар бериши, уни ушлашда ҳуқуқни муҳофаза қилувчи органларга кўмаклашиши</a:t>
              </a:r>
              <a:endParaRPr lang="en-US" sz="16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6676C9C1-4DF7-4A4A-97C4-2C2AF5D6B533}"/>
                </a:ext>
              </a:extLst>
            </p:cNvPr>
            <p:cNvSpPr txBox="1"/>
            <p:nvPr/>
          </p:nvSpPr>
          <p:spPr>
            <a:xfrm>
              <a:off x="6076861" y="2510060"/>
              <a:ext cx="4768530" cy="516014"/>
            </a:xfrm>
            <a:prstGeom prst="rect">
              <a:avLst/>
            </a:prstGeom>
            <a:noFill/>
          </p:spPr>
          <p:txBody>
            <a:bodyPr wrap="square" lIns="0" rIns="0" rtlCol="0" anchor="t">
              <a:spAutoFit/>
            </a:bodyPr>
            <a:lstStyle/>
            <a:p>
              <a:pPr algn="ctr">
                <a:lnSpc>
                  <a:spcPts val="1700"/>
                </a:lnSpc>
              </a:pPr>
              <a:r>
                <a:rPr lang="uz-Cyrl-UZ" dirty="0">
                  <a:solidFill>
                    <a:schemeClr val="bg1"/>
                  </a:solidFill>
                  <a:latin typeface="Times New Roman" panose="02020603050405020304" pitchFamily="18" charset="0"/>
                  <a:cs typeface="Times New Roman" panose="02020603050405020304" pitchFamily="18" charset="0"/>
                </a:rPr>
                <a:t>Бедарак йўқолган шахс ҳақида берган маълумоти асосида унинг аниқланиши</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F803FB87-C412-4C11-AB86-81FA9B4AB3B2}"/>
                </a:ext>
              </a:extLst>
            </p:cNvPr>
            <p:cNvSpPr txBox="1"/>
            <p:nvPr/>
          </p:nvSpPr>
          <p:spPr>
            <a:xfrm>
              <a:off x="4676205" y="3595903"/>
              <a:ext cx="5646130" cy="941852"/>
            </a:xfrm>
            <a:prstGeom prst="rect">
              <a:avLst/>
            </a:prstGeom>
            <a:noFill/>
          </p:spPr>
          <p:txBody>
            <a:bodyPr wrap="square" lIns="0" rIns="0" rtlCol="0" anchor="t">
              <a:spAutoFit/>
            </a:bodyPr>
            <a:lstStyle/>
            <a:p>
              <a:pPr algn="ctr">
                <a:lnSpc>
                  <a:spcPts val="1700"/>
                </a:lnSpc>
              </a:pPr>
              <a:r>
                <a:rPr lang="uz-Cyrl-UZ" dirty="0">
                  <a:solidFill>
                    <a:schemeClr val="bg1"/>
                  </a:solidFill>
                  <a:latin typeface="Times New Roman" panose="02020603050405020304" pitchFamily="18" charset="0"/>
                  <a:cs typeface="Times New Roman" panose="02020603050405020304" pitchFamily="18" charset="0"/>
                </a:rPr>
                <a:t>Аҳоли ўртасида ҳуқуқбузарликлар профилактикаси </a:t>
              </a:r>
              <a:br>
                <a:rPr lang="uz-Cyrl-UZ" dirty="0">
                  <a:solidFill>
                    <a:schemeClr val="bg1"/>
                  </a:solidFill>
                  <a:latin typeface="Times New Roman" panose="02020603050405020304" pitchFamily="18" charset="0"/>
                  <a:cs typeface="Times New Roman" panose="02020603050405020304" pitchFamily="18" charset="0"/>
                </a:rPr>
              </a:br>
              <a:r>
                <a:rPr lang="uz-Cyrl-UZ" dirty="0">
                  <a:solidFill>
                    <a:schemeClr val="bg1"/>
                  </a:solidFill>
                  <a:latin typeface="Times New Roman" panose="02020603050405020304" pitchFamily="18" charset="0"/>
                  <a:cs typeface="Times New Roman" panose="02020603050405020304" pitchFamily="18" charset="0"/>
                </a:rPr>
                <a:t>ва жиноятчиликка қарши курашиш борасидаги </a:t>
              </a:r>
              <a:br>
                <a:rPr lang="uz-Cyrl-UZ" dirty="0">
                  <a:solidFill>
                    <a:schemeClr val="bg1"/>
                  </a:solidFill>
                  <a:latin typeface="Times New Roman" panose="02020603050405020304" pitchFamily="18" charset="0"/>
                  <a:cs typeface="Times New Roman" panose="02020603050405020304" pitchFamily="18" charset="0"/>
                </a:rPr>
              </a:br>
              <a:r>
                <a:rPr lang="uz-Cyrl-UZ" dirty="0">
                  <a:solidFill>
                    <a:schemeClr val="bg1"/>
                  </a:solidFill>
                  <a:latin typeface="Times New Roman" panose="02020603050405020304" pitchFamily="18" charset="0"/>
                  <a:cs typeface="Times New Roman" panose="02020603050405020304" pitchFamily="18" charset="0"/>
                </a:rPr>
                <a:t>тарғибот-ташвиқот тадбирларида фаол иштирок этиши </a:t>
              </a:r>
              <a:br>
                <a:rPr lang="uz-Cyrl-UZ" dirty="0">
                  <a:solidFill>
                    <a:schemeClr val="bg1"/>
                  </a:solidFill>
                  <a:latin typeface="Times New Roman" panose="02020603050405020304" pitchFamily="18" charset="0"/>
                  <a:cs typeface="Times New Roman" panose="02020603050405020304" pitchFamily="18" charset="0"/>
                </a:rPr>
              </a:br>
              <a:r>
                <a:rPr lang="uz-Cyrl-UZ" dirty="0">
                  <a:solidFill>
                    <a:schemeClr val="bg1"/>
                  </a:solidFill>
                  <a:latin typeface="Times New Roman" panose="02020603050405020304" pitchFamily="18" charset="0"/>
                  <a:cs typeface="Times New Roman" panose="02020603050405020304" pitchFamily="18" charset="0"/>
                </a:rPr>
                <a:t>ва уни бевосита амалга ошириши</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F7D7C1C-BBC9-4666-8D1F-B9C7FB90D7DC}"/>
                </a:ext>
              </a:extLst>
            </p:cNvPr>
            <p:cNvSpPr txBox="1"/>
            <p:nvPr/>
          </p:nvSpPr>
          <p:spPr>
            <a:xfrm>
              <a:off x="4323476" y="5060627"/>
              <a:ext cx="6351590" cy="728933"/>
            </a:xfrm>
            <a:prstGeom prst="rect">
              <a:avLst/>
            </a:prstGeom>
            <a:noFill/>
          </p:spPr>
          <p:txBody>
            <a:bodyPr wrap="square" lIns="0" rIns="0" rtlCol="0" anchor="t">
              <a:spAutoFit/>
            </a:bodyPr>
            <a:lstStyle/>
            <a:p>
              <a:pPr algn="ctr">
                <a:lnSpc>
                  <a:spcPts val="1700"/>
                </a:lnSpc>
              </a:pPr>
              <a:r>
                <a:rPr lang="uz-Cyrl-UZ" dirty="0">
                  <a:latin typeface="Times New Roman" panose="02020603050405020304" pitchFamily="18" charset="0"/>
                  <a:cs typeface="Times New Roman" panose="02020603050405020304" pitchFamily="18" charset="0"/>
                </a:rPr>
                <a:t>Жиноятларнинг содир этилиши сабаблари ва бунга имкон </a:t>
              </a:r>
              <a:br>
                <a:rPr lang="uz-Cyrl-UZ" dirty="0">
                  <a:latin typeface="Times New Roman" panose="02020603050405020304" pitchFamily="18" charset="0"/>
                  <a:cs typeface="Times New Roman" panose="02020603050405020304" pitchFamily="18" charset="0"/>
                </a:rPr>
              </a:br>
              <a:r>
                <a:rPr lang="uz-Cyrl-UZ" dirty="0">
                  <a:latin typeface="Times New Roman" panose="02020603050405020304" pitchFamily="18" charset="0"/>
                  <a:cs typeface="Times New Roman" panose="02020603050405020304" pitchFamily="18" charset="0"/>
                </a:rPr>
                <a:t>берувчи шарт-шароитларни бартараф этиш борасида таклиф </a:t>
              </a:r>
              <a:br>
                <a:rPr lang="uz-Cyrl-UZ" dirty="0">
                  <a:latin typeface="Times New Roman" panose="02020603050405020304" pitchFamily="18" charset="0"/>
                  <a:cs typeface="Times New Roman" panose="02020603050405020304" pitchFamily="18" charset="0"/>
                </a:rPr>
              </a:br>
              <a:r>
                <a:rPr lang="uz-Cyrl-UZ" dirty="0">
                  <a:latin typeface="Times New Roman" panose="02020603050405020304" pitchFamily="18" charset="0"/>
                  <a:cs typeface="Times New Roman" panose="02020603050405020304" pitchFamily="18" charset="0"/>
                </a:rPr>
                <a:t>ва ташаббусларни амалга жорий этиши</a:t>
              </a:r>
              <a:endParaRPr lang="en-US" sz="1600" dirty="0">
                <a:latin typeface="Times New Roman" panose="02020603050405020304" pitchFamily="18" charset="0"/>
                <a:cs typeface="Times New Roman" panose="02020603050405020304" pitchFamily="18" charset="0"/>
              </a:endParaRPr>
            </a:p>
          </p:txBody>
        </p:sp>
        <p:sp>
          <p:nvSpPr>
            <p:cNvPr id="34" name="Freeform: Shape 33">
              <a:extLst>
                <a:ext uri="{FF2B5EF4-FFF2-40B4-BE49-F238E27FC236}">
                  <a16:creationId xmlns:a16="http://schemas.microsoft.com/office/drawing/2014/main" id="{A41C5D44-4A53-4425-B16C-141EC26FC7F4}"/>
                </a:ext>
              </a:extLst>
            </p:cNvPr>
            <p:cNvSpPr/>
            <p:nvPr/>
          </p:nvSpPr>
          <p:spPr>
            <a:xfrm flipH="1" flipV="1">
              <a:off x="962954" y="5877484"/>
              <a:ext cx="423954" cy="173505"/>
            </a:xfrm>
            <a:custGeom>
              <a:avLst/>
              <a:gdLst>
                <a:gd name="connsiteX0" fmla="*/ 423954 w 423954"/>
                <a:gd name="connsiteY0" fmla="*/ 173505 h 173505"/>
                <a:gd name="connsiteX1" fmla="*/ 0 w 423954"/>
                <a:gd name="connsiteY1" fmla="*/ 173505 h 173505"/>
                <a:gd name="connsiteX2" fmla="*/ 126027 w 423954"/>
                <a:gd name="connsiteY2" fmla="*/ 0 h 173505"/>
              </a:gdLst>
              <a:ahLst/>
              <a:cxnLst>
                <a:cxn ang="0">
                  <a:pos x="connsiteX0" y="connsiteY0"/>
                </a:cxn>
                <a:cxn ang="0">
                  <a:pos x="connsiteX1" y="connsiteY1"/>
                </a:cxn>
                <a:cxn ang="0">
                  <a:pos x="connsiteX2" y="connsiteY2"/>
                </a:cxn>
              </a:cxnLst>
              <a:rect l="l" t="t" r="r" b="b"/>
              <a:pathLst>
                <a:path w="423954" h="173505">
                  <a:moveTo>
                    <a:pt x="423954" y="173505"/>
                  </a:moveTo>
                  <a:lnTo>
                    <a:pt x="0" y="173505"/>
                  </a:lnTo>
                  <a:lnTo>
                    <a:pt x="126027"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C73823A-0A5B-487E-8DC2-2286C06552CB}"/>
                </a:ext>
              </a:extLst>
            </p:cNvPr>
            <p:cNvSpPr/>
            <p:nvPr/>
          </p:nvSpPr>
          <p:spPr>
            <a:xfrm flipH="1" flipV="1">
              <a:off x="1906068" y="4579078"/>
              <a:ext cx="423950" cy="173504"/>
            </a:xfrm>
            <a:custGeom>
              <a:avLst/>
              <a:gdLst>
                <a:gd name="connsiteX0" fmla="*/ 423950 w 423950"/>
                <a:gd name="connsiteY0" fmla="*/ 173504 h 173504"/>
                <a:gd name="connsiteX1" fmla="*/ 0 w 423950"/>
                <a:gd name="connsiteY1" fmla="*/ 173504 h 173504"/>
                <a:gd name="connsiteX2" fmla="*/ 126026 w 423950"/>
                <a:gd name="connsiteY2" fmla="*/ 0 h 173504"/>
              </a:gdLst>
              <a:ahLst/>
              <a:cxnLst>
                <a:cxn ang="0">
                  <a:pos x="connsiteX0" y="connsiteY0"/>
                </a:cxn>
                <a:cxn ang="0">
                  <a:pos x="connsiteX1" y="connsiteY1"/>
                </a:cxn>
                <a:cxn ang="0">
                  <a:pos x="connsiteX2" y="connsiteY2"/>
                </a:cxn>
              </a:cxnLst>
              <a:rect l="l" t="t" r="r" b="b"/>
              <a:pathLst>
                <a:path w="423950" h="173504">
                  <a:moveTo>
                    <a:pt x="423950" y="173504"/>
                  </a:moveTo>
                  <a:lnTo>
                    <a:pt x="0" y="173504"/>
                  </a:lnTo>
                  <a:lnTo>
                    <a:pt x="126026"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329EA2FA-5801-4A8B-9A39-5EB663269EF5}"/>
                </a:ext>
              </a:extLst>
            </p:cNvPr>
            <p:cNvSpPr/>
            <p:nvPr/>
          </p:nvSpPr>
          <p:spPr>
            <a:xfrm flipH="1" flipV="1">
              <a:off x="2849178" y="3280671"/>
              <a:ext cx="423951" cy="173504"/>
            </a:xfrm>
            <a:custGeom>
              <a:avLst/>
              <a:gdLst>
                <a:gd name="connsiteX0" fmla="*/ 423951 w 423951"/>
                <a:gd name="connsiteY0" fmla="*/ 173504 h 173504"/>
                <a:gd name="connsiteX1" fmla="*/ 0 w 423951"/>
                <a:gd name="connsiteY1" fmla="*/ 173504 h 173504"/>
                <a:gd name="connsiteX2" fmla="*/ 126026 w 423951"/>
                <a:gd name="connsiteY2" fmla="*/ 0 h 173504"/>
              </a:gdLst>
              <a:ahLst/>
              <a:cxnLst>
                <a:cxn ang="0">
                  <a:pos x="connsiteX0" y="connsiteY0"/>
                </a:cxn>
                <a:cxn ang="0">
                  <a:pos x="connsiteX1" y="connsiteY1"/>
                </a:cxn>
                <a:cxn ang="0">
                  <a:pos x="connsiteX2" y="connsiteY2"/>
                </a:cxn>
              </a:cxnLst>
              <a:rect l="l" t="t" r="r" b="b"/>
              <a:pathLst>
                <a:path w="423951" h="173504">
                  <a:moveTo>
                    <a:pt x="423951" y="173504"/>
                  </a:moveTo>
                  <a:lnTo>
                    <a:pt x="0" y="173504"/>
                  </a:lnTo>
                  <a:lnTo>
                    <a:pt x="126026"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656256E-F890-4424-A408-F3E7D3871F6C}"/>
                </a:ext>
              </a:extLst>
            </p:cNvPr>
            <p:cNvSpPr/>
            <p:nvPr/>
          </p:nvSpPr>
          <p:spPr>
            <a:xfrm flipH="1" flipV="1">
              <a:off x="3792288" y="1979373"/>
              <a:ext cx="426052" cy="174364"/>
            </a:xfrm>
            <a:custGeom>
              <a:avLst/>
              <a:gdLst>
                <a:gd name="connsiteX0" fmla="*/ 426052 w 426052"/>
                <a:gd name="connsiteY0" fmla="*/ 174364 h 174364"/>
                <a:gd name="connsiteX1" fmla="*/ 0 w 426052"/>
                <a:gd name="connsiteY1" fmla="*/ 174364 h 174364"/>
                <a:gd name="connsiteX2" fmla="*/ 126651 w 426052"/>
                <a:gd name="connsiteY2" fmla="*/ 0 h 174364"/>
              </a:gdLst>
              <a:ahLst/>
              <a:cxnLst>
                <a:cxn ang="0">
                  <a:pos x="connsiteX0" y="connsiteY0"/>
                </a:cxn>
                <a:cxn ang="0">
                  <a:pos x="connsiteX1" y="connsiteY1"/>
                </a:cxn>
                <a:cxn ang="0">
                  <a:pos x="connsiteX2" y="connsiteY2"/>
                </a:cxn>
              </a:cxnLst>
              <a:rect l="l" t="t" r="r" b="b"/>
              <a:pathLst>
                <a:path w="426052" h="174364">
                  <a:moveTo>
                    <a:pt x="426052" y="174364"/>
                  </a:moveTo>
                  <a:lnTo>
                    <a:pt x="0" y="174364"/>
                  </a:lnTo>
                  <a:lnTo>
                    <a:pt x="12665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0" y="76200"/>
            <a:ext cx="12192000" cy="461665"/>
          </a:xfrm>
          <a:prstGeom prst="rect">
            <a:avLst/>
          </a:prstGeom>
          <a:noFill/>
        </p:spPr>
        <p:txBody>
          <a:bodyPr wrap="square" rtlCol="0">
            <a:spAutoFit/>
          </a:bodyPr>
          <a:lstStyle/>
          <a:p>
            <a:pPr algn="ctr"/>
            <a:r>
              <a:rPr lang="uz-Cyrl-UZ" sz="2400" b="1" dirty="0">
                <a:latin typeface="Times New Roman" panose="02020603050405020304" pitchFamily="18" charset="0"/>
                <a:cs typeface="Times New Roman" panose="02020603050405020304" pitchFamily="18" charset="0"/>
              </a:rPr>
              <a:t>Фуқаролар ва жамоат ташкилотлари рағбатлантирилиши мумкин бўлган асослар</a:t>
            </a:r>
            <a:endParaRPr lang="ru-RU" sz="2400" b="1" dirty="0">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6497484" y="1062335"/>
            <a:ext cx="96052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cap="none" spc="0" dirty="0">
                <a:ln/>
                <a:solidFill>
                  <a:schemeClr val="accent2">
                    <a:lumMod val="50000"/>
                  </a:schemeClr>
                </a:solidFill>
                <a:effectLst/>
              </a:rPr>
              <a:t>05</a:t>
            </a:r>
          </a:p>
        </p:txBody>
      </p:sp>
      <p:sp>
        <p:nvSpPr>
          <p:cNvPr id="31" name="Прямоугольник 30"/>
          <p:cNvSpPr/>
          <p:nvPr/>
        </p:nvSpPr>
        <p:spPr>
          <a:xfrm>
            <a:off x="7433655" y="2433935"/>
            <a:ext cx="96052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dirty="0">
                <a:ln/>
                <a:solidFill>
                  <a:schemeClr val="bg2">
                    <a:lumMod val="50000"/>
                  </a:schemeClr>
                </a:solidFill>
              </a:rPr>
              <a:t>06</a:t>
            </a:r>
            <a:endParaRPr lang="ru-RU" sz="5400" b="1" cap="none" spc="0" dirty="0">
              <a:ln/>
              <a:solidFill>
                <a:schemeClr val="bg2">
                  <a:lumMod val="50000"/>
                </a:schemeClr>
              </a:solidFill>
              <a:effectLst/>
            </a:endParaRPr>
          </a:p>
        </p:txBody>
      </p:sp>
      <p:sp>
        <p:nvSpPr>
          <p:cNvPr id="32" name="Прямоугольник 31"/>
          <p:cNvSpPr/>
          <p:nvPr/>
        </p:nvSpPr>
        <p:spPr>
          <a:xfrm>
            <a:off x="8402483" y="3761992"/>
            <a:ext cx="96052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dirty="0">
                <a:ln/>
                <a:solidFill>
                  <a:schemeClr val="accent5">
                    <a:lumMod val="75000"/>
                  </a:schemeClr>
                </a:solidFill>
              </a:rPr>
              <a:t>07</a:t>
            </a:r>
            <a:endParaRPr lang="ru-RU" sz="5400" b="1" cap="none" spc="0" dirty="0">
              <a:ln/>
              <a:solidFill>
                <a:schemeClr val="accent5">
                  <a:lumMod val="75000"/>
                </a:schemeClr>
              </a:solidFill>
              <a:effectLst/>
            </a:endParaRPr>
          </a:p>
        </p:txBody>
      </p:sp>
      <p:sp>
        <p:nvSpPr>
          <p:cNvPr id="33" name="Прямоугольник 32"/>
          <p:cNvSpPr/>
          <p:nvPr/>
        </p:nvSpPr>
        <p:spPr>
          <a:xfrm>
            <a:off x="9262454" y="5068277"/>
            <a:ext cx="96052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5400" b="1" dirty="0">
                <a:ln/>
                <a:solidFill>
                  <a:schemeClr val="accent6">
                    <a:lumMod val="50000"/>
                  </a:schemeClr>
                </a:solidFill>
              </a:rPr>
              <a:t>08</a:t>
            </a:r>
            <a:endParaRPr lang="ru-RU" sz="5400" b="1" cap="none" spc="0" dirty="0">
              <a:ln/>
              <a:solidFill>
                <a:schemeClr val="accent6">
                  <a:lumMod val="50000"/>
                </a:schemeClr>
              </a:solidFill>
              <a:effectLst/>
            </a:endParaRPr>
          </a:p>
        </p:txBody>
      </p:sp>
    </p:spTree>
    <p:extLst>
      <p:ext uri="{BB962C8B-B14F-4D97-AF65-F5344CB8AC3E}">
        <p14:creationId xmlns:p14="http://schemas.microsoft.com/office/powerpoint/2010/main" val="30976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5BAB7A6-0954-48B8-85B3-93D84A7A5A0C}"/>
              </a:ext>
            </a:extLst>
          </p:cNvPr>
          <p:cNvSpPr/>
          <p:nvPr/>
        </p:nvSpPr>
        <p:spPr>
          <a:xfrm>
            <a:off x="545503" y="5367328"/>
            <a:ext cx="11304183" cy="1015663"/>
          </a:xfrm>
          <a:prstGeom prst="rect">
            <a:avLst/>
          </a:prstGeom>
        </p:spPr>
        <p:txBody>
          <a:bodyPr wrap="square">
            <a:spAutoFit/>
          </a:bodyPr>
          <a:lstStyle/>
          <a:p>
            <a:pPr algn="ctr"/>
            <a:r>
              <a:rPr lang="ru-RU" sz="2000" b="1" dirty="0">
                <a:solidFill>
                  <a:schemeClr val="accent1">
                    <a:lumMod val="50000"/>
                  </a:schemeClr>
                </a:solidFill>
                <a:latin typeface="Times New Roman" panose="02020603050405020304" pitchFamily="18" charset="0"/>
                <a:cs typeface="Times New Roman" panose="02020603050405020304" pitchFamily="18" charset="0"/>
              </a:rPr>
              <a:t>2014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йил</a:t>
            </a:r>
            <a:r>
              <a:rPr lang="ru-RU" sz="2000" b="1" dirty="0">
                <a:solidFill>
                  <a:schemeClr val="accent1">
                    <a:lumMod val="50000"/>
                  </a:schemeClr>
                </a:solidFill>
                <a:latin typeface="Times New Roman" panose="02020603050405020304" pitchFamily="18" charset="0"/>
                <a:cs typeface="Times New Roman" panose="02020603050405020304" pitchFamily="18" charset="0"/>
              </a:rPr>
              <a:t> 14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майда</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Ўзбекистон</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Республикасининг</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Ҳуқуқбузарликлар</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профилактикаси</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тўғрисида”ги</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Қонуни</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қабул</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қилинди</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Қонуннинг</a:t>
            </a:r>
            <a:r>
              <a:rPr lang="ru-RU" sz="2000" b="1" dirty="0">
                <a:solidFill>
                  <a:schemeClr val="accent1">
                    <a:lumMod val="50000"/>
                  </a:schemeClr>
                </a:solidFill>
                <a:latin typeface="Times New Roman" panose="02020603050405020304" pitchFamily="18" charset="0"/>
                <a:cs typeface="Times New Roman" panose="02020603050405020304" pitchFamily="18" charset="0"/>
              </a:rPr>
              <a:t> 9-моддасида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ҳуқуқбузарликлар</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профилактикасини</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бевосита</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амалга</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оширувчи</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органлар</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ва</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муассасалар</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тизими</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белгиланган</a:t>
            </a:r>
            <a:r>
              <a:rPr lang="ru-RU" sz="2000" b="1"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B9DF53C5-73C0-49D1-952E-68FCAEC2939A}"/>
              </a:ext>
            </a:extLst>
          </p:cNvPr>
          <p:cNvSpPr txBox="1"/>
          <p:nvPr/>
        </p:nvSpPr>
        <p:spPr>
          <a:xfrm>
            <a:off x="715923" y="273636"/>
            <a:ext cx="10760151" cy="830997"/>
          </a:xfrm>
          <a:prstGeom prst="rect">
            <a:avLst/>
          </a:prstGeom>
          <a:noFill/>
        </p:spPr>
        <p:txBody>
          <a:bodyPr wrap="square" rtlCol="0">
            <a:spAutoFit/>
          </a:bodyPr>
          <a:lstStyle/>
          <a:p>
            <a:pPr marL="457200" indent="-457200" algn="ctr">
              <a:buAutoNum type="arabicPeriod"/>
            </a:pPr>
            <a:r>
              <a:rPr lang="ru-RU" sz="2400" b="1" dirty="0" err="1">
                <a:latin typeface="Times New Roman" panose="02020603050405020304" pitchFamily="18" charset="0"/>
                <a:cs typeface="Times New Roman" panose="02020603050405020304" pitchFamily="18" charset="0"/>
              </a:rPr>
              <a:t>Ўзбекистон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Республикасида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коррупцияга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қарши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курашиш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соҳасида</a:t>
            </a:r>
            <a:r>
              <a:rPr lang="ru-RU" sz="2400" b="1" dirty="0">
                <a:latin typeface="Times New Roman" panose="02020603050405020304" pitchFamily="18" charset="0"/>
                <a:cs typeface="Times New Roman" panose="02020603050405020304" pitchFamily="18" charset="0"/>
              </a:rPr>
              <a:t> </a:t>
            </a:r>
          </a:p>
          <a:p>
            <a:pPr algn="ctr"/>
            <a:r>
              <a:rPr lang="ru-RU" sz="2400" b="1" dirty="0" err="1">
                <a:latin typeface="Times New Roman" panose="02020603050405020304" pitchFamily="18" charset="0"/>
                <a:cs typeface="Times New Roman" panose="02020603050405020304" pitchFamily="18" charset="0"/>
              </a:rPr>
              <a:t>ҳуқуқий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асослар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шаклланиши</a:t>
            </a:r>
            <a:endParaRPr lang="ru-RU" sz="2400" b="1" dirty="0"/>
          </a:p>
        </p:txBody>
      </p:sp>
      <p:grpSp>
        <p:nvGrpSpPr>
          <p:cNvPr id="11" name="Group 2">
            <a:extLst>
              <a:ext uri="{FF2B5EF4-FFF2-40B4-BE49-F238E27FC236}">
                <a16:creationId xmlns:a16="http://schemas.microsoft.com/office/drawing/2014/main" id="{E4901AA9-D4F3-4723-8EAF-18746B6D4564}"/>
              </a:ext>
            </a:extLst>
          </p:cNvPr>
          <p:cNvGrpSpPr/>
          <p:nvPr/>
        </p:nvGrpSpPr>
        <p:grpSpPr>
          <a:xfrm rot="2993328">
            <a:off x="4717077" y="1463885"/>
            <a:ext cx="3336335" cy="3421080"/>
            <a:chOff x="4065473" y="1358106"/>
            <a:chExt cx="4061054" cy="4141787"/>
          </a:xfrm>
        </p:grpSpPr>
        <p:sp>
          <p:nvSpPr>
            <p:cNvPr id="12" name="Freeform 388">
              <a:extLst>
                <a:ext uri="{FF2B5EF4-FFF2-40B4-BE49-F238E27FC236}">
                  <a16:creationId xmlns:a16="http://schemas.microsoft.com/office/drawing/2014/main" id="{57E88CA5-C035-4FBB-89B5-CBA52230661F}"/>
                </a:ext>
              </a:extLst>
            </p:cNvPr>
            <p:cNvSpPr>
              <a:spLocks/>
            </p:cNvSpPr>
            <p:nvPr/>
          </p:nvSpPr>
          <p:spPr bwMode="auto">
            <a:xfrm>
              <a:off x="6272142" y="1906104"/>
              <a:ext cx="1685583" cy="2402383"/>
            </a:xfrm>
            <a:custGeom>
              <a:avLst/>
              <a:gdLst>
                <a:gd name="T0" fmla="*/ 1966 w 2758"/>
                <a:gd name="T1" fmla="*/ 2999 h 3929"/>
                <a:gd name="T2" fmla="*/ 1926 w 2758"/>
                <a:gd name="T3" fmla="*/ 3335 h 3929"/>
                <a:gd name="T4" fmla="*/ 1864 w 2758"/>
                <a:gd name="T5" fmla="*/ 3577 h 3929"/>
                <a:gd name="T6" fmla="*/ 2009 w 2758"/>
                <a:gd name="T7" fmla="*/ 3611 h 3929"/>
                <a:gd name="T8" fmla="*/ 2196 w 2758"/>
                <a:gd name="T9" fmla="*/ 3680 h 3929"/>
                <a:gd name="T10" fmla="*/ 2374 w 2758"/>
                <a:gd name="T11" fmla="*/ 3775 h 3929"/>
                <a:gd name="T12" fmla="*/ 2540 w 2758"/>
                <a:gd name="T13" fmla="*/ 3895 h 3929"/>
                <a:gd name="T14" fmla="*/ 2600 w 2758"/>
                <a:gd name="T15" fmla="*/ 3870 h 3929"/>
                <a:gd name="T16" fmla="*/ 2672 w 2758"/>
                <a:gd name="T17" fmla="*/ 3625 h 3929"/>
                <a:gd name="T18" fmla="*/ 2722 w 2758"/>
                <a:gd name="T19" fmla="*/ 3372 h 3929"/>
                <a:gd name="T20" fmla="*/ 2751 w 2758"/>
                <a:gd name="T21" fmla="*/ 3111 h 3929"/>
                <a:gd name="T22" fmla="*/ 2758 w 2758"/>
                <a:gd name="T23" fmla="*/ 2912 h 3929"/>
                <a:gd name="T24" fmla="*/ 2751 w 2758"/>
                <a:gd name="T25" fmla="*/ 2710 h 3929"/>
                <a:gd name="T26" fmla="*/ 2722 w 2758"/>
                <a:gd name="T27" fmla="*/ 2446 h 3929"/>
                <a:gd name="T28" fmla="*/ 2670 w 2758"/>
                <a:gd name="T29" fmla="*/ 2191 h 3929"/>
                <a:gd name="T30" fmla="*/ 2597 w 2758"/>
                <a:gd name="T31" fmla="*/ 1944 h 3929"/>
                <a:gd name="T32" fmla="*/ 2503 w 2758"/>
                <a:gd name="T33" fmla="*/ 1706 h 3929"/>
                <a:gd name="T34" fmla="*/ 2390 w 2758"/>
                <a:gd name="T35" fmla="*/ 1479 h 3929"/>
                <a:gd name="T36" fmla="*/ 2258 w 2758"/>
                <a:gd name="T37" fmla="*/ 1263 h 3929"/>
                <a:gd name="T38" fmla="*/ 2109 w 2758"/>
                <a:gd name="T39" fmla="*/ 1060 h 3929"/>
                <a:gd name="T40" fmla="*/ 1944 w 2758"/>
                <a:gd name="T41" fmla="*/ 870 h 3929"/>
                <a:gd name="T42" fmla="*/ 1762 w 2758"/>
                <a:gd name="T43" fmla="*/ 696 h 3929"/>
                <a:gd name="T44" fmla="*/ 1567 w 2758"/>
                <a:gd name="T45" fmla="*/ 537 h 3929"/>
                <a:gd name="T46" fmla="*/ 1360 w 2758"/>
                <a:gd name="T47" fmla="*/ 395 h 3929"/>
                <a:gd name="T48" fmla="*/ 1139 w 2758"/>
                <a:gd name="T49" fmla="*/ 270 h 3929"/>
                <a:gd name="T50" fmla="*/ 908 w 2758"/>
                <a:gd name="T51" fmla="*/ 164 h 3929"/>
                <a:gd name="T52" fmla="*/ 666 w 2758"/>
                <a:gd name="T53" fmla="*/ 78 h 3929"/>
                <a:gd name="T54" fmla="*/ 415 w 2758"/>
                <a:gd name="T55" fmla="*/ 13 h 3929"/>
                <a:gd name="T56" fmla="*/ 425 w 2758"/>
                <a:gd name="T57" fmla="*/ 184 h 3929"/>
                <a:gd name="T58" fmla="*/ 45 w 2758"/>
                <a:gd name="T59" fmla="*/ 46 h 3929"/>
                <a:gd name="T60" fmla="*/ 9 w 2758"/>
                <a:gd name="T61" fmla="*/ 191 h 3929"/>
                <a:gd name="T62" fmla="*/ 6 w 2758"/>
                <a:gd name="T63" fmla="*/ 384 h 3929"/>
                <a:gd name="T64" fmla="*/ 51 w 2758"/>
                <a:gd name="T65" fmla="*/ 568 h 3929"/>
                <a:gd name="T66" fmla="*/ 140 w 2758"/>
                <a:gd name="T67" fmla="*/ 734 h 3929"/>
                <a:gd name="T68" fmla="*/ 266 w 2758"/>
                <a:gd name="T69" fmla="*/ 789 h 3929"/>
                <a:gd name="T70" fmla="*/ 629 w 2758"/>
                <a:gd name="T71" fmla="*/ 904 h 3929"/>
                <a:gd name="T72" fmla="*/ 962 w 2758"/>
                <a:gd name="T73" fmla="*/ 1078 h 3929"/>
                <a:gd name="T74" fmla="*/ 1258 w 2758"/>
                <a:gd name="T75" fmla="*/ 1305 h 3929"/>
                <a:gd name="T76" fmla="*/ 1511 w 2758"/>
                <a:gd name="T77" fmla="*/ 1579 h 3929"/>
                <a:gd name="T78" fmla="*/ 1714 w 2758"/>
                <a:gd name="T79" fmla="*/ 1892 h 3929"/>
                <a:gd name="T80" fmla="*/ 1862 w 2758"/>
                <a:gd name="T81" fmla="*/ 2240 h 3929"/>
                <a:gd name="T82" fmla="*/ 1948 w 2758"/>
                <a:gd name="T83" fmla="*/ 2615 h 3929"/>
                <a:gd name="T84" fmla="*/ 1967 w 2758"/>
                <a:gd name="T85" fmla="*/ 2912 h 3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58" h="3929">
                  <a:moveTo>
                    <a:pt x="1967" y="2912"/>
                  </a:moveTo>
                  <a:lnTo>
                    <a:pt x="1966" y="2999"/>
                  </a:lnTo>
                  <a:lnTo>
                    <a:pt x="1953" y="3169"/>
                  </a:lnTo>
                  <a:lnTo>
                    <a:pt x="1926" y="3335"/>
                  </a:lnTo>
                  <a:lnTo>
                    <a:pt x="1888" y="3498"/>
                  </a:lnTo>
                  <a:lnTo>
                    <a:pt x="1864" y="3577"/>
                  </a:lnTo>
                  <a:lnTo>
                    <a:pt x="1913" y="3586"/>
                  </a:lnTo>
                  <a:lnTo>
                    <a:pt x="2009" y="3611"/>
                  </a:lnTo>
                  <a:lnTo>
                    <a:pt x="2103" y="3642"/>
                  </a:lnTo>
                  <a:lnTo>
                    <a:pt x="2196" y="3680"/>
                  </a:lnTo>
                  <a:lnTo>
                    <a:pt x="2286" y="3725"/>
                  </a:lnTo>
                  <a:lnTo>
                    <a:pt x="2374" y="3775"/>
                  </a:lnTo>
                  <a:lnTo>
                    <a:pt x="2459" y="3832"/>
                  </a:lnTo>
                  <a:lnTo>
                    <a:pt x="2540" y="3895"/>
                  </a:lnTo>
                  <a:lnTo>
                    <a:pt x="2578" y="3929"/>
                  </a:lnTo>
                  <a:lnTo>
                    <a:pt x="2600" y="3870"/>
                  </a:lnTo>
                  <a:lnTo>
                    <a:pt x="2638" y="3749"/>
                  </a:lnTo>
                  <a:lnTo>
                    <a:pt x="2672" y="3625"/>
                  </a:lnTo>
                  <a:lnTo>
                    <a:pt x="2700" y="3500"/>
                  </a:lnTo>
                  <a:lnTo>
                    <a:pt x="2722" y="3372"/>
                  </a:lnTo>
                  <a:lnTo>
                    <a:pt x="2740" y="3243"/>
                  </a:lnTo>
                  <a:lnTo>
                    <a:pt x="2751" y="3111"/>
                  </a:lnTo>
                  <a:lnTo>
                    <a:pt x="2758" y="2979"/>
                  </a:lnTo>
                  <a:lnTo>
                    <a:pt x="2758" y="2912"/>
                  </a:lnTo>
                  <a:lnTo>
                    <a:pt x="2758" y="2845"/>
                  </a:lnTo>
                  <a:lnTo>
                    <a:pt x="2751" y="2710"/>
                  </a:lnTo>
                  <a:lnTo>
                    <a:pt x="2740" y="2578"/>
                  </a:lnTo>
                  <a:lnTo>
                    <a:pt x="2722" y="2446"/>
                  </a:lnTo>
                  <a:lnTo>
                    <a:pt x="2699" y="2318"/>
                  </a:lnTo>
                  <a:lnTo>
                    <a:pt x="2670" y="2191"/>
                  </a:lnTo>
                  <a:lnTo>
                    <a:pt x="2635" y="2066"/>
                  </a:lnTo>
                  <a:lnTo>
                    <a:pt x="2597" y="1944"/>
                  </a:lnTo>
                  <a:lnTo>
                    <a:pt x="2552" y="1823"/>
                  </a:lnTo>
                  <a:lnTo>
                    <a:pt x="2503" y="1706"/>
                  </a:lnTo>
                  <a:lnTo>
                    <a:pt x="2449" y="1591"/>
                  </a:lnTo>
                  <a:lnTo>
                    <a:pt x="2390" y="1479"/>
                  </a:lnTo>
                  <a:lnTo>
                    <a:pt x="2325" y="1369"/>
                  </a:lnTo>
                  <a:lnTo>
                    <a:pt x="2258" y="1263"/>
                  </a:lnTo>
                  <a:lnTo>
                    <a:pt x="2185" y="1160"/>
                  </a:lnTo>
                  <a:lnTo>
                    <a:pt x="2109" y="1060"/>
                  </a:lnTo>
                  <a:lnTo>
                    <a:pt x="2028" y="964"/>
                  </a:lnTo>
                  <a:lnTo>
                    <a:pt x="1944" y="870"/>
                  </a:lnTo>
                  <a:lnTo>
                    <a:pt x="1854" y="781"/>
                  </a:lnTo>
                  <a:lnTo>
                    <a:pt x="1762" y="696"/>
                  </a:lnTo>
                  <a:lnTo>
                    <a:pt x="1667" y="614"/>
                  </a:lnTo>
                  <a:lnTo>
                    <a:pt x="1567" y="537"/>
                  </a:lnTo>
                  <a:lnTo>
                    <a:pt x="1466" y="463"/>
                  </a:lnTo>
                  <a:lnTo>
                    <a:pt x="1360" y="395"/>
                  </a:lnTo>
                  <a:lnTo>
                    <a:pt x="1251" y="330"/>
                  </a:lnTo>
                  <a:lnTo>
                    <a:pt x="1139" y="270"/>
                  </a:lnTo>
                  <a:lnTo>
                    <a:pt x="1025" y="214"/>
                  </a:lnTo>
                  <a:lnTo>
                    <a:pt x="908" y="164"/>
                  </a:lnTo>
                  <a:lnTo>
                    <a:pt x="788" y="119"/>
                  </a:lnTo>
                  <a:lnTo>
                    <a:pt x="666" y="78"/>
                  </a:lnTo>
                  <a:lnTo>
                    <a:pt x="542" y="43"/>
                  </a:lnTo>
                  <a:lnTo>
                    <a:pt x="415" y="13"/>
                  </a:lnTo>
                  <a:lnTo>
                    <a:pt x="351" y="0"/>
                  </a:lnTo>
                  <a:lnTo>
                    <a:pt x="425" y="184"/>
                  </a:lnTo>
                  <a:lnTo>
                    <a:pt x="46" y="46"/>
                  </a:lnTo>
                  <a:lnTo>
                    <a:pt x="45" y="46"/>
                  </a:lnTo>
                  <a:lnTo>
                    <a:pt x="29" y="94"/>
                  </a:lnTo>
                  <a:lnTo>
                    <a:pt x="9" y="191"/>
                  </a:lnTo>
                  <a:lnTo>
                    <a:pt x="0" y="288"/>
                  </a:lnTo>
                  <a:lnTo>
                    <a:pt x="6" y="384"/>
                  </a:lnTo>
                  <a:lnTo>
                    <a:pt x="22" y="478"/>
                  </a:lnTo>
                  <a:lnTo>
                    <a:pt x="51" y="568"/>
                  </a:lnTo>
                  <a:lnTo>
                    <a:pt x="91" y="653"/>
                  </a:lnTo>
                  <a:lnTo>
                    <a:pt x="140" y="734"/>
                  </a:lnTo>
                  <a:lnTo>
                    <a:pt x="170" y="771"/>
                  </a:lnTo>
                  <a:lnTo>
                    <a:pt x="266" y="789"/>
                  </a:lnTo>
                  <a:lnTo>
                    <a:pt x="450" y="838"/>
                  </a:lnTo>
                  <a:lnTo>
                    <a:pt x="629" y="904"/>
                  </a:lnTo>
                  <a:lnTo>
                    <a:pt x="800" y="983"/>
                  </a:lnTo>
                  <a:lnTo>
                    <a:pt x="962" y="1078"/>
                  </a:lnTo>
                  <a:lnTo>
                    <a:pt x="1115" y="1186"/>
                  </a:lnTo>
                  <a:lnTo>
                    <a:pt x="1258" y="1305"/>
                  </a:lnTo>
                  <a:lnTo>
                    <a:pt x="1390" y="1437"/>
                  </a:lnTo>
                  <a:lnTo>
                    <a:pt x="1511" y="1579"/>
                  </a:lnTo>
                  <a:lnTo>
                    <a:pt x="1619" y="1730"/>
                  </a:lnTo>
                  <a:lnTo>
                    <a:pt x="1714" y="1892"/>
                  </a:lnTo>
                  <a:lnTo>
                    <a:pt x="1795" y="2062"/>
                  </a:lnTo>
                  <a:lnTo>
                    <a:pt x="1862" y="2240"/>
                  </a:lnTo>
                  <a:lnTo>
                    <a:pt x="1914" y="2425"/>
                  </a:lnTo>
                  <a:lnTo>
                    <a:pt x="1948" y="2615"/>
                  </a:lnTo>
                  <a:lnTo>
                    <a:pt x="1965" y="2811"/>
                  </a:lnTo>
                  <a:lnTo>
                    <a:pt x="1967" y="291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387">
              <a:extLst>
                <a:ext uri="{FF2B5EF4-FFF2-40B4-BE49-F238E27FC236}">
                  <a16:creationId xmlns:a16="http://schemas.microsoft.com/office/drawing/2014/main" id="{957F4368-FD45-4CF2-9468-45E46BF023AD}"/>
                </a:ext>
              </a:extLst>
            </p:cNvPr>
            <p:cNvSpPr>
              <a:spLocks/>
            </p:cNvSpPr>
            <p:nvPr/>
          </p:nvSpPr>
          <p:spPr bwMode="auto">
            <a:xfrm>
              <a:off x="5640966" y="1358106"/>
              <a:ext cx="1751635" cy="2933256"/>
            </a:xfrm>
            <a:custGeom>
              <a:avLst/>
              <a:gdLst>
                <a:gd name="T0" fmla="*/ 1265 w 2862"/>
                <a:gd name="T1" fmla="*/ 2588 h 4796"/>
                <a:gd name="T2" fmla="*/ 1402 w 2862"/>
                <a:gd name="T3" fmla="*/ 2646 h 4796"/>
                <a:gd name="T4" fmla="*/ 1570 w 2862"/>
                <a:gd name="T5" fmla="*/ 2746 h 4796"/>
                <a:gd name="T6" fmla="*/ 1720 w 2862"/>
                <a:gd name="T7" fmla="*/ 2870 h 4796"/>
                <a:gd name="T8" fmla="*/ 1851 w 2862"/>
                <a:gd name="T9" fmla="*/ 3015 h 4796"/>
                <a:gd name="T10" fmla="*/ 1958 w 2862"/>
                <a:gd name="T11" fmla="*/ 3179 h 4796"/>
                <a:gd name="T12" fmla="*/ 2040 w 2862"/>
                <a:gd name="T13" fmla="*/ 3358 h 4796"/>
                <a:gd name="T14" fmla="*/ 2095 w 2862"/>
                <a:gd name="T15" fmla="*/ 3551 h 4796"/>
                <a:gd name="T16" fmla="*/ 2119 w 2862"/>
                <a:gd name="T17" fmla="*/ 3754 h 4796"/>
                <a:gd name="T18" fmla="*/ 2118 w 2862"/>
                <a:gd name="T19" fmla="*/ 3881 h 4796"/>
                <a:gd name="T20" fmla="*/ 2070 w 2862"/>
                <a:gd name="T21" fmla="*/ 4165 h 4796"/>
                <a:gd name="T22" fmla="*/ 1965 w 2862"/>
                <a:gd name="T23" fmla="*/ 4424 h 4796"/>
                <a:gd name="T24" fmla="*/ 1808 w 2862"/>
                <a:gd name="T25" fmla="*/ 4651 h 4796"/>
                <a:gd name="T26" fmla="*/ 1661 w 2862"/>
                <a:gd name="T27" fmla="*/ 4796 h 4796"/>
                <a:gd name="T28" fmla="*/ 1666 w 2862"/>
                <a:gd name="T29" fmla="*/ 4792 h 4796"/>
                <a:gd name="T30" fmla="*/ 1666 w 2862"/>
                <a:gd name="T31" fmla="*/ 4793 h 4796"/>
                <a:gd name="T32" fmla="*/ 1852 w 2862"/>
                <a:gd name="T33" fmla="*/ 4659 h 4796"/>
                <a:gd name="T34" fmla="*/ 2118 w 2862"/>
                <a:gd name="T35" fmla="*/ 4532 h 4796"/>
                <a:gd name="T36" fmla="*/ 2399 w 2862"/>
                <a:gd name="T37" fmla="*/ 4461 h 4796"/>
                <a:gd name="T38" fmla="*/ 2685 w 2862"/>
                <a:gd name="T39" fmla="*/ 4447 h 4796"/>
                <a:gd name="T40" fmla="*/ 2781 w 2862"/>
                <a:gd name="T41" fmla="*/ 4376 h 4796"/>
                <a:gd name="T42" fmla="*/ 2846 w 2862"/>
                <a:gd name="T43" fmla="*/ 4057 h 4796"/>
                <a:gd name="T44" fmla="*/ 2862 w 2862"/>
                <a:gd name="T45" fmla="*/ 3807 h 4796"/>
                <a:gd name="T46" fmla="*/ 2847 w 2862"/>
                <a:gd name="T47" fmla="*/ 3562 h 4796"/>
                <a:gd name="T48" fmla="*/ 2785 w 2862"/>
                <a:gd name="T49" fmla="*/ 3250 h 4796"/>
                <a:gd name="T50" fmla="*/ 2677 w 2862"/>
                <a:gd name="T51" fmla="*/ 2958 h 4796"/>
                <a:gd name="T52" fmla="*/ 2528 w 2862"/>
                <a:gd name="T53" fmla="*/ 2688 h 4796"/>
                <a:gd name="T54" fmla="*/ 2340 w 2862"/>
                <a:gd name="T55" fmla="*/ 2445 h 4796"/>
                <a:gd name="T56" fmla="*/ 2119 w 2862"/>
                <a:gd name="T57" fmla="*/ 2233 h 4796"/>
                <a:gd name="T58" fmla="*/ 1868 w 2862"/>
                <a:gd name="T59" fmla="*/ 2056 h 4796"/>
                <a:gd name="T60" fmla="*/ 1591 w 2862"/>
                <a:gd name="T61" fmla="*/ 1918 h 4796"/>
                <a:gd name="T62" fmla="*/ 1519 w 2862"/>
                <a:gd name="T63" fmla="*/ 1891 h 4796"/>
                <a:gd name="T64" fmla="*/ 1415 w 2862"/>
                <a:gd name="T65" fmla="*/ 1844 h 4796"/>
                <a:gd name="T66" fmla="*/ 1295 w 2862"/>
                <a:gd name="T67" fmla="*/ 1761 h 4796"/>
                <a:gd name="T68" fmla="*/ 1194 w 2862"/>
                <a:gd name="T69" fmla="*/ 1659 h 4796"/>
                <a:gd name="T70" fmla="*/ 1116 w 2862"/>
                <a:gd name="T71" fmla="*/ 1539 h 4796"/>
                <a:gd name="T72" fmla="*/ 1063 w 2862"/>
                <a:gd name="T73" fmla="*/ 1408 h 4796"/>
                <a:gd name="T74" fmla="*/ 1035 w 2862"/>
                <a:gd name="T75" fmla="*/ 1268 h 4796"/>
                <a:gd name="T76" fmla="*/ 1034 w 2862"/>
                <a:gd name="T77" fmla="*/ 1124 h 4796"/>
                <a:gd name="T78" fmla="*/ 1063 w 2862"/>
                <a:gd name="T79" fmla="*/ 977 h 4796"/>
                <a:gd name="T80" fmla="*/ 1076 w 2862"/>
                <a:gd name="T81" fmla="*/ 941 h 4796"/>
                <a:gd name="T82" fmla="*/ 1024 w 2862"/>
                <a:gd name="T83" fmla="*/ 0 h 4796"/>
                <a:gd name="T84" fmla="*/ 379 w 2862"/>
                <a:gd name="T85" fmla="*/ 688 h 4796"/>
                <a:gd name="T86" fmla="*/ 317 w 2862"/>
                <a:gd name="T87" fmla="*/ 906 h 4796"/>
                <a:gd name="T88" fmla="*/ 289 w 2862"/>
                <a:gd name="T89" fmla="*/ 1197 h 4796"/>
                <a:gd name="T90" fmla="*/ 317 w 2862"/>
                <a:gd name="T91" fmla="*/ 1483 h 4796"/>
                <a:gd name="T92" fmla="*/ 400 w 2862"/>
                <a:gd name="T93" fmla="*/ 1756 h 4796"/>
                <a:gd name="T94" fmla="*/ 532 w 2862"/>
                <a:gd name="T95" fmla="*/ 2007 h 4796"/>
                <a:gd name="T96" fmla="*/ 711 w 2862"/>
                <a:gd name="T97" fmla="*/ 2230 h 4796"/>
                <a:gd name="T98" fmla="*/ 932 w 2862"/>
                <a:gd name="T99" fmla="*/ 2417 h 4796"/>
                <a:gd name="T100" fmla="*/ 1193 w 2862"/>
                <a:gd name="T101" fmla="*/ 2560 h 4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2" h="4796">
                  <a:moveTo>
                    <a:pt x="1265" y="2587"/>
                  </a:moveTo>
                  <a:lnTo>
                    <a:pt x="1265" y="2588"/>
                  </a:lnTo>
                  <a:lnTo>
                    <a:pt x="1311" y="2604"/>
                  </a:lnTo>
                  <a:lnTo>
                    <a:pt x="1402" y="2646"/>
                  </a:lnTo>
                  <a:lnTo>
                    <a:pt x="1488" y="2692"/>
                  </a:lnTo>
                  <a:lnTo>
                    <a:pt x="1570" y="2746"/>
                  </a:lnTo>
                  <a:lnTo>
                    <a:pt x="1647" y="2805"/>
                  </a:lnTo>
                  <a:lnTo>
                    <a:pt x="1720" y="2870"/>
                  </a:lnTo>
                  <a:lnTo>
                    <a:pt x="1788" y="2940"/>
                  </a:lnTo>
                  <a:lnTo>
                    <a:pt x="1851" y="3015"/>
                  </a:lnTo>
                  <a:lnTo>
                    <a:pt x="1908" y="3095"/>
                  </a:lnTo>
                  <a:lnTo>
                    <a:pt x="1958" y="3179"/>
                  </a:lnTo>
                  <a:lnTo>
                    <a:pt x="2003" y="3267"/>
                  </a:lnTo>
                  <a:lnTo>
                    <a:pt x="2040" y="3358"/>
                  </a:lnTo>
                  <a:lnTo>
                    <a:pt x="2072" y="3452"/>
                  </a:lnTo>
                  <a:lnTo>
                    <a:pt x="2095" y="3551"/>
                  </a:lnTo>
                  <a:lnTo>
                    <a:pt x="2111" y="3651"/>
                  </a:lnTo>
                  <a:lnTo>
                    <a:pt x="2119" y="3754"/>
                  </a:lnTo>
                  <a:lnTo>
                    <a:pt x="2120" y="3807"/>
                  </a:lnTo>
                  <a:lnTo>
                    <a:pt x="2118" y="3881"/>
                  </a:lnTo>
                  <a:lnTo>
                    <a:pt x="2103" y="4026"/>
                  </a:lnTo>
                  <a:lnTo>
                    <a:pt x="2070" y="4165"/>
                  </a:lnTo>
                  <a:lnTo>
                    <a:pt x="2025" y="4297"/>
                  </a:lnTo>
                  <a:lnTo>
                    <a:pt x="1965" y="4424"/>
                  </a:lnTo>
                  <a:lnTo>
                    <a:pt x="1892" y="4542"/>
                  </a:lnTo>
                  <a:lnTo>
                    <a:pt x="1808" y="4651"/>
                  </a:lnTo>
                  <a:lnTo>
                    <a:pt x="1713" y="4751"/>
                  </a:lnTo>
                  <a:lnTo>
                    <a:pt x="1661" y="4796"/>
                  </a:lnTo>
                  <a:lnTo>
                    <a:pt x="1664" y="4794"/>
                  </a:lnTo>
                  <a:lnTo>
                    <a:pt x="1666" y="4792"/>
                  </a:lnTo>
                  <a:lnTo>
                    <a:pt x="1666" y="4793"/>
                  </a:lnTo>
                  <a:lnTo>
                    <a:pt x="1666" y="4793"/>
                  </a:lnTo>
                  <a:lnTo>
                    <a:pt x="1726" y="4744"/>
                  </a:lnTo>
                  <a:lnTo>
                    <a:pt x="1852" y="4659"/>
                  </a:lnTo>
                  <a:lnTo>
                    <a:pt x="1982" y="4589"/>
                  </a:lnTo>
                  <a:lnTo>
                    <a:pt x="2118" y="4532"/>
                  </a:lnTo>
                  <a:lnTo>
                    <a:pt x="2257" y="4490"/>
                  </a:lnTo>
                  <a:lnTo>
                    <a:pt x="2399" y="4461"/>
                  </a:lnTo>
                  <a:lnTo>
                    <a:pt x="2542" y="4448"/>
                  </a:lnTo>
                  <a:lnTo>
                    <a:pt x="2685" y="4447"/>
                  </a:lnTo>
                  <a:lnTo>
                    <a:pt x="2757" y="4452"/>
                  </a:lnTo>
                  <a:lnTo>
                    <a:pt x="2781" y="4376"/>
                  </a:lnTo>
                  <a:lnTo>
                    <a:pt x="2820" y="4219"/>
                  </a:lnTo>
                  <a:lnTo>
                    <a:pt x="2846" y="4057"/>
                  </a:lnTo>
                  <a:lnTo>
                    <a:pt x="2861" y="3891"/>
                  </a:lnTo>
                  <a:lnTo>
                    <a:pt x="2862" y="3807"/>
                  </a:lnTo>
                  <a:lnTo>
                    <a:pt x="2861" y="3725"/>
                  </a:lnTo>
                  <a:lnTo>
                    <a:pt x="2847" y="3562"/>
                  </a:lnTo>
                  <a:lnTo>
                    <a:pt x="2822" y="3405"/>
                  </a:lnTo>
                  <a:lnTo>
                    <a:pt x="2785" y="3250"/>
                  </a:lnTo>
                  <a:lnTo>
                    <a:pt x="2736" y="3102"/>
                  </a:lnTo>
                  <a:lnTo>
                    <a:pt x="2677" y="2958"/>
                  </a:lnTo>
                  <a:lnTo>
                    <a:pt x="2608" y="2820"/>
                  </a:lnTo>
                  <a:lnTo>
                    <a:pt x="2528" y="2688"/>
                  </a:lnTo>
                  <a:lnTo>
                    <a:pt x="2439" y="2563"/>
                  </a:lnTo>
                  <a:lnTo>
                    <a:pt x="2340" y="2445"/>
                  </a:lnTo>
                  <a:lnTo>
                    <a:pt x="2233" y="2335"/>
                  </a:lnTo>
                  <a:lnTo>
                    <a:pt x="2119" y="2233"/>
                  </a:lnTo>
                  <a:lnTo>
                    <a:pt x="1997" y="2140"/>
                  </a:lnTo>
                  <a:lnTo>
                    <a:pt x="1868" y="2056"/>
                  </a:lnTo>
                  <a:lnTo>
                    <a:pt x="1732" y="1982"/>
                  </a:lnTo>
                  <a:lnTo>
                    <a:pt x="1591" y="1918"/>
                  </a:lnTo>
                  <a:lnTo>
                    <a:pt x="1518" y="1890"/>
                  </a:lnTo>
                  <a:lnTo>
                    <a:pt x="1519" y="1891"/>
                  </a:lnTo>
                  <a:lnTo>
                    <a:pt x="1483" y="1877"/>
                  </a:lnTo>
                  <a:lnTo>
                    <a:pt x="1415" y="1844"/>
                  </a:lnTo>
                  <a:lnTo>
                    <a:pt x="1353" y="1806"/>
                  </a:lnTo>
                  <a:lnTo>
                    <a:pt x="1295" y="1761"/>
                  </a:lnTo>
                  <a:lnTo>
                    <a:pt x="1242" y="1713"/>
                  </a:lnTo>
                  <a:lnTo>
                    <a:pt x="1194" y="1659"/>
                  </a:lnTo>
                  <a:lnTo>
                    <a:pt x="1152" y="1601"/>
                  </a:lnTo>
                  <a:lnTo>
                    <a:pt x="1116" y="1539"/>
                  </a:lnTo>
                  <a:lnTo>
                    <a:pt x="1086" y="1475"/>
                  </a:lnTo>
                  <a:lnTo>
                    <a:pt x="1063" y="1408"/>
                  </a:lnTo>
                  <a:lnTo>
                    <a:pt x="1045" y="1339"/>
                  </a:lnTo>
                  <a:lnTo>
                    <a:pt x="1035" y="1268"/>
                  </a:lnTo>
                  <a:lnTo>
                    <a:pt x="1030" y="1196"/>
                  </a:lnTo>
                  <a:lnTo>
                    <a:pt x="1034" y="1124"/>
                  </a:lnTo>
                  <a:lnTo>
                    <a:pt x="1045" y="1050"/>
                  </a:lnTo>
                  <a:lnTo>
                    <a:pt x="1063" y="977"/>
                  </a:lnTo>
                  <a:lnTo>
                    <a:pt x="1075" y="941"/>
                  </a:lnTo>
                  <a:lnTo>
                    <a:pt x="1076" y="941"/>
                  </a:lnTo>
                  <a:lnTo>
                    <a:pt x="1455" y="1079"/>
                  </a:lnTo>
                  <a:lnTo>
                    <a:pt x="1024" y="0"/>
                  </a:lnTo>
                  <a:lnTo>
                    <a:pt x="0" y="550"/>
                  </a:lnTo>
                  <a:lnTo>
                    <a:pt x="379" y="688"/>
                  </a:lnTo>
                  <a:lnTo>
                    <a:pt x="354" y="760"/>
                  </a:lnTo>
                  <a:lnTo>
                    <a:pt x="317" y="906"/>
                  </a:lnTo>
                  <a:lnTo>
                    <a:pt x="295" y="1052"/>
                  </a:lnTo>
                  <a:lnTo>
                    <a:pt x="289" y="1197"/>
                  </a:lnTo>
                  <a:lnTo>
                    <a:pt x="296" y="1341"/>
                  </a:lnTo>
                  <a:lnTo>
                    <a:pt x="317" y="1483"/>
                  </a:lnTo>
                  <a:lnTo>
                    <a:pt x="352" y="1621"/>
                  </a:lnTo>
                  <a:lnTo>
                    <a:pt x="400" y="1756"/>
                  </a:lnTo>
                  <a:lnTo>
                    <a:pt x="460" y="1885"/>
                  </a:lnTo>
                  <a:lnTo>
                    <a:pt x="532" y="2007"/>
                  </a:lnTo>
                  <a:lnTo>
                    <a:pt x="616" y="2123"/>
                  </a:lnTo>
                  <a:lnTo>
                    <a:pt x="711" y="2230"/>
                  </a:lnTo>
                  <a:lnTo>
                    <a:pt x="817" y="2328"/>
                  </a:lnTo>
                  <a:lnTo>
                    <a:pt x="932" y="2417"/>
                  </a:lnTo>
                  <a:lnTo>
                    <a:pt x="1058" y="2494"/>
                  </a:lnTo>
                  <a:lnTo>
                    <a:pt x="1193" y="2560"/>
                  </a:lnTo>
                  <a:lnTo>
                    <a:pt x="1265" y="2587"/>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389">
              <a:extLst>
                <a:ext uri="{FF2B5EF4-FFF2-40B4-BE49-F238E27FC236}">
                  <a16:creationId xmlns:a16="http://schemas.microsoft.com/office/drawing/2014/main" id="{5A7108F9-2C92-455A-8575-8AF1086D2411}"/>
                </a:ext>
              </a:extLst>
            </p:cNvPr>
            <p:cNvSpPr>
              <a:spLocks/>
            </p:cNvSpPr>
            <p:nvPr/>
          </p:nvSpPr>
          <p:spPr bwMode="auto">
            <a:xfrm>
              <a:off x="4332132" y="1898765"/>
              <a:ext cx="1536351" cy="2524704"/>
            </a:xfrm>
            <a:custGeom>
              <a:avLst/>
              <a:gdLst>
                <a:gd name="T0" fmla="*/ 356 w 2515"/>
                <a:gd name="T1" fmla="*/ 4128 h 4128"/>
                <a:gd name="T2" fmla="*/ 406 w 2515"/>
                <a:gd name="T3" fmla="*/ 4117 h 4128"/>
                <a:gd name="T4" fmla="*/ 587 w 2515"/>
                <a:gd name="T5" fmla="*/ 4046 h 4128"/>
                <a:gd name="T6" fmla="*/ 740 w 2515"/>
                <a:gd name="T7" fmla="*/ 3934 h 4128"/>
                <a:gd name="T8" fmla="*/ 858 w 2515"/>
                <a:gd name="T9" fmla="*/ 3788 h 4128"/>
                <a:gd name="T10" fmla="*/ 920 w 2515"/>
                <a:gd name="T11" fmla="*/ 3660 h 4128"/>
                <a:gd name="T12" fmla="*/ 842 w 2515"/>
                <a:gd name="T13" fmla="*/ 3395 h 4128"/>
                <a:gd name="T14" fmla="*/ 793 w 2515"/>
                <a:gd name="T15" fmla="*/ 3019 h 4128"/>
                <a:gd name="T16" fmla="*/ 793 w 2515"/>
                <a:gd name="T17" fmla="*/ 2826 h 4128"/>
                <a:gd name="T18" fmla="*/ 843 w 2515"/>
                <a:gd name="T19" fmla="*/ 2447 h 4128"/>
                <a:gd name="T20" fmla="*/ 955 w 2515"/>
                <a:gd name="T21" fmla="*/ 2093 h 4128"/>
                <a:gd name="T22" fmla="*/ 1123 w 2515"/>
                <a:gd name="T23" fmla="*/ 1766 h 4128"/>
                <a:gd name="T24" fmla="*/ 1342 w 2515"/>
                <a:gd name="T25" fmla="*/ 1476 h 4128"/>
                <a:gd name="T26" fmla="*/ 1607 w 2515"/>
                <a:gd name="T27" fmla="*/ 1226 h 4128"/>
                <a:gd name="T28" fmla="*/ 1908 w 2515"/>
                <a:gd name="T29" fmla="*/ 1022 h 4128"/>
                <a:gd name="T30" fmla="*/ 2244 w 2515"/>
                <a:gd name="T31" fmla="*/ 871 h 4128"/>
                <a:gd name="T32" fmla="*/ 2515 w 2515"/>
                <a:gd name="T33" fmla="*/ 795 h 4128"/>
                <a:gd name="T34" fmla="*/ 2472 w 2515"/>
                <a:gd name="T35" fmla="*/ 653 h 4128"/>
                <a:gd name="T36" fmla="*/ 2439 w 2515"/>
                <a:gd name="T37" fmla="*/ 456 h 4128"/>
                <a:gd name="T38" fmla="*/ 2433 w 2515"/>
                <a:gd name="T39" fmla="*/ 255 h 4128"/>
                <a:gd name="T40" fmla="*/ 2455 w 2515"/>
                <a:gd name="T41" fmla="*/ 51 h 4128"/>
                <a:gd name="T42" fmla="*/ 2400 w 2515"/>
                <a:gd name="T43" fmla="*/ 12 h 4128"/>
                <a:gd name="T44" fmla="*/ 2144 w 2515"/>
                <a:gd name="T45" fmla="*/ 74 h 4128"/>
                <a:gd name="T46" fmla="*/ 1897 w 2515"/>
                <a:gd name="T47" fmla="*/ 157 h 4128"/>
                <a:gd name="T48" fmla="*/ 1661 w 2515"/>
                <a:gd name="T49" fmla="*/ 260 h 4128"/>
                <a:gd name="T50" fmla="*/ 1434 w 2515"/>
                <a:gd name="T51" fmla="*/ 384 h 4128"/>
                <a:gd name="T52" fmla="*/ 1222 w 2515"/>
                <a:gd name="T53" fmla="*/ 525 h 4128"/>
                <a:gd name="T54" fmla="*/ 1022 w 2515"/>
                <a:gd name="T55" fmla="*/ 683 h 4128"/>
                <a:gd name="T56" fmla="*/ 837 w 2515"/>
                <a:gd name="T57" fmla="*/ 859 h 4128"/>
                <a:gd name="T58" fmla="*/ 667 w 2515"/>
                <a:gd name="T59" fmla="*/ 1049 h 4128"/>
                <a:gd name="T60" fmla="*/ 515 w 2515"/>
                <a:gd name="T61" fmla="*/ 1254 h 4128"/>
                <a:gd name="T62" fmla="*/ 379 w 2515"/>
                <a:gd name="T63" fmla="*/ 1471 h 4128"/>
                <a:gd name="T64" fmla="*/ 263 w 2515"/>
                <a:gd name="T65" fmla="*/ 1702 h 4128"/>
                <a:gd name="T66" fmla="*/ 166 w 2515"/>
                <a:gd name="T67" fmla="*/ 1942 h 4128"/>
                <a:gd name="T68" fmla="*/ 92 w 2515"/>
                <a:gd name="T69" fmla="*/ 2192 h 4128"/>
                <a:gd name="T70" fmla="*/ 38 w 2515"/>
                <a:gd name="T71" fmla="*/ 2451 h 4128"/>
                <a:gd name="T72" fmla="*/ 8 w 2515"/>
                <a:gd name="T73" fmla="*/ 2719 h 4128"/>
                <a:gd name="T74" fmla="*/ 0 w 2515"/>
                <a:gd name="T75" fmla="*/ 2923 h 4128"/>
                <a:gd name="T76" fmla="*/ 7 w 2515"/>
                <a:gd name="T77" fmla="*/ 3112 h 4128"/>
                <a:gd name="T78" fmla="*/ 64 w 2515"/>
                <a:gd name="T79" fmla="*/ 3539 h 4128"/>
                <a:gd name="T80" fmla="*/ 161 w 2515"/>
                <a:gd name="T81" fmla="*/ 3888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15" h="4128">
                  <a:moveTo>
                    <a:pt x="286" y="3731"/>
                  </a:moveTo>
                  <a:lnTo>
                    <a:pt x="356" y="4128"/>
                  </a:lnTo>
                  <a:lnTo>
                    <a:pt x="356" y="4128"/>
                  </a:lnTo>
                  <a:lnTo>
                    <a:pt x="406" y="4117"/>
                  </a:lnTo>
                  <a:lnTo>
                    <a:pt x="499" y="4087"/>
                  </a:lnTo>
                  <a:lnTo>
                    <a:pt x="587" y="4046"/>
                  </a:lnTo>
                  <a:lnTo>
                    <a:pt x="667" y="3995"/>
                  </a:lnTo>
                  <a:lnTo>
                    <a:pt x="740" y="3934"/>
                  </a:lnTo>
                  <a:lnTo>
                    <a:pt x="803" y="3864"/>
                  </a:lnTo>
                  <a:lnTo>
                    <a:pt x="858" y="3788"/>
                  </a:lnTo>
                  <a:lnTo>
                    <a:pt x="903" y="3705"/>
                  </a:lnTo>
                  <a:lnTo>
                    <a:pt x="920" y="3660"/>
                  </a:lnTo>
                  <a:lnTo>
                    <a:pt x="890" y="3574"/>
                  </a:lnTo>
                  <a:lnTo>
                    <a:pt x="842" y="3395"/>
                  </a:lnTo>
                  <a:lnTo>
                    <a:pt x="809" y="3209"/>
                  </a:lnTo>
                  <a:lnTo>
                    <a:pt x="793" y="3019"/>
                  </a:lnTo>
                  <a:lnTo>
                    <a:pt x="792" y="2923"/>
                  </a:lnTo>
                  <a:lnTo>
                    <a:pt x="793" y="2826"/>
                  </a:lnTo>
                  <a:lnTo>
                    <a:pt x="810" y="2634"/>
                  </a:lnTo>
                  <a:lnTo>
                    <a:pt x="843" y="2447"/>
                  </a:lnTo>
                  <a:lnTo>
                    <a:pt x="892" y="2267"/>
                  </a:lnTo>
                  <a:lnTo>
                    <a:pt x="955" y="2093"/>
                  </a:lnTo>
                  <a:lnTo>
                    <a:pt x="1033" y="1926"/>
                  </a:lnTo>
                  <a:lnTo>
                    <a:pt x="1123" y="1766"/>
                  </a:lnTo>
                  <a:lnTo>
                    <a:pt x="1227" y="1617"/>
                  </a:lnTo>
                  <a:lnTo>
                    <a:pt x="1342" y="1476"/>
                  </a:lnTo>
                  <a:lnTo>
                    <a:pt x="1469" y="1345"/>
                  </a:lnTo>
                  <a:lnTo>
                    <a:pt x="1607" y="1226"/>
                  </a:lnTo>
                  <a:lnTo>
                    <a:pt x="1753" y="1118"/>
                  </a:lnTo>
                  <a:lnTo>
                    <a:pt x="1908" y="1022"/>
                  </a:lnTo>
                  <a:lnTo>
                    <a:pt x="2073" y="940"/>
                  </a:lnTo>
                  <a:lnTo>
                    <a:pt x="2244" y="871"/>
                  </a:lnTo>
                  <a:lnTo>
                    <a:pt x="2423" y="816"/>
                  </a:lnTo>
                  <a:lnTo>
                    <a:pt x="2515" y="795"/>
                  </a:lnTo>
                  <a:lnTo>
                    <a:pt x="2499" y="749"/>
                  </a:lnTo>
                  <a:lnTo>
                    <a:pt x="2472" y="653"/>
                  </a:lnTo>
                  <a:lnTo>
                    <a:pt x="2453" y="555"/>
                  </a:lnTo>
                  <a:lnTo>
                    <a:pt x="2439" y="456"/>
                  </a:lnTo>
                  <a:lnTo>
                    <a:pt x="2433" y="356"/>
                  </a:lnTo>
                  <a:lnTo>
                    <a:pt x="2433" y="255"/>
                  </a:lnTo>
                  <a:lnTo>
                    <a:pt x="2440" y="154"/>
                  </a:lnTo>
                  <a:lnTo>
                    <a:pt x="2455" y="51"/>
                  </a:lnTo>
                  <a:lnTo>
                    <a:pt x="2465" y="0"/>
                  </a:lnTo>
                  <a:lnTo>
                    <a:pt x="2400" y="12"/>
                  </a:lnTo>
                  <a:lnTo>
                    <a:pt x="2271" y="40"/>
                  </a:lnTo>
                  <a:lnTo>
                    <a:pt x="2144" y="74"/>
                  </a:lnTo>
                  <a:lnTo>
                    <a:pt x="2019" y="112"/>
                  </a:lnTo>
                  <a:lnTo>
                    <a:pt x="1897" y="157"/>
                  </a:lnTo>
                  <a:lnTo>
                    <a:pt x="1778" y="205"/>
                  </a:lnTo>
                  <a:lnTo>
                    <a:pt x="1661" y="260"/>
                  </a:lnTo>
                  <a:lnTo>
                    <a:pt x="1546" y="320"/>
                  </a:lnTo>
                  <a:lnTo>
                    <a:pt x="1434" y="384"/>
                  </a:lnTo>
                  <a:lnTo>
                    <a:pt x="1327" y="452"/>
                  </a:lnTo>
                  <a:lnTo>
                    <a:pt x="1222" y="525"/>
                  </a:lnTo>
                  <a:lnTo>
                    <a:pt x="1120" y="603"/>
                  </a:lnTo>
                  <a:lnTo>
                    <a:pt x="1022" y="683"/>
                  </a:lnTo>
                  <a:lnTo>
                    <a:pt x="927" y="769"/>
                  </a:lnTo>
                  <a:lnTo>
                    <a:pt x="837" y="859"/>
                  </a:lnTo>
                  <a:lnTo>
                    <a:pt x="750" y="953"/>
                  </a:lnTo>
                  <a:lnTo>
                    <a:pt x="667" y="1049"/>
                  </a:lnTo>
                  <a:lnTo>
                    <a:pt x="588" y="1150"/>
                  </a:lnTo>
                  <a:lnTo>
                    <a:pt x="515" y="1254"/>
                  </a:lnTo>
                  <a:lnTo>
                    <a:pt x="444" y="1362"/>
                  </a:lnTo>
                  <a:lnTo>
                    <a:pt x="379" y="1471"/>
                  </a:lnTo>
                  <a:lnTo>
                    <a:pt x="319" y="1585"/>
                  </a:lnTo>
                  <a:lnTo>
                    <a:pt x="263" y="1702"/>
                  </a:lnTo>
                  <a:lnTo>
                    <a:pt x="212" y="1821"/>
                  </a:lnTo>
                  <a:lnTo>
                    <a:pt x="166" y="1942"/>
                  </a:lnTo>
                  <a:lnTo>
                    <a:pt x="126" y="2066"/>
                  </a:lnTo>
                  <a:lnTo>
                    <a:pt x="92" y="2192"/>
                  </a:lnTo>
                  <a:lnTo>
                    <a:pt x="62" y="2321"/>
                  </a:lnTo>
                  <a:lnTo>
                    <a:pt x="38" y="2451"/>
                  </a:lnTo>
                  <a:lnTo>
                    <a:pt x="19" y="2584"/>
                  </a:lnTo>
                  <a:lnTo>
                    <a:pt x="8" y="2719"/>
                  </a:lnTo>
                  <a:lnTo>
                    <a:pt x="1" y="2855"/>
                  </a:lnTo>
                  <a:lnTo>
                    <a:pt x="0" y="2923"/>
                  </a:lnTo>
                  <a:lnTo>
                    <a:pt x="1" y="2986"/>
                  </a:lnTo>
                  <a:lnTo>
                    <a:pt x="7" y="3112"/>
                  </a:lnTo>
                  <a:lnTo>
                    <a:pt x="23" y="3297"/>
                  </a:lnTo>
                  <a:lnTo>
                    <a:pt x="64" y="3539"/>
                  </a:lnTo>
                  <a:lnTo>
                    <a:pt x="124" y="3774"/>
                  </a:lnTo>
                  <a:lnTo>
                    <a:pt x="161" y="3888"/>
                  </a:lnTo>
                  <a:lnTo>
                    <a:pt x="286" y="37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90">
              <a:extLst>
                <a:ext uri="{FF2B5EF4-FFF2-40B4-BE49-F238E27FC236}">
                  <a16:creationId xmlns:a16="http://schemas.microsoft.com/office/drawing/2014/main" id="{06E3DCFC-0E1B-42C5-A5F9-ED5CCF7B4DC5}"/>
                </a:ext>
              </a:extLst>
            </p:cNvPr>
            <p:cNvSpPr>
              <a:spLocks/>
            </p:cNvSpPr>
            <p:nvPr/>
          </p:nvSpPr>
          <p:spPr bwMode="auto">
            <a:xfrm>
              <a:off x="4745577" y="4531111"/>
              <a:ext cx="2845185" cy="968782"/>
            </a:xfrm>
            <a:custGeom>
              <a:avLst/>
              <a:gdLst>
                <a:gd name="T0" fmla="*/ 4617 w 4651"/>
                <a:gd name="T1" fmla="*/ 226 h 1585"/>
                <a:gd name="T2" fmla="*/ 4464 w 4651"/>
                <a:gd name="T3" fmla="*/ 104 h 1585"/>
                <a:gd name="T4" fmla="*/ 4287 w 4651"/>
                <a:gd name="T5" fmla="*/ 28 h 1585"/>
                <a:gd name="T6" fmla="*/ 4101 w 4651"/>
                <a:gd name="T7" fmla="*/ 0 h 1585"/>
                <a:gd name="T8" fmla="*/ 3959 w 4651"/>
                <a:gd name="T9" fmla="*/ 10 h 1585"/>
                <a:gd name="T10" fmla="*/ 3841 w 4651"/>
                <a:gd name="T11" fmla="*/ 141 h 1585"/>
                <a:gd name="T12" fmla="*/ 3669 w 4651"/>
                <a:gd name="T13" fmla="*/ 299 h 1585"/>
                <a:gd name="T14" fmla="*/ 3481 w 4651"/>
                <a:gd name="T15" fmla="*/ 438 h 1585"/>
                <a:gd name="T16" fmla="*/ 3278 w 4651"/>
                <a:gd name="T17" fmla="*/ 556 h 1585"/>
                <a:gd name="T18" fmla="*/ 3062 w 4651"/>
                <a:gd name="T19" fmla="*/ 652 h 1585"/>
                <a:gd name="T20" fmla="*/ 2833 w 4651"/>
                <a:gd name="T21" fmla="*/ 725 h 1585"/>
                <a:gd name="T22" fmla="*/ 2596 w 4651"/>
                <a:gd name="T23" fmla="*/ 772 h 1585"/>
                <a:gd name="T24" fmla="*/ 2349 w 4651"/>
                <a:gd name="T25" fmla="*/ 793 h 1585"/>
                <a:gd name="T26" fmla="*/ 2227 w 4651"/>
                <a:gd name="T27" fmla="*/ 794 h 1585"/>
                <a:gd name="T28" fmla="*/ 1989 w 4651"/>
                <a:gd name="T29" fmla="*/ 775 h 1585"/>
                <a:gd name="T30" fmla="*/ 1761 w 4651"/>
                <a:gd name="T31" fmla="*/ 731 h 1585"/>
                <a:gd name="T32" fmla="*/ 1541 w 4651"/>
                <a:gd name="T33" fmla="*/ 664 h 1585"/>
                <a:gd name="T34" fmla="*/ 1332 w 4651"/>
                <a:gd name="T35" fmla="*/ 574 h 1585"/>
                <a:gd name="T36" fmla="*/ 1135 w 4651"/>
                <a:gd name="T37" fmla="*/ 465 h 1585"/>
                <a:gd name="T38" fmla="*/ 951 w 4651"/>
                <a:gd name="T39" fmla="*/ 336 h 1585"/>
                <a:gd name="T40" fmla="*/ 781 w 4651"/>
                <a:gd name="T41" fmla="*/ 190 h 1585"/>
                <a:gd name="T42" fmla="*/ 665 w 4651"/>
                <a:gd name="T43" fmla="*/ 68 h 1585"/>
                <a:gd name="T44" fmla="*/ 563 w 4651"/>
                <a:gd name="T45" fmla="*/ 176 h 1585"/>
                <a:gd name="T46" fmla="*/ 408 w 4651"/>
                <a:gd name="T47" fmla="*/ 303 h 1585"/>
                <a:gd name="T48" fmla="*/ 236 w 4651"/>
                <a:gd name="T49" fmla="*/ 409 h 1585"/>
                <a:gd name="T50" fmla="*/ 48 w 4651"/>
                <a:gd name="T51" fmla="*/ 490 h 1585"/>
                <a:gd name="T52" fmla="*/ 50 w 4651"/>
                <a:gd name="T53" fmla="*/ 568 h 1585"/>
                <a:gd name="T54" fmla="*/ 273 w 4651"/>
                <a:gd name="T55" fmla="*/ 797 h 1585"/>
                <a:gd name="T56" fmla="*/ 520 w 4651"/>
                <a:gd name="T57" fmla="*/ 1002 h 1585"/>
                <a:gd name="T58" fmla="*/ 788 w 4651"/>
                <a:gd name="T59" fmla="*/ 1179 h 1585"/>
                <a:gd name="T60" fmla="*/ 1075 w 4651"/>
                <a:gd name="T61" fmla="*/ 1327 h 1585"/>
                <a:gd name="T62" fmla="*/ 1379 w 4651"/>
                <a:gd name="T63" fmla="*/ 1443 h 1585"/>
                <a:gd name="T64" fmla="*/ 1698 w 4651"/>
                <a:gd name="T65" fmla="*/ 1527 h 1585"/>
                <a:gd name="T66" fmla="*/ 2031 w 4651"/>
                <a:gd name="T67" fmla="*/ 1574 h 1585"/>
                <a:gd name="T68" fmla="*/ 2287 w 4651"/>
                <a:gd name="T69" fmla="*/ 1585 h 1585"/>
                <a:gd name="T70" fmla="*/ 2537 w 4651"/>
                <a:gd name="T71" fmla="*/ 1575 h 1585"/>
                <a:gd name="T72" fmla="*/ 2863 w 4651"/>
                <a:gd name="T73" fmla="*/ 1529 h 1585"/>
                <a:gd name="T74" fmla="*/ 3175 w 4651"/>
                <a:gd name="T75" fmla="*/ 1451 h 1585"/>
                <a:gd name="T76" fmla="*/ 3473 w 4651"/>
                <a:gd name="T77" fmla="*/ 1339 h 1585"/>
                <a:gd name="T78" fmla="*/ 3755 w 4651"/>
                <a:gd name="T79" fmla="*/ 1197 h 1585"/>
                <a:gd name="T80" fmla="*/ 4019 w 4651"/>
                <a:gd name="T81" fmla="*/ 1028 h 1585"/>
                <a:gd name="T82" fmla="*/ 4262 w 4651"/>
                <a:gd name="T83" fmla="*/ 831 h 1585"/>
                <a:gd name="T84" fmla="*/ 4484 w 4651"/>
                <a:gd name="T85" fmla="*/ 611 h 1585"/>
                <a:gd name="T86" fmla="*/ 4341 w 4651"/>
                <a:gd name="T87" fmla="*/ 524 h 1585"/>
                <a:gd name="T88" fmla="*/ 4651 w 4651"/>
                <a:gd name="T89" fmla="*/ 264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1" h="1585">
                  <a:moveTo>
                    <a:pt x="4651" y="264"/>
                  </a:moveTo>
                  <a:lnTo>
                    <a:pt x="4617" y="226"/>
                  </a:lnTo>
                  <a:lnTo>
                    <a:pt x="4543" y="160"/>
                  </a:lnTo>
                  <a:lnTo>
                    <a:pt x="4464" y="104"/>
                  </a:lnTo>
                  <a:lnTo>
                    <a:pt x="4377" y="60"/>
                  </a:lnTo>
                  <a:lnTo>
                    <a:pt x="4287" y="28"/>
                  </a:lnTo>
                  <a:lnTo>
                    <a:pt x="4195" y="8"/>
                  </a:lnTo>
                  <a:lnTo>
                    <a:pt x="4101" y="0"/>
                  </a:lnTo>
                  <a:lnTo>
                    <a:pt x="4005" y="4"/>
                  </a:lnTo>
                  <a:lnTo>
                    <a:pt x="3959" y="10"/>
                  </a:lnTo>
                  <a:lnTo>
                    <a:pt x="3920" y="55"/>
                  </a:lnTo>
                  <a:lnTo>
                    <a:pt x="3841" y="141"/>
                  </a:lnTo>
                  <a:lnTo>
                    <a:pt x="3757" y="222"/>
                  </a:lnTo>
                  <a:lnTo>
                    <a:pt x="3669" y="299"/>
                  </a:lnTo>
                  <a:lnTo>
                    <a:pt x="3577" y="371"/>
                  </a:lnTo>
                  <a:lnTo>
                    <a:pt x="3481" y="438"/>
                  </a:lnTo>
                  <a:lnTo>
                    <a:pt x="3381" y="500"/>
                  </a:lnTo>
                  <a:lnTo>
                    <a:pt x="3278" y="556"/>
                  </a:lnTo>
                  <a:lnTo>
                    <a:pt x="3172" y="608"/>
                  </a:lnTo>
                  <a:lnTo>
                    <a:pt x="3062" y="652"/>
                  </a:lnTo>
                  <a:lnTo>
                    <a:pt x="2950" y="692"/>
                  </a:lnTo>
                  <a:lnTo>
                    <a:pt x="2833" y="725"/>
                  </a:lnTo>
                  <a:lnTo>
                    <a:pt x="2716" y="752"/>
                  </a:lnTo>
                  <a:lnTo>
                    <a:pt x="2596" y="772"/>
                  </a:lnTo>
                  <a:lnTo>
                    <a:pt x="2474" y="787"/>
                  </a:lnTo>
                  <a:lnTo>
                    <a:pt x="2349" y="793"/>
                  </a:lnTo>
                  <a:lnTo>
                    <a:pt x="2287" y="794"/>
                  </a:lnTo>
                  <a:lnTo>
                    <a:pt x="2227" y="794"/>
                  </a:lnTo>
                  <a:lnTo>
                    <a:pt x="2108" y="787"/>
                  </a:lnTo>
                  <a:lnTo>
                    <a:pt x="1989" y="775"/>
                  </a:lnTo>
                  <a:lnTo>
                    <a:pt x="1874" y="756"/>
                  </a:lnTo>
                  <a:lnTo>
                    <a:pt x="1761" y="731"/>
                  </a:lnTo>
                  <a:lnTo>
                    <a:pt x="1650" y="700"/>
                  </a:lnTo>
                  <a:lnTo>
                    <a:pt x="1541" y="664"/>
                  </a:lnTo>
                  <a:lnTo>
                    <a:pt x="1436" y="621"/>
                  </a:lnTo>
                  <a:lnTo>
                    <a:pt x="1332" y="574"/>
                  </a:lnTo>
                  <a:lnTo>
                    <a:pt x="1232" y="523"/>
                  </a:lnTo>
                  <a:lnTo>
                    <a:pt x="1135" y="465"/>
                  </a:lnTo>
                  <a:lnTo>
                    <a:pt x="1042" y="402"/>
                  </a:lnTo>
                  <a:lnTo>
                    <a:pt x="951" y="336"/>
                  </a:lnTo>
                  <a:lnTo>
                    <a:pt x="864" y="264"/>
                  </a:lnTo>
                  <a:lnTo>
                    <a:pt x="781" y="190"/>
                  </a:lnTo>
                  <a:lnTo>
                    <a:pt x="703" y="110"/>
                  </a:lnTo>
                  <a:lnTo>
                    <a:pt x="665" y="68"/>
                  </a:lnTo>
                  <a:lnTo>
                    <a:pt x="632" y="106"/>
                  </a:lnTo>
                  <a:lnTo>
                    <a:pt x="563" y="176"/>
                  </a:lnTo>
                  <a:lnTo>
                    <a:pt x="487" y="242"/>
                  </a:lnTo>
                  <a:lnTo>
                    <a:pt x="408" y="303"/>
                  </a:lnTo>
                  <a:lnTo>
                    <a:pt x="324" y="358"/>
                  </a:lnTo>
                  <a:lnTo>
                    <a:pt x="236" y="409"/>
                  </a:lnTo>
                  <a:lnTo>
                    <a:pt x="145" y="452"/>
                  </a:lnTo>
                  <a:lnTo>
                    <a:pt x="48" y="490"/>
                  </a:lnTo>
                  <a:lnTo>
                    <a:pt x="0" y="507"/>
                  </a:lnTo>
                  <a:lnTo>
                    <a:pt x="50" y="568"/>
                  </a:lnTo>
                  <a:lnTo>
                    <a:pt x="159" y="685"/>
                  </a:lnTo>
                  <a:lnTo>
                    <a:pt x="273" y="797"/>
                  </a:lnTo>
                  <a:lnTo>
                    <a:pt x="394" y="903"/>
                  </a:lnTo>
                  <a:lnTo>
                    <a:pt x="520" y="1002"/>
                  </a:lnTo>
                  <a:lnTo>
                    <a:pt x="652" y="1094"/>
                  </a:lnTo>
                  <a:lnTo>
                    <a:pt x="788" y="1179"/>
                  </a:lnTo>
                  <a:lnTo>
                    <a:pt x="929" y="1257"/>
                  </a:lnTo>
                  <a:lnTo>
                    <a:pt x="1075" y="1327"/>
                  </a:lnTo>
                  <a:lnTo>
                    <a:pt x="1225" y="1389"/>
                  </a:lnTo>
                  <a:lnTo>
                    <a:pt x="1379" y="1443"/>
                  </a:lnTo>
                  <a:lnTo>
                    <a:pt x="1537" y="1490"/>
                  </a:lnTo>
                  <a:lnTo>
                    <a:pt x="1698" y="1527"/>
                  </a:lnTo>
                  <a:lnTo>
                    <a:pt x="1863" y="1555"/>
                  </a:lnTo>
                  <a:lnTo>
                    <a:pt x="2031" y="1574"/>
                  </a:lnTo>
                  <a:lnTo>
                    <a:pt x="2201" y="1584"/>
                  </a:lnTo>
                  <a:lnTo>
                    <a:pt x="2287" y="1585"/>
                  </a:lnTo>
                  <a:lnTo>
                    <a:pt x="2371" y="1584"/>
                  </a:lnTo>
                  <a:lnTo>
                    <a:pt x="2537" y="1575"/>
                  </a:lnTo>
                  <a:lnTo>
                    <a:pt x="2701" y="1556"/>
                  </a:lnTo>
                  <a:lnTo>
                    <a:pt x="2863" y="1529"/>
                  </a:lnTo>
                  <a:lnTo>
                    <a:pt x="3020" y="1494"/>
                  </a:lnTo>
                  <a:lnTo>
                    <a:pt x="3175" y="1451"/>
                  </a:lnTo>
                  <a:lnTo>
                    <a:pt x="3326" y="1399"/>
                  </a:lnTo>
                  <a:lnTo>
                    <a:pt x="3473" y="1339"/>
                  </a:lnTo>
                  <a:lnTo>
                    <a:pt x="3616" y="1271"/>
                  </a:lnTo>
                  <a:lnTo>
                    <a:pt x="3755" y="1197"/>
                  </a:lnTo>
                  <a:lnTo>
                    <a:pt x="3889" y="1116"/>
                  </a:lnTo>
                  <a:lnTo>
                    <a:pt x="4019" y="1028"/>
                  </a:lnTo>
                  <a:lnTo>
                    <a:pt x="4143" y="932"/>
                  </a:lnTo>
                  <a:lnTo>
                    <a:pt x="4262" y="831"/>
                  </a:lnTo>
                  <a:lnTo>
                    <a:pt x="4376" y="724"/>
                  </a:lnTo>
                  <a:lnTo>
                    <a:pt x="4484" y="611"/>
                  </a:lnTo>
                  <a:lnTo>
                    <a:pt x="4536" y="552"/>
                  </a:lnTo>
                  <a:lnTo>
                    <a:pt x="4341" y="524"/>
                  </a:lnTo>
                  <a:lnTo>
                    <a:pt x="4650" y="264"/>
                  </a:lnTo>
                  <a:lnTo>
                    <a:pt x="4651" y="26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79">
              <a:extLst>
                <a:ext uri="{FF2B5EF4-FFF2-40B4-BE49-F238E27FC236}">
                  <a16:creationId xmlns:a16="http://schemas.microsoft.com/office/drawing/2014/main" id="{B1CEA972-77E3-4268-9404-5C1BA5059E80}"/>
                </a:ext>
              </a:extLst>
            </p:cNvPr>
            <p:cNvSpPr>
              <a:spLocks/>
            </p:cNvSpPr>
            <p:nvPr/>
          </p:nvSpPr>
          <p:spPr bwMode="auto">
            <a:xfrm>
              <a:off x="4745577" y="4572675"/>
              <a:ext cx="573807" cy="439805"/>
            </a:xfrm>
            <a:custGeom>
              <a:avLst/>
              <a:gdLst>
                <a:gd name="connsiteX0" fmla="*/ 406805 w 573807"/>
                <a:gd name="connsiteY0" fmla="*/ 0 h 439805"/>
                <a:gd name="connsiteX1" fmla="*/ 430051 w 573807"/>
                <a:gd name="connsiteY1" fmla="*/ 25671 h 439805"/>
                <a:gd name="connsiteX2" fmla="*/ 477766 w 573807"/>
                <a:gd name="connsiteY2" fmla="*/ 74569 h 439805"/>
                <a:gd name="connsiteX3" fmla="*/ 528540 w 573807"/>
                <a:gd name="connsiteY3" fmla="*/ 119799 h 439805"/>
                <a:gd name="connsiteX4" fmla="*/ 573807 w 573807"/>
                <a:gd name="connsiteY4" fmla="*/ 157230 h 439805"/>
                <a:gd name="connsiteX5" fmla="*/ 537318 w 573807"/>
                <a:gd name="connsiteY5" fmla="*/ 200438 h 439805"/>
                <a:gd name="connsiteX6" fmla="*/ 474274 w 573807"/>
                <a:gd name="connsiteY6" fmla="*/ 261612 h 439805"/>
                <a:gd name="connsiteX7" fmla="*/ 405721 w 573807"/>
                <a:gd name="connsiteY7" fmla="*/ 316058 h 439805"/>
                <a:gd name="connsiteX8" fmla="*/ 331659 w 573807"/>
                <a:gd name="connsiteY8" fmla="*/ 363774 h 439805"/>
                <a:gd name="connsiteX9" fmla="*/ 252088 w 573807"/>
                <a:gd name="connsiteY9" fmla="*/ 404761 h 439805"/>
                <a:gd name="connsiteX10" fmla="*/ 168233 w 573807"/>
                <a:gd name="connsiteY10" fmla="*/ 437795 h 439805"/>
                <a:gd name="connsiteX11" fmla="*/ 161122 w 573807"/>
                <a:gd name="connsiteY11" fmla="*/ 439805 h 439805"/>
                <a:gd name="connsiteX12" fmla="*/ 97266 w 573807"/>
                <a:gd name="connsiteY12" fmla="*/ 377122 h 439805"/>
                <a:gd name="connsiteX13" fmla="*/ 30587 w 573807"/>
                <a:gd name="connsiteY13" fmla="*/ 305610 h 439805"/>
                <a:gd name="connsiteX14" fmla="*/ 0 w 573807"/>
                <a:gd name="connsiteY14" fmla="*/ 268325 h 439805"/>
                <a:gd name="connsiteX15" fmla="*/ 29364 w 573807"/>
                <a:gd name="connsiteY15" fmla="*/ 257935 h 439805"/>
                <a:gd name="connsiteX16" fmla="*/ 88702 w 573807"/>
                <a:gd name="connsiteY16" fmla="*/ 234708 h 439805"/>
                <a:gd name="connsiteX17" fmla="*/ 144370 w 573807"/>
                <a:gd name="connsiteY17" fmla="*/ 208426 h 439805"/>
                <a:gd name="connsiteX18" fmla="*/ 198203 w 573807"/>
                <a:gd name="connsiteY18" fmla="*/ 177254 h 439805"/>
                <a:gd name="connsiteX19" fmla="*/ 249589 w 573807"/>
                <a:gd name="connsiteY19" fmla="*/ 143637 h 439805"/>
                <a:gd name="connsiteX20" fmla="*/ 297916 w 573807"/>
                <a:gd name="connsiteY20" fmla="*/ 106352 h 439805"/>
                <a:gd name="connsiteX21" fmla="*/ 344408 w 573807"/>
                <a:gd name="connsiteY21" fmla="*/ 66012 h 439805"/>
                <a:gd name="connsiteX22" fmla="*/ 386618 w 573807"/>
                <a:gd name="connsiteY22" fmla="*/ 23226 h 43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3807" h="439805">
                  <a:moveTo>
                    <a:pt x="406805" y="0"/>
                  </a:moveTo>
                  <a:lnTo>
                    <a:pt x="430051" y="25671"/>
                  </a:lnTo>
                  <a:lnTo>
                    <a:pt x="477766" y="74569"/>
                  </a:lnTo>
                  <a:lnTo>
                    <a:pt x="528540" y="119799"/>
                  </a:lnTo>
                  <a:lnTo>
                    <a:pt x="573807" y="157230"/>
                  </a:lnTo>
                  <a:lnTo>
                    <a:pt x="537318" y="200438"/>
                  </a:lnTo>
                  <a:lnTo>
                    <a:pt x="474274" y="261612"/>
                  </a:lnTo>
                  <a:lnTo>
                    <a:pt x="405721" y="316058"/>
                  </a:lnTo>
                  <a:lnTo>
                    <a:pt x="331659" y="363774"/>
                  </a:lnTo>
                  <a:lnTo>
                    <a:pt x="252088" y="404761"/>
                  </a:lnTo>
                  <a:lnTo>
                    <a:pt x="168233" y="437795"/>
                  </a:lnTo>
                  <a:lnTo>
                    <a:pt x="161122" y="439805"/>
                  </a:lnTo>
                  <a:lnTo>
                    <a:pt x="97266" y="377122"/>
                  </a:lnTo>
                  <a:lnTo>
                    <a:pt x="30587" y="305610"/>
                  </a:lnTo>
                  <a:lnTo>
                    <a:pt x="0" y="268325"/>
                  </a:lnTo>
                  <a:lnTo>
                    <a:pt x="29364" y="257935"/>
                  </a:lnTo>
                  <a:lnTo>
                    <a:pt x="88702" y="234708"/>
                  </a:lnTo>
                  <a:lnTo>
                    <a:pt x="144370" y="208426"/>
                  </a:lnTo>
                  <a:lnTo>
                    <a:pt x="198203" y="177254"/>
                  </a:lnTo>
                  <a:lnTo>
                    <a:pt x="249589" y="143637"/>
                  </a:lnTo>
                  <a:lnTo>
                    <a:pt x="297916" y="106352"/>
                  </a:lnTo>
                  <a:lnTo>
                    <a:pt x="344408" y="66012"/>
                  </a:lnTo>
                  <a:lnTo>
                    <a:pt x="386618" y="23226"/>
                  </a:lnTo>
                  <a:close/>
                </a:path>
              </a:pathLst>
            </a:custGeom>
            <a:solidFill>
              <a:schemeClr val="tx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7" name="Freeform 386">
              <a:extLst>
                <a:ext uri="{FF2B5EF4-FFF2-40B4-BE49-F238E27FC236}">
                  <a16:creationId xmlns:a16="http://schemas.microsoft.com/office/drawing/2014/main" id="{2DCE1586-2033-4930-8466-2B84E4842A5E}"/>
                </a:ext>
              </a:extLst>
            </p:cNvPr>
            <p:cNvSpPr>
              <a:spLocks/>
            </p:cNvSpPr>
            <p:nvPr/>
          </p:nvSpPr>
          <p:spPr bwMode="auto">
            <a:xfrm>
              <a:off x="5205504" y="3814310"/>
              <a:ext cx="2921023" cy="1137585"/>
            </a:xfrm>
            <a:custGeom>
              <a:avLst/>
              <a:gdLst>
                <a:gd name="T0" fmla="*/ 4418 w 4776"/>
                <a:gd name="T1" fmla="*/ 902 h 1863"/>
                <a:gd name="T2" fmla="*/ 4194 w 4776"/>
                <a:gd name="T3" fmla="*/ 705 h 1863"/>
                <a:gd name="T4" fmla="*/ 3943 w 4776"/>
                <a:gd name="T5" fmla="*/ 561 h 1863"/>
                <a:gd name="T6" fmla="*/ 3672 w 4776"/>
                <a:gd name="T7" fmla="*/ 470 h 1863"/>
                <a:gd name="T8" fmla="*/ 3390 w 4776"/>
                <a:gd name="T9" fmla="*/ 432 h 1863"/>
                <a:gd name="T10" fmla="*/ 3106 w 4776"/>
                <a:gd name="T11" fmla="*/ 447 h 1863"/>
                <a:gd name="T12" fmla="*/ 2827 w 4776"/>
                <a:gd name="T13" fmla="*/ 519 h 1863"/>
                <a:gd name="T14" fmla="*/ 2563 w 4776"/>
                <a:gd name="T15" fmla="*/ 645 h 1863"/>
                <a:gd name="T16" fmla="*/ 2379 w 4776"/>
                <a:gd name="T17" fmla="*/ 778 h 1863"/>
                <a:gd name="T18" fmla="*/ 2379 w 4776"/>
                <a:gd name="T19" fmla="*/ 777 h 1863"/>
                <a:gd name="T20" fmla="*/ 2244 w 4776"/>
                <a:gd name="T21" fmla="*/ 879 h 1863"/>
                <a:gd name="T22" fmla="*/ 2046 w 4776"/>
                <a:gd name="T23" fmla="*/ 985 h 1863"/>
                <a:gd name="T24" fmla="*/ 1828 w 4776"/>
                <a:gd name="T25" fmla="*/ 1056 h 1863"/>
                <a:gd name="T26" fmla="*/ 1596 w 4776"/>
                <a:gd name="T27" fmla="*/ 1088 h 1863"/>
                <a:gd name="T28" fmla="*/ 1476 w 4776"/>
                <a:gd name="T29" fmla="*/ 1088 h 1863"/>
                <a:gd name="T30" fmla="*/ 1243 w 4776"/>
                <a:gd name="T31" fmla="*/ 1056 h 1863"/>
                <a:gd name="T32" fmla="*/ 1025 w 4776"/>
                <a:gd name="T33" fmla="*/ 985 h 1863"/>
                <a:gd name="T34" fmla="*/ 826 w 4776"/>
                <a:gd name="T35" fmla="*/ 878 h 1863"/>
                <a:gd name="T36" fmla="*/ 649 w 4776"/>
                <a:gd name="T37" fmla="*/ 740 h 1863"/>
                <a:gd name="T38" fmla="*/ 499 w 4776"/>
                <a:gd name="T39" fmla="*/ 573 h 1863"/>
                <a:gd name="T40" fmla="*/ 380 w 4776"/>
                <a:gd name="T41" fmla="*/ 382 h 1863"/>
                <a:gd name="T42" fmla="*/ 295 w 4776"/>
                <a:gd name="T43" fmla="*/ 170 h 1863"/>
                <a:gd name="T44" fmla="*/ 255 w 4776"/>
                <a:gd name="T45" fmla="*/ 0 h 1863"/>
                <a:gd name="T46" fmla="*/ 256 w 4776"/>
                <a:gd name="T47" fmla="*/ 10 h 1863"/>
                <a:gd name="T48" fmla="*/ 279 w 4776"/>
                <a:gd name="T49" fmla="*/ 239 h 1863"/>
                <a:gd name="T50" fmla="*/ 255 w 4776"/>
                <a:gd name="T51" fmla="*/ 535 h 1863"/>
                <a:gd name="T52" fmla="*/ 175 w 4776"/>
                <a:gd name="T53" fmla="*/ 815 h 1863"/>
                <a:gd name="T54" fmla="*/ 41 w 4776"/>
                <a:gd name="T55" fmla="*/ 1073 h 1863"/>
                <a:gd name="T56" fmla="*/ 36 w 4776"/>
                <a:gd name="T57" fmla="*/ 1172 h 1863"/>
                <a:gd name="T58" fmla="*/ 187 w 4776"/>
                <a:gd name="T59" fmla="*/ 1321 h 1863"/>
                <a:gd name="T60" fmla="*/ 354 w 4776"/>
                <a:gd name="T61" fmla="*/ 1453 h 1863"/>
                <a:gd name="T62" fmla="*/ 534 w 4776"/>
                <a:gd name="T63" fmla="*/ 1568 h 1863"/>
                <a:gd name="T64" fmla="*/ 727 w 4776"/>
                <a:gd name="T65" fmla="*/ 1664 h 1863"/>
                <a:gd name="T66" fmla="*/ 930 w 4776"/>
                <a:gd name="T67" fmla="*/ 1739 h 1863"/>
                <a:gd name="T68" fmla="*/ 1144 w 4776"/>
                <a:gd name="T69" fmla="*/ 1793 h 1863"/>
                <a:gd name="T70" fmla="*/ 1365 w 4776"/>
                <a:gd name="T71" fmla="*/ 1823 h 1863"/>
                <a:gd name="T72" fmla="*/ 1536 w 4776"/>
                <a:gd name="T73" fmla="*/ 1830 h 1863"/>
                <a:gd name="T74" fmla="*/ 1814 w 4776"/>
                <a:gd name="T75" fmla="*/ 1812 h 1863"/>
                <a:gd name="T76" fmla="*/ 2168 w 4776"/>
                <a:gd name="T77" fmla="*/ 1732 h 1863"/>
                <a:gd name="T78" fmla="*/ 2493 w 4776"/>
                <a:gd name="T79" fmla="*/ 1592 h 1863"/>
                <a:gd name="T80" fmla="*/ 2788 w 4776"/>
                <a:gd name="T81" fmla="*/ 1401 h 1863"/>
                <a:gd name="T82" fmla="*/ 2856 w 4776"/>
                <a:gd name="T83" fmla="*/ 1345 h 1863"/>
                <a:gd name="T84" fmla="*/ 2947 w 4776"/>
                <a:gd name="T85" fmla="*/ 1279 h 1863"/>
                <a:gd name="T86" fmla="*/ 3080 w 4776"/>
                <a:gd name="T87" fmla="*/ 1216 h 1863"/>
                <a:gd name="T88" fmla="*/ 3219 w 4776"/>
                <a:gd name="T89" fmla="*/ 1180 h 1863"/>
                <a:gd name="T90" fmla="*/ 3361 w 4776"/>
                <a:gd name="T91" fmla="*/ 1172 h 1863"/>
                <a:gd name="T92" fmla="*/ 3502 w 4776"/>
                <a:gd name="T93" fmla="*/ 1192 h 1863"/>
                <a:gd name="T94" fmla="*/ 3637 w 4776"/>
                <a:gd name="T95" fmla="*/ 1237 h 1863"/>
                <a:gd name="T96" fmla="*/ 3763 w 4776"/>
                <a:gd name="T97" fmla="*/ 1309 h 1863"/>
                <a:gd name="T98" fmla="*/ 3874 w 4776"/>
                <a:gd name="T99" fmla="*/ 1407 h 1863"/>
                <a:gd name="T100" fmla="*/ 3899 w 4776"/>
                <a:gd name="T101" fmla="*/ 1436 h 1863"/>
                <a:gd name="T102" fmla="*/ 4740 w 4776"/>
                <a:gd name="T103" fmla="*/ 1863 h 1863"/>
                <a:gd name="T104" fmla="*/ 4467 w 4776"/>
                <a:gd name="T105" fmla="*/ 95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76" h="1863">
                  <a:moveTo>
                    <a:pt x="4467" y="959"/>
                  </a:moveTo>
                  <a:lnTo>
                    <a:pt x="4418" y="902"/>
                  </a:lnTo>
                  <a:lnTo>
                    <a:pt x="4310" y="798"/>
                  </a:lnTo>
                  <a:lnTo>
                    <a:pt x="4194" y="705"/>
                  </a:lnTo>
                  <a:lnTo>
                    <a:pt x="4071" y="627"/>
                  </a:lnTo>
                  <a:lnTo>
                    <a:pt x="3943" y="561"/>
                  </a:lnTo>
                  <a:lnTo>
                    <a:pt x="3809" y="508"/>
                  </a:lnTo>
                  <a:lnTo>
                    <a:pt x="3672" y="470"/>
                  </a:lnTo>
                  <a:lnTo>
                    <a:pt x="3532" y="444"/>
                  </a:lnTo>
                  <a:lnTo>
                    <a:pt x="3390" y="432"/>
                  </a:lnTo>
                  <a:lnTo>
                    <a:pt x="3248" y="433"/>
                  </a:lnTo>
                  <a:lnTo>
                    <a:pt x="3106" y="447"/>
                  </a:lnTo>
                  <a:lnTo>
                    <a:pt x="2966" y="476"/>
                  </a:lnTo>
                  <a:lnTo>
                    <a:pt x="2827" y="519"/>
                  </a:lnTo>
                  <a:lnTo>
                    <a:pt x="2693" y="575"/>
                  </a:lnTo>
                  <a:lnTo>
                    <a:pt x="2563" y="645"/>
                  </a:lnTo>
                  <a:lnTo>
                    <a:pt x="2439" y="729"/>
                  </a:lnTo>
                  <a:lnTo>
                    <a:pt x="2379" y="778"/>
                  </a:lnTo>
                  <a:lnTo>
                    <a:pt x="2379" y="778"/>
                  </a:lnTo>
                  <a:lnTo>
                    <a:pt x="2379" y="777"/>
                  </a:lnTo>
                  <a:lnTo>
                    <a:pt x="2336" y="813"/>
                  </a:lnTo>
                  <a:lnTo>
                    <a:pt x="2244" y="879"/>
                  </a:lnTo>
                  <a:lnTo>
                    <a:pt x="2148" y="936"/>
                  </a:lnTo>
                  <a:lnTo>
                    <a:pt x="2046" y="985"/>
                  </a:lnTo>
                  <a:lnTo>
                    <a:pt x="1939" y="1026"/>
                  </a:lnTo>
                  <a:lnTo>
                    <a:pt x="1828" y="1056"/>
                  </a:lnTo>
                  <a:lnTo>
                    <a:pt x="1714" y="1078"/>
                  </a:lnTo>
                  <a:lnTo>
                    <a:pt x="1596" y="1088"/>
                  </a:lnTo>
                  <a:lnTo>
                    <a:pt x="1536" y="1089"/>
                  </a:lnTo>
                  <a:lnTo>
                    <a:pt x="1476" y="1088"/>
                  </a:lnTo>
                  <a:lnTo>
                    <a:pt x="1358" y="1078"/>
                  </a:lnTo>
                  <a:lnTo>
                    <a:pt x="1243" y="1056"/>
                  </a:lnTo>
                  <a:lnTo>
                    <a:pt x="1132" y="1025"/>
                  </a:lnTo>
                  <a:lnTo>
                    <a:pt x="1025" y="985"/>
                  </a:lnTo>
                  <a:lnTo>
                    <a:pt x="922" y="936"/>
                  </a:lnTo>
                  <a:lnTo>
                    <a:pt x="826" y="878"/>
                  </a:lnTo>
                  <a:lnTo>
                    <a:pt x="734" y="812"/>
                  </a:lnTo>
                  <a:lnTo>
                    <a:pt x="649" y="740"/>
                  </a:lnTo>
                  <a:lnTo>
                    <a:pt x="571" y="659"/>
                  </a:lnTo>
                  <a:lnTo>
                    <a:pt x="499" y="573"/>
                  </a:lnTo>
                  <a:lnTo>
                    <a:pt x="436" y="479"/>
                  </a:lnTo>
                  <a:lnTo>
                    <a:pt x="380" y="382"/>
                  </a:lnTo>
                  <a:lnTo>
                    <a:pt x="332" y="278"/>
                  </a:lnTo>
                  <a:lnTo>
                    <a:pt x="295" y="170"/>
                  </a:lnTo>
                  <a:lnTo>
                    <a:pt x="266" y="58"/>
                  </a:lnTo>
                  <a:lnTo>
                    <a:pt x="255" y="0"/>
                  </a:lnTo>
                  <a:lnTo>
                    <a:pt x="256" y="8"/>
                  </a:lnTo>
                  <a:lnTo>
                    <a:pt x="256" y="10"/>
                  </a:lnTo>
                  <a:lnTo>
                    <a:pt x="269" y="86"/>
                  </a:lnTo>
                  <a:lnTo>
                    <a:pt x="279" y="239"/>
                  </a:lnTo>
                  <a:lnTo>
                    <a:pt x="275" y="388"/>
                  </a:lnTo>
                  <a:lnTo>
                    <a:pt x="255" y="535"/>
                  </a:lnTo>
                  <a:lnTo>
                    <a:pt x="222" y="679"/>
                  </a:lnTo>
                  <a:lnTo>
                    <a:pt x="175" y="815"/>
                  </a:lnTo>
                  <a:lnTo>
                    <a:pt x="114" y="948"/>
                  </a:lnTo>
                  <a:lnTo>
                    <a:pt x="41" y="1073"/>
                  </a:lnTo>
                  <a:lnTo>
                    <a:pt x="0" y="1133"/>
                  </a:lnTo>
                  <a:lnTo>
                    <a:pt x="36" y="1172"/>
                  </a:lnTo>
                  <a:lnTo>
                    <a:pt x="109" y="1249"/>
                  </a:lnTo>
                  <a:lnTo>
                    <a:pt x="187" y="1321"/>
                  </a:lnTo>
                  <a:lnTo>
                    <a:pt x="269" y="1390"/>
                  </a:lnTo>
                  <a:lnTo>
                    <a:pt x="354" y="1453"/>
                  </a:lnTo>
                  <a:lnTo>
                    <a:pt x="443" y="1513"/>
                  </a:lnTo>
                  <a:lnTo>
                    <a:pt x="534" y="1568"/>
                  </a:lnTo>
                  <a:lnTo>
                    <a:pt x="630" y="1619"/>
                  </a:lnTo>
                  <a:lnTo>
                    <a:pt x="727" y="1664"/>
                  </a:lnTo>
                  <a:lnTo>
                    <a:pt x="828" y="1704"/>
                  </a:lnTo>
                  <a:lnTo>
                    <a:pt x="930" y="1739"/>
                  </a:lnTo>
                  <a:lnTo>
                    <a:pt x="1036" y="1769"/>
                  </a:lnTo>
                  <a:lnTo>
                    <a:pt x="1144" y="1793"/>
                  </a:lnTo>
                  <a:lnTo>
                    <a:pt x="1254" y="1812"/>
                  </a:lnTo>
                  <a:lnTo>
                    <a:pt x="1365" y="1823"/>
                  </a:lnTo>
                  <a:lnTo>
                    <a:pt x="1478" y="1829"/>
                  </a:lnTo>
                  <a:lnTo>
                    <a:pt x="1536" y="1830"/>
                  </a:lnTo>
                  <a:lnTo>
                    <a:pt x="1629" y="1829"/>
                  </a:lnTo>
                  <a:lnTo>
                    <a:pt x="1814" y="1812"/>
                  </a:lnTo>
                  <a:lnTo>
                    <a:pt x="1993" y="1780"/>
                  </a:lnTo>
                  <a:lnTo>
                    <a:pt x="2168" y="1732"/>
                  </a:lnTo>
                  <a:lnTo>
                    <a:pt x="2334" y="1669"/>
                  </a:lnTo>
                  <a:lnTo>
                    <a:pt x="2493" y="1592"/>
                  </a:lnTo>
                  <a:lnTo>
                    <a:pt x="2646" y="1503"/>
                  </a:lnTo>
                  <a:lnTo>
                    <a:pt x="2788" y="1401"/>
                  </a:lnTo>
                  <a:lnTo>
                    <a:pt x="2856" y="1345"/>
                  </a:lnTo>
                  <a:lnTo>
                    <a:pt x="2856" y="1345"/>
                  </a:lnTo>
                  <a:lnTo>
                    <a:pt x="2885" y="1321"/>
                  </a:lnTo>
                  <a:lnTo>
                    <a:pt x="2947" y="1279"/>
                  </a:lnTo>
                  <a:lnTo>
                    <a:pt x="3013" y="1244"/>
                  </a:lnTo>
                  <a:lnTo>
                    <a:pt x="3080" y="1216"/>
                  </a:lnTo>
                  <a:lnTo>
                    <a:pt x="3148" y="1195"/>
                  </a:lnTo>
                  <a:lnTo>
                    <a:pt x="3219" y="1180"/>
                  </a:lnTo>
                  <a:lnTo>
                    <a:pt x="3291" y="1173"/>
                  </a:lnTo>
                  <a:lnTo>
                    <a:pt x="3361" y="1172"/>
                  </a:lnTo>
                  <a:lnTo>
                    <a:pt x="3432" y="1178"/>
                  </a:lnTo>
                  <a:lnTo>
                    <a:pt x="3502" y="1192"/>
                  </a:lnTo>
                  <a:lnTo>
                    <a:pt x="3571" y="1211"/>
                  </a:lnTo>
                  <a:lnTo>
                    <a:pt x="3637" y="1237"/>
                  </a:lnTo>
                  <a:lnTo>
                    <a:pt x="3701" y="1271"/>
                  </a:lnTo>
                  <a:lnTo>
                    <a:pt x="3763" y="1309"/>
                  </a:lnTo>
                  <a:lnTo>
                    <a:pt x="3820" y="1356"/>
                  </a:lnTo>
                  <a:lnTo>
                    <a:pt x="3874" y="1407"/>
                  </a:lnTo>
                  <a:lnTo>
                    <a:pt x="3900" y="1436"/>
                  </a:lnTo>
                  <a:lnTo>
                    <a:pt x="3899" y="1436"/>
                  </a:lnTo>
                  <a:lnTo>
                    <a:pt x="3590" y="1696"/>
                  </a:lnTo>
                  <a:lnTo>
                    <a:pt x="4740" y="1863"/>
                  </a:lnTo>
                  <a:lnTo>
                    <a:pt x="4776" y="701"/>
                  </a:lnTo>
                  <a:lnTo>
                    <a:pt x="4467" y="959"/>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Shape 81">
              <a:extLst>
                <a:ext uri="{FF2B5EF4-FFF2-40B4-BE49-F238E27FC236}">
                  <a16:creationId xmlns:a16="http://schemas.microsoft.com/office/drawing/2014/main" id="{92B95D5F-0F0A-43DF-B8C8-A509369D8A91}"/>
                </a:ext>
              </a:extLst>
            </p:cNvPr>
            <p:cNvSpPr>
              <a:spLocks/>
            </p:cNvSpPr>
            <p:nvPr/>
          </p:nvSpPr>
          <p:spPr bwMode="auto">
            <a:xfrm>
              <a:off x="5205504" y="3814310"/>
              <a:ext cx="322034" cy="848682"/>
            </a:xfrm>
            <a:custGeom>
              <a:avLst/>
              <a:gdLst>
                <a:gd name="connsiteX0" fmla="*/ 155959 w 322034"/>
                <a:gd name="connsiteY0" fmla="*/ 0 h 848682"/>
                <a:gd name="connsiteX1" fmla="*/ 162687 w 322034"/>
                <a:gd name="connsiteY1" fmla="*/ 35416 h 848682"/>
                <a:gd name="connsiteX2" fmla="*/ 180424 w 322034"/>
                <a:gd name="connsiteY2" fmla="*/ 103806 h 848682"/>
                <a:gd name="connsiteX3" fmla="*/ 203053 w 322034"/>
                <a:gd name="connsiteY3" fmla="*/ 169752 h 848682"/>
                <a:gd name="connsiteX4" fmla="*/ 232410 w 322034"/>
                <a:gd name="connsiteY4" fmla="*/ 233257 h 848682"/>
                <a:gd name="connsiteX5" fmla="*/ 266660 w 322034"/>
                <a:gd name="connsiteY5" fmla="*/ 292487 h 848682"/>
                <a:gd name="connsiteX6" fmla="*/ 305191 w 322034"/>
                <a:gd name="connsiteY6" fmla="*/ 349885 h 848682"/>
                <a:gd name="connsiteX7" fmla="*/ 322034 w 322034"/>
                <a:gd name="connsiteY7" fmla="*/ 369972 h 848682"/>
                <a:gd name="connsiteX8" fmla="*/ 321000 w 322034"/>
                <a:gd name="connsiteY8" fmla="*/ 408230 h 848682"/>
                <a:gd name="connsiteX9" fmla="*/ 309982 w 322034"/>
                <a:gd name="connsiteY9" fmla="*/ 496322 h 848682"/>
                <a:gd name="connsiteX10" fmla="*/ 290396 w 322034"/>
                <a:gd name="connsiteY10" fmla="*/ 582578 h 848682"/>
                <a:gd name="connsiteX11" fmla="*/ 262852 w 322034"/>
                <a:gd name="connsiteY11" fmla="*/ 665775 h 848682"/>
                <a:gd name="connsiteX12" fmla="*/ 227351 w 322034"/>
                <a:gd name="connsiteY12" fmla="*/ 745914 h 848682"/>
                <a:gd name="connsiteX13" fmla="*/ 183893 w 322034"/>
                <a:gd name="connsiteY13" fmla="*/ 821159 h 848682"/>
                <a:gd name="connsiteX14" fmla="*/ 164427 w 322034"/>
                <a:gd name="connsiteY14" fmla="*/ 848682 h 848682"/>
                <a:gd name="connsiteX15" fmla="*/ 114370 w 322034"/>
                <a:gd name="connsiteY15" fmla="*/ 806629 h 848682"/>
                <a:gd name="connsiteX16" fmla="*/ 66665 w 322034"/>
                <a:gd name="connsiteY16" fmla="*/ 762665 h 848682"/>
                <a:gd name="connsiteX17" fmla="*/ 22018 w 322034"/>
                <a:gd name="connsiteY17" fmla="*/ 715647 h 848682"/>
                <a:gd name="connsiteX18" fmla="*/ 0 w 322034"/>
                <a:gd name="connsiteY18" fmla="*/ 691833 h 848682"/>
                <a:gd name="connsiteX19" fmla="*/ 25076 w 322034"/>
                <a:gd name="connsiteY19" fmla="*/ 655195 h 848682"/>
                <a:gd name="connsiteX20" fmla="*/ 69723 w 322034"/>
                <a:gd name="connsiteY20" fmla="*/ 578868 h 848682"/>
                <a:gd name="connsiteX21" fmla="*/ 107031 w 322034"/>
                <a:gd name="connsiteY21" fmla="*/ 497656 h 848682"/>
                <a:gd name="connsiteX22" fmla="*/ 135776 w 322034"/>
                <a:gd name="connsiteY22" fmla="*/ 414611 h 848682"/>
                <a:gd name="connsiteX23" fmla="*/ 155959 w 322034"/>
                <a:gd name="connsiteY23" fmla="*/ 326682 h 848682"/>
                <a:gd name="connsiteX24" fmla="*/ 168191 w 322034"/>
                <a:gd name="connsiteY24" fmla="*/ 236921 h 848682"/>
                <a:gd name="connsiteX25" fmla="*/ 170638 w 322034"/>
                <a:gd name="connsiteY25" fmla="*/ 145938 h 848682"/>
                <a:gd name="connsiteX26" fmla="*/ 164522 w 322034"/>
                <a:gd name="connsiteY26" fmla="*/ 52513 h 848682"/>
                <a:gd name="connsiteX27" fmla="*/ 156571 w 322034"/>
                <a:gd name="connsiteY27" fmla="*/ 6106 h 848682"/>
                <a:gd name="connsiteX28" fmla="*/ 156571 w 322034"/>
                <a:gd name="connsiteY28" fmla="*/ 4885 h 84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2034" h="848682">
                  <a:moveTo>
                    <a:pt x="155959" y="0"/>
                  </a:moveTo>
                  <a:lnTo>
                    <a:pt x="162687" y="35416"/>
                  </a:lnTo>
                  <a:lnTo>
                    <a:pt x="180424" y="103806"/>
                  </a:lnTo>
                  <a:lnTo>
                    <a:pt x="203053" y="169752"/>
                  </a:lnTo>
                  <a:lnTo>
                    <a:pt x="232410" y="233257"/>
                  </a:lnTo>
                  <a:lnTo>
                    <a:pt x="266660" y="292487"/>
                  </a:lnTo>
                  <a:lnTo>
                    <a:pt x="305191" y="349885"/>
                  </a:lnTo>
                  <a:lnTo>
                    <a:pt x="322034" y="369972"/>
                  </a:lnTo>
                  <a:lnTo>
                    <a:pt x="321000" y="408230"/>
                  </a:lnTo>
                  <a:lnTo>
                    <a:pt x="309982" y="496322"/>
                  </a:lnTo>
                  <a:lnTo>
                    <a:pt x="290396" y="582578"/>
                  </a:lnTo>
                  <a:lnTo>
                    <a:pt x="262852" y="665775"/>
                  </a:lnTo>
                  <a:lnTo>
                    <a:pt x="227351" y="745914"/>
                  </a:lnTo>
                  <a:lnTo>
                    <a:pt x="183893" y="821159"/>
                  </a:lnTo>
                  <a:lnTo>
                    <a:pt x="164427" y="848682"/>
                  </a:lnTo>
                  <a:lnTo>
                    <a:pt x="114370" y="806629"/>
                  </a:lnTo>
                  <a:lnTo>
                    <a:pt x="66665" y="762665"/>
                  </a:lnTo>
                  <a:lnTo>
                    <a:pt x="22018" y="715647"/>
                  </a:lnTo>
                  <a:lnTo>
                    <a:pt x="0" y="691833"/>
                  </a:lnTo>
                  <a:lnTo>
                    <a:pt x="25076" y="655195"/>
                  </a:lnTo>
                  <a:lnTo>
                    <a:pt x="69723" y="578868"/>
                  </a:lnTo>
                  <a:lnTo>
                    <a:pt x="107031" y="497656"/>
                  </a:lnTo>
                  <a:lnTo>
                    <a:pt x="135776" y="414611"/>
                  </a:lnTo>
                  <a:lnTo>
                    <a:pt x="155959" y="326682"/>
                  </a:lnTo>
                  <a:lnTo>
                    <a:pt x="168191" y="236921"/>
                  </a:lnTo>
                  <a:lnTo>
                    <a:pt x="170638" y="145938"/>
                  </a:lnTo>
                  <a:lnTo>
                    <a:pt x="164522" y="52513"/>
                  </a:lnTo>
                  <a:lnTo>
                    <a:pt x="156571" y="6106"/>
                  </a:lnTo>
                  <a:lnTo>
                    <a:pt x="156571" y="4885"/>
                  </a:lnTo>
                  <a:close/>
                </a:path>
              </a:pathLst>
            </a:custGeom>
            <a:solidFill>
              <a:schemeClr val="tx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9" name="Freeform: Shape 15">
              <a:extLst>
                <a:ext uri="{FF2B5EF4-FFF2-40B4-BE49-F238E27FC236}">
                  <a16:creationId xmlns:a16="http://schemas.microsoft.com/office/drawing/2014/main" id="{169F6CFC-3B3B-43A7-9930-7A87906C3A5F}"/>
                </a:ext>
              </a:extLst>
            </p:cNvPr>
            <p:cNvSpPr>
              <a:spLocks/>
            </p:cNvSpPr>
            <p:nvPr/>
          </p:nvSpPr>
          <p:spPr bwMode="auto">
            <a:xfrm>
              <a:off x="5624578" y="1898766"/>
              <a:ext cx="243905" cy="546305"/>
            </a:xfrm>
            <a:custGeom>
              <a:avLst/>
              <a:gdLst>
                <a:gd name="connsiteX0" fmla="*/ 213361 w 243905"/>
                <a:gd name="connsiteY0" fmla="*/ 0 h 546305"/>
                <a:gd name="connsiteX1" fmla="*/ 207253 w 243905"/>
                <a:gd name="connsiteY1" fmla="*/ 31192 h 546305"/>
                <a:gd name="connsiteX2" fmla="*/ 198090 w 243905"/>
                <a:gd name="connsiteY2" fmla="*/ 94187 h 546305"/>
                <a:gd name="connsiteX3" fmla="*/ 193813 w 243905"/>
                <a:gd name="connsiteY3" fmla="*/ 155959 h 546305"/>
                <a:gd name="connsiteX4" fmla="*/ 193813 w 243905"/>
                <a:gd name="connsiteY4" fmla="*/ 217731 h 546305"/>
                <a:gd name="connsiteX5" fmla="*/ 197479 w 243905"/>
                <a:gd name="connsiteY5" fmla="*/ 278892 h 546305"/>
                <a:gd name="connsiteX6" fmla="*/ 206031 w 243905"/>
                <a:gd name="connsiteY6" fmla="*/ 339441 h 546305"/>
                <a:gd name="connsiteX7" fmla="*/ 217638 w 243905"/>
                <a:gd name="connsiteY7" fmla="*/ 399378 h 546305"/>
                <a:gd name="connsiteX8" fmla="*/ 234131 w 243905"/>
                <a:gd name="connsiteY8" fmla="*/ 458092 h 546305"/>
                <a:gd name="connsiteX9" fmla="*/ 243905 w 243905"/>
                <a:gd name="connsiteY9" fmla="*/ 486226 h 546305"/>
                <a:gd name="connsiteX10" fmla="*/ 187705 w 243905"/>
                <a:gd name="connsiteY10" fmla="*/ 499070 h 546305"/>
                <a:gd name="connsiteX11" fmla="*/ 78358 w 243905"/>
                <a:gd name="connsiteY11" fmla="*/ 532708 h 546305"/>
                <a:gd name="connsiteX12" fmla="*/ 44702 w 243905"/>
                <a:gd name="connsiteY12" fmla="*/ 546305 h 546305"/>
                <a:gd name="connsiteX13" fmla="*/ 38558 w 243905"/>
                <a:gd name="connsiteY13" fmla="*/ 529037 h 546305"/>
                <a:gd name="connsiteX14" fmla="*/ 17137 w 243905"/>
                <a:gd name="connsiteY14" fmla="*/ 444636 h 546305"/>
                <a:gd name="connsiteX15" fmla="*/ 4285 w 243905"/>
                <a:gd name="connsiteY15" fmla="*/ 357788 h 546305"/>
                <a:gd name="connsiteX16" fmla="*/ 0 w 243905"/>
                <a:gd name="connsiteY16" fmla="*/ 269717 h 546305"/>
                <a:gd name="connsiteX17" fmla="*/ 3673 w 243905"/>
                <a:gd name="connsiteY17" fmla="*/ 181034 h 546305"/>
                <a:gd name="connsiteX18" fmla="*/ 17137 w 243905"/>
                <a:gd name="connsiteY18" fmla="*/ 91740 h 546305"/>
                <a:gd name="connsiteX19" fmla="*/ 29775 w 243905"/>
                <a:gd name="connsiteY19" fmla="*/ 41907 h 546305"/>
                <a:gd name="connsiteX20" fmla="*/ 94852 w 243905"/>
                <a:gd name="connsiteY20" fmla="*/ 24464 h 546305"/>
                <a:gd name="connsiteX21" fmla="*/ 173655 w 243905"/>
                <a:gd name="connsiteY21" fmla="*/ 7339 h 54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3905" h="546305">
                  <a:moveTo>
                    <a:pt x="213361" y="0"/>
                  </a:moveTo>
                  <a:lnTo>
                    <a:pt x="207253" y="31192"/>
                  </a:lnTo>
                  <a:lnTo>
                    <a:pt x="198090" y="94187"/>
                  </a:lnTo>
                  <a:lnTo>
                    <a:pt x="193813" y="155959"/>
                  </a:lnTo>
                  <a:lnTo>
                    <a:pt x="193813" y="217731"/>
                  </a:lnTo>
                  <a:lnTo>
                    <a:pt x="197479" y="278892"/>
                  </a:lnTo>
                  <a:lnTo>
                    <a:pt x="206031" y="339441"/>
                  </a:lnTo>
                  <a:lnTo>
                    <a:pt x="217638" y="399378"/>
                  </a:lnTo>
                  <a:lnTo>
                    <a:pt x="234131" y="458092"/>
                  </a:lnTo>
                  <a:lnTo>
                    <a:pt x="243905" y="486226"/>
                  </a:lnTo>
                  <a:lnTo>
                    <a:pt x="187705" y="499070"/>
                  </a:lnTo>
                  <a:lnTo>
                    <a:pt x="78358" y="532708"/>
                  </a:lnTo>
                  <a:lnTo>
                    <a:pt x="44702" y="546305"/>
                  </a:lnTo>
                  <a:lnTo>
                    <a:pt x="38558" y="529037"/>
                  </a:lnTo>
                  <a:lnTo>
                    <a:pt x="17137" y="444636"/>
                  </a:lnTo>
                  <a:lnTo>
                    <a:pt x="4285" y="357788"/>
                  </a:lnTo>
                  <a:lnTo>
                    <a:pt x="0" y="269717"/>
                  </a:lnTo>
                  <a:lnTo>
                    <a:pt x="3673" y="181034"/>
                  </a:lnTo>
                  <a:lnTo>
                    <a:pt x="17137" y="91740"/>
                  </a:lnTo>
                  <a:lnTo>
                    <a:pt x="29775" y="41907"/>
                  </a:lnTo>
                  <a:lnTo>
                    <a:pt x="94852" y="24464"/>
                  </a:lnTo>
                  <a:lnTo>
                    <a:pt x="173655" y="7339"/>
                  </a:lnTo>
                  <a:close/>
                </a:path>
              </a:pathLst>
            </a:custGeom>
            <a:solidFill>
              <a:schemeClr val="tx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0" name="Freeform 385">
              <a:extLst>
                <a:ext uri="{FF2B5EF4-FFF2-40B4-BE49-F238E27FC236}">
                  <a16:creationId xmlns:a16="http://schemas.microsoft.com/office/drawing/2014/main" id="{7974FB26-F25B-42E3-AD9F-BB3A4BA53E2E}"/>
                </a:ext>
              </a:extLst>
            </p:cNvPr>
            <p:cNvSpPr>
              <a:spLocks/>
            </p:cNvSpPr>
            <p:nvPr/>
          </p:nvSpPr>
          <p:spPr bwMode="auto">
            <a:xfrm>
              <a:off x="4065473" y="2463887"/>
              <a:ext cx="2353454" cy="2649472"/>
            </a:xfrm>
            <a:custGeom>
              <a:avLst/>
              <a:gdLst>
                <a:gd name="T0" fmla="*/ 3841 w 3845"/>
                <a:gd name="T1" fmla="*/ 779 h 4331"/>
                <a:gd name="T2" fmla="*/ 3631 w 3845"/>
                <a:gd name="T3" fmla="*/ 685 h 4331"/>
                <a:gd name="T4" fmla="*/ 3388 w 3845"/>
                <a:gd name="T5" fmla="*/ 516 h 4331"/>
                <a:gd name="T6" fmla="*/ 3185 w 3845"/>
                <a:gd name="T7" fmla="*/ 307 h 4331"/>
                <a:gd name="T8" fmla="*/ 3030 w 3845"/>
                <a:gd name="T9" fmla="*/ 65 h 4331"/>
                <a:gd name="T10" fmla="*/ 2912 w 3845"/>
                <a:gd name="T11" fmla="*/ 19 h 4331"/>
                <a:gd name="T12" fmla="*/ 2580 w 3845"/>
                <a:gd name="T13" fmla="*/ 132 h 4331"/>
                <a:gd name="T14" fmla="*/ 2275 w 3845"/>
                <a:gd name="T15" fmla="*/ 298 h 4331"/>
                <a:gd name="T16" fmla="*/ 2005 w 3845"/>
                <a:gd name="T17" fmla="*/ 510 h 4331"/>
                <a:gd name="T18" fmla="*/ 1775 w 3845"/>
                <a:gd name="T19" fmla="*/ 765 h 4331"/>
                <a:gd name="T20" fmla="*/ 1591 w 3845"/>
                <a:gd name="T21" fmla="*/ 1057 h 4331"/>
                <a:gd name="T22" fmla="*/ 1456 w 3845"/>
                <a:gd name="T23" fmla="*/ 1378 h 4331"/>
                <a:gd name="T24" fmla="*/ 1378 w 3845"/>
                <a:gd name="T25" fmla="*/ 1725 h 4331"/>
                <a:gd name="T26" fmla="*/ 1360 w 3845"/>
                <a:gd name="T27" fmla="*/ 1999 h 4331"/>
                <a:gd name="T28" fmla="*/ 1376 w 3845"/>
                <a:gd name="T29" fmla="*/ 2260 h 4331"/>
                <a:gd name="T30" fmla="*/ 1389 w 3845"/>
                <a:gd name="T31" fmla="*/ 2345 h 4331"/>
                <a:gd name="T32" fmla="*/ 1401 w 3845"/>
                <a:gd name="T33" fmla="*/ 2458 h 4331"/>
                <a:gd name="T34" fmla="*/ 1389 w 3845"/>
                <a:gd name="T35" fmla="*/ 2603 h 4331"/>
                <a:gd name="T36" fmla="*/ 1351 w 3845"/>
                <a:gd name="T37" fmla="*/ 2742 h 4331"/>
                <a:gd name="T38" fmla="*/ 1287 w 3845"/>
                <a:gd name="T39" fmla="*/ 2869 h 4331"/>
                <a:gd name="T40" fmla="*/ 1200 w 3845"/>
                <a:gd name="T41" fmla="*/ 2982 h 4331"/>
                <a:gd name="T42" fmla="*/ 1093 w 3845"/>
                <a:gd name="T43" fmla="*/ 3076 h 4331"/>
                <a:gd name="T44" fmla="*/ 967 w 3845"/>
                <a:gd name="T45" fmla="*/ 3149 h 4331"/>
                <a:gd name="T46" fmla="*/ 826 w 3845"/>
                <a:gd name="T47" fmla="*/ 3197 h 4331"/>
                <a:gd name="T48" fmla="*/ 789 w 3845"/>
                <a:gd name="T49" fmla="*/ 3204 h 4331"/>
                <a:gd name="T50" fmla="*/ 0 w 3845"/>
                <a:gd name="T51" fmla="*/ 3719 h 4331"/>
                <a:gd name="T52" fmla="*/ 918 w 3845"/>
                <a:gd name="T53" fmla="*/ 3934 h 4331"/>
                <a:gd name="T54" fmla="*/ 1137 w 3845"/>
                <a:gd name="T55" fmla="*/ 3878 h 4331"/>
                <a:gd name="T56" fmla="*/ 1404 w 3845"/>
                <a:gd name="T57" fmla="*/ 3757 h 4331"/>
                <a:gd name="T58" fmla="*/ 1637 w 3845"/>
                <a:gd name="T59" fmla="*/ 3590 h 4331"/>
                <a:gd name="T60" fmla="*/ 1832 w 3845"/>
                <a:gd name="T61" fmla="*/ 3381 h 4331"/>
                <a:gd name="T62" fmla="*/ 1985 w 3845"/>
                <a:gd name="T63" fmla="*/ 3142 h 4331"/>
                <a:gd name="T64" fmla="*/ 2088 w 3845"/>
                <a:gd name="T65" fmla="*/ 2875 h 4331"/>
                <a:gd name="T66" fmla="*/ 2138 w 3845"/>
                <a:gd name="T67" fmla="*/ 2590 h 4331"/>
                <a:gd name="T68" fmla="*/ 2132 w 3845"/>
                <a:gd name="T69" fmla="*/ 2292 h 4331"/>
                <a:gd name="T70" fmla="*/ 2110 w 3845"/>
                <a:gd name="T71" fmla="*/ 2145 h 4331"/>
                <a:gd name="T72" fmla="*/ 2103 w 3845"/>
                <a:gd name="T73" fmla="*/ 1933 h 4331"/>
                <a:gd name="T74" fmla="*/ 2142 w 3845"/>
                <a:gd name="T75" fmla="*/ 1674 h 4331"/>
                <a:gd name="T76" fmla="*/ 2229 w 3845"/>
                <a:gd name="T77" fmla="*/ 1436 h 4331"/>
                <a:gd name="T78" fmla="*/ 2359 w 3845"/>
                <a:gd name="T79" fmla="*/ 1222 h 4331"/>
                <a:gd name="T80" fmla="*/ 2526 w 3845"/>
                <a:gd name="T81" fmla="*/ 1039 h 4331"/>
                <a:gd name="T82" fmla="*/ 2726 w 3845"/>
                <a:gd name="T83" fmla="*/ 890 h 4331"/>
                <a:gd name="T84" fmla="*/ 2952 w 3845"/>
                <a:gd name="T85" fmla="*/ 780 h 4331"/>
                <a:gd name="T86" fmla="*/ 3201 w 3845"/>
                <a:gd name="T87" fmla="*/ 716 h 4331"/>
                <a:gd name="T88" fmla="*/ 3399 w 3845"/>
                <a:gd name="T89" fmla="*/ 702 h 4331"/>
                <a:gd name="T90" fmla="*/ 3572 w 3845"/>
                <a:gd name="T91" fmla="*/ 713 h 4331"/>
                <a:gd name="T92" fmla="*/ 3792 w 3845"/>
                <a:gd name="T93" fmla="*/ 762 h 4331"/>
                <a:gd name="T94" fmla="*/ 3841 w 3845"/>
                <a:gd name="T95" fmla="*/ 780 h 4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5" h="4331">
                  <a:moveTo>
                    <a:pt x="3841" y="780"/>
                  </a:moveTo>
                  <a:lnTo>
                    <a:pt x="3841" y="779"/>
                  </a:lnTo>
                  <a:lnTo>
                    <a:pt x="3768" y="752"/>
                  </a:lnTo>
                  <a:lnTo>
                    <a:pt x="3631" y="685"/>
                  </a:lnTo>
                  <a:lnTo>
                    <a:pt x="3505" y="607"/>
                  </a:lnTo>
                  <a:lnTo>
                    <a:pt x="3388" y="516"/>
                  </a:lnTo>
                  <a:lnTo>
                    <a:pt x="3281" y="417"/>
                  </a:lnTo>
                  <a:lnTo>
                    <a:pt x="3185" y="307"/>
                  </a:lnTo>
                  <a:lnTo>
                    <a:pt x="3101" y="190"/>
                  </a:lnTo>
                  <a:lnTo>
                    <a:pt x="3030" y="65"/>
                  </a:lnTo>
                  <a:lnTo>
                    <a:pt x="2999" y="0"/>
                  </a:lnTo>
                  <a:lnTo>
                    <a:pt x="2912" y="19"/>
                  </a:lnTo>
                  <a:lnTo>
                    <a:pt x="2743" y="68"/>
                  </a:lnTo>
                  <a:lnTo>
                    <a:pt x="2580" y="132"/>
                  </a:lnTo>
                  <a:lnTo>
                    <a:pt x="2423" y="208"/>
                  </a:lnTo>
                  <a:lnTo>
                    <a:pt x="2275" y="298"/>
                  </a:lnTo>
                  <a:lnTo>
                    <a:pt x="2136" y="398"/>
                  </a:lnTo>
                  <a:lnTo>
                    <a:pt x="2005" y="510"/>
                  </a:lnTo>
                  <a:lnTo>
                    <a:pt x="1885" y="632"/>
                  </a:lnTo>
                  <a:lnTo>
                    <a:pt x="1775" y="765"/>
                  </a:lnTo>
                  <a:lnTo>
                    <a:pt x="1677" y="907"/>
                  </a:lnTo>
                  <a:lnTo>
                    <a:pt x="1591" y="1057"/>
                  </a:lnTo>
                  <a:lnTo>
                    <a:pt x="1516" y="1214"/>
                  </a:lnTo>
                  <a:lnTo>
                    <a:pt x="1456" y="1378"/>
                  </a:lnTo>
                  <a:lnTo>
                    <a:pt x="1409" y="1549"/>
                  </a:lnTo>
                  <a:lnTo>
                    <a:pt x="1378" y="1725"/>
                  </a:lnTo>
                  <a:lnTo>
                    <a:pt x="1361" y="1907"/>
                  </a:lnTo>
                  <a:lnTo>
                    <a:pt x="1360" y="1999"/>
                  </a:lnTo>
                  <a:lnTo>
                    <a:pt x="1361" y="2087"/>
                  </a:lnTo>
                  <a:lnTo>
                    <a:pt x="1376" y="2260"/>
                  </a:lnTo>
                  <a:lnTo>
                    <a:pt x="1389" y="2345"/>
                  </a:lnTo>
                  <a:lnTo>
                    <a:pt x="1389" y="2345"/>
                  </a:lnTo>
                  <a:lnTo>
                    <a:pt x="1396" y="2383"/>
                  </a:lnTo>
                  <a:lnTo>
                    <a:pt x="1401" y="2458"/>
                  </a:lnTo>
                  <a:lnTo>
                    <a:pt x="1399" y="2532"/>
                  </a:lnTo>
                  <a:lnTo>
                    <a:pt x="1389" y="2603"/>
                  </a:lnTo>
                  <a:lnTo>
                    <a:pt x="1374" y="2674"/>
                  </a:lnTo>
                  <a:lnTo>
                    <a:pt x="1351" y="2742"/>
                  </a:lnTo>
                  <a:lnTo>
                    <a:pt x="1322" y="2808"/>
                  </a:lnTo>
                  <a:lnTo>
                    <a:pt x="1287" y="2869"/>
                  </a:lnTo>
                  <a:lnTo>
                    <a:pt x="1246" y="2928"/>
                  </a:lnTo>
                  <a:lnTo>
                    <a:pt x="1200" y="2982"/>
                  </a:lnTo>
                  <a:lnTo>
                    <a:pt x="1149" y="3032"/>
                  </a:lnTo>
                  <a:lnTo>
                    <a:pt x="1093" y="3076"/>
                  </a:lnTo>
                  <a:lnTo>
                    <a:pt x="1032" y="3116"/>
                  </a:lnTo>
                  <a:lnTo>
                    <a:pt x="967" y="3149"/>
                  </a:lnTo>
                  <a:lnTo>
                    <a:pt x="899" y="3176"/>
                  </a:lnTo>
                  <a:lnTo>
                    <a:pt x="826" y="3197"/>
                  </a:lnTo>
                  <a:lnTo>
                    <a:pt x="789" y="3204"/>
                  </a:lnTo>
                  <a:lnTo>
                    <a:pt x="789" y="3204"/>
                  </a:lnTo>
                  <a:lnTo>
                    <a:pt x="719" y="2807"/>
                  </a:lnTo>
                  <a:lnTo>
                    <a:pt x="0" y="3719"/>
                  </a:lnTo>
                  <a:lnTo>
                    <a:pt x="988" y="4331"/>
                  </a:lnTo>
                  <a:lnTo>
                    <a:pt x="918" y="3934"/>
                  </a:lnTo>
                  <a:lnTo>
                    <a:pt x="992" y="3919"/>
                  </a:lnTo>
                  <a:lnTo>
                    <a:pt x="1137" y="3878"/>
                  </a:lnTo>
                  <a:lnTo>
                    <a:pt x="1274" y="3824"/>
                  </a:lnTo>
                  <a:lnTo>
                    <a:pt x="1404" y="3757"/>
                  </a:lnTo>
                  <a:lnTo>
                    <a:pt x="1525" y="3679"/>
                  </a:lnTo>
                  <a:lnTo>
                    <a:pt x="1637" y="3590"/>
                  </a:lnTo>
                  <a:lnTo>
                    <a:pt x="1740" y="3490"/>
                  </a:lnTo>
                  <a:lnTo>
                    <a:pt x="1832" y="3381"/>
                  </a:lnTo>
                  <a:lnTo>
                    <a:pt x="1914" y="3265"/>
                  </a:lnTo>
                  <a:lnTo>
                    <a:pt x="1985" y="3142"/>
                  </a:lnTo>
                  <a:lnTo>
                    <a:pt x="2043" y="3011"/>
                  </a:lnTo>
                  <a:lnTo>
                    <a:pt x="2088" y="2875"/>
                  </a:lnTo>
                  <a:lnTo>
                    <a:pt x="2120" y="2734"/>
                  </a:lnTo>
                  <a:lnTo>
                    <a:pt x="2138" y="2590"/>
                  </a:lnTo>
                  <a:lnTo>
                    <a:pt x="2142" y="2442"/>
                  </a:lnTo>
                  <a:lnTo>
                    <a:pt x="2132" y="2292"/>
                  </a:lnTo>
                  <a:lnTo>
                    <a:pt x="2119" y="2217"/>
                  </a:lnTo>
                  <a:lnTo>
                    <a:pt x="2110" y="2145"/>
                  </a:lnTo>
                  <a:lnTo>
                    <a:pt x="2102" y="1999"/>
                  </a:lnTo>
                  <a:lnTo>
                    <a:pt x="2103" y="1933"/>
                  </a:lnTo>
                  <a:lnTo>
                    <a:pt x="2116" y="1801"/>
                  </a:lnTo>
                  <a:lnTo>
                    <a:pt x="2142" y="1674"/>
                  </a:lnTo>
                  <a:lnTo>
                    <a:pt x="2180" y="1553"/>
                  </a:lnTo>
                  <a:lnTo>
                    <a:pt x="2229" y="1436"/>
                  </a:lnTo>
                  <a:lnTo>
                    <a:pt x="2288" y="1326"/>
                  </a:lnTo>
                  <a:lnTo>
                    <a:pt x="2359" y="1222"/>
                  </a:lnTo>
                  <a:lnTo>
                    <a:pt x="2438" y="1127"/>
                  </a:lnTo>
                  <a:lnTo>
                    <a:pt x="2526" y="1039"/>
                  </a:lnTo>
                  <a:lnTo>
                    <a:pt x="2622" y="959"/>
                  </a:lnTo>
                  <a:lnTo>
                    <a:pt x="2726" y="890"/>
                  </a:lnTo>
                  <a:lnTo>
                    <a:pt x="2836" y="829"/>
                  </a:lnTo>
                  <a:lnTo>
                    <a:pt x="2952" y="780"/>
                  </a:lnTo>
                  <a:lnTo>
                    <a:pt x="3074" y="742"/>
                  </a:lnTo>
                  <a:lnTo>
                    <a:pt x="3201" y="716"/>
                  </a:lnTo>
                  <a:lnTo>
                    <a:pt x="3332" y="703"/>
                  </a:lnTo>
                  <a:lnTo>
                    <a:pt x="3399" y="702"/>
                  </a:lnTo>
                  <a:lnTo>
                    <a:pt x="3457" y="703"/>
                  </a:lnTo>
                  <a:lnTo>
                    <a:pt x="3572" y="713"/>
                  </a:lnTo>
                  <a:lnTo>
                    <a:pt x="3684" y="733"/>
                  </a:lnTo>
                  <a:lnTo>
                    <a:pt x="3792" y="762"/>
                  </a:lnTo>
                  <a:lnTo>
                    <a:pt x="3845" y="781"/>
                  </a:lnTo>
                  <a:lnTo>
                    <a:pt x="3841" y="78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Shape 12">
              <a:extLst>
                <a:ext uri="{FF2B5EF4-FFF2-40B4-BE49-F238E27FC236}">
                  <a16:creationId xmlns:a16="http://schemas.microsoft.com/office/drawing/2014/main" id="{C072882F-D479-4C32-AACE-DDA2E8C1D9BF}"/>
                </a:ext>
              </a:extLst>
            </p:cNvPr>
            <p:cNvSpPr>
              <a:spLocks/>
            </p:cNvSpPr>
            <p:nvPr/>
          </p:nvSpPr>
          <p:spPr bwMode="auto">
            <a:xfrm>
              <a:off x="5698607" y="2463887"/>
              <a:ext cx="720320" cy="477774"/>
            </a:xfrm>
            <a:custGeom>
              <a:avLst/>
              <a:gdLst>
                <a:gd name="connsiteX0" fmla="*/ 717872 w 720320"/>
                <a:gd name="connsiteY0" fmla="*/ 476897 h 477774"/>
                <a:gd name="connsiteX1" fmla="*/ 720320 w 720320"/>
                <a:gd name="connsiteY1" fmla="*/ 477774 h 477774"/>
                <a:gd name="connsiteX2" fmla="*/ 717872 w 720320"/>
                <a:gd name="connsiteY2" fmla="*/ 477162 h 477774"/>
                <a:gd name="connsiteX3" fmla="*/ 202499 w 720320"/>
                <a:gd name="connsiteY3" fmla="*/ 0 h 477774"/>
                <a:gd name="connsiteX4" fmla="*/ 221474 w 720320"/>
                <a:gd name="connsiteY4" fmla="*/ 39764 h 477774"/>
                <a:gd name="connsiteX5" fmla="*/ 264931 w 720320"/>
                <a:gd name="connsiteY5" fmla="*/ 116232 h 477774"/>
                <a:gd name="connsiteX6" fmla="*/ 316346 w 720320"/>
                <a:gd name="connsiteY6" fmla="*/ 187806 h 477774"/>
                <a:gd name="connsiteX7" fmla="*/ 375106 w 720320"/>
                <a:gd name="connsiteY7" fmla="*/ 255098 h 477774"/>
                <a:gd name="connsiteX8" fmla="*/ 440599 w 720320"/>
                <a:gd name="connsiteY8" fmla="*/ 315661 h 477774"/>
                <a:gd name="connsiteX9" fmla="*/ 512212 w 720320"/>
                <a:gd name="connsiteY9" fmla="*/ 371330 h 477774"/>
                <a:gd name="connsiteX10" fmla="*/ 589335 w 720320"/>
                <a:gd name="connsiteY10" fmla="*/ 419046 h 477774"/>
                <a:gd name="connsiteX11" fmla="*/ 673190 w 720320"/>
                <a:gd name="connsiteY11" fmla="*/ 460033 h 477774"/>
                <a:gd name="connsiteX12" fmla="*/ 717872 w 720320"/>
                <a:gd name="connsiteY12" fmla="*/ 476550 h 477774"/>
                <a:gd name="connsiteX13" fmla="*/ 717872 w 720320"/>
                <a:gd name="connsiteY13" fmla="*/ 476897 h 477774"/>
                <a:gd name="connsiteX14" fmla="*/ 687880 w 720320"/>
                <a:gd name="connsiteY14" fmla="*/ 466151 h 477774"/>
                <a:gd name="connsiteX15" fmla="*/ 621775 w 720320"/>
                <a:gd name="connsiteY15" fmla="*/ 448410 h 477774"/>
                <a:gd name="connsiteX16" fmla="*/ 553222 w 720320"/>
                <a:gd name="connsiteY16" fmla="*/ 436175 h 477774"/>
                <a:gd name="connsiteX17" fmla="*/ 482832 w 720320"/>
                <a:gd name="connsiteY17" fmla="*/ 430058 h 477774"/>
                <a:gd name="connsiteX18" fmla="*/ 447332 w 720320"/>
                <a:gd name="connsiteY18" fmla="*/ 429446 h 477774"/>
                <a:gd name="connsiteX19" fmla="*/ 406322 w 720320"/>
                <a:gd name="connsiteY19" fmla="*/ 430058 h 477774"/>
                <a:gd name="connsiteX20" fmla="*/ 326140 w 720320"/>
                <a:gd name="connsiteY20" fmla="*/ 438010 h 477774"/>
                <a:gd name="connsiteX21" fmla="*/ 307866 w 720320"/>
                <a:gd name="connsiteY21" fmla="*/ 441749 h 477774"/>
                <a:gd name="connsiteX22" fmla="*/ 249124 w 720320"/>
                <a:gd name="connsiteY22" fmla="*/ 396320 h 477774"/>
                <a:gd name="connsiteX23" fmla="*/ 184249 w 720320"/>
                <a:gd name="connsiteY23" fmla="*/ 336383 h 477774"/>
                <a:gd name="connsiteX24" fmla="*/ 126106 w 720320"/>
                <a:gd name="connsiteY24" fmla="*/ 270941 h 477774"/>
                <a:gd name="connsiteX25" fmla="*/ 74695 w 720320"/>
                <a:gd name="connsiteY25" fmla="*/ 199995 h 477774"/>
                <a:gd name="connsiteX26" fmla="*/ 30629 w 720320"/>
                <a:gd name="connsiteY26" fmla="*/ 125379 h 477774"/>
                <a:gd name="connsiteX27" fmla="*/ 0 w 720320"/>
                <a:gd name="connsiteY27" fmla="*/ 59574 h 477774"/>
                <a:gd name="connsiteX28" fmla="*/ 45806 w 720320"/>
                <a:gd name="connsiteY28" fmla="*/ 41599 h 477774"/>
                <a:gd name="connsiteX29" fmla="*/ 149248 w 720320"/>
                <a:gd name="connsiteY29" fmla="*/ 11623 h 4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0320" h="477774">
                  <a:moveTo>
                    <a:pt x="717872" y="476897"/>
                  </a:moveTo>
                  <a:lnTo>
                    <a:pt x="720320" y="477774"/>
                  </a:lnTo>
                  <a:lnTo>
                    <a:pt x="717872" y="477162"/>
                  </a:lnTo>
                  <a:close/>
                  <a:moveTo>
                    <a:pt x="202499" y="0"/>
                  </a:moveTo>
                  <a:lnTo>
                    <a:pt x="221474" y="39764"/>
                  </a:lnTo>
                  <a:lnTo>
                    <a:pt x="264931" y="116232"/>
                  </a:lnTo>
                  <a:lnTo>
                    <a:pt x="316346" y="187806"/>
                  </a:lnTo>
                  <a:lnTo>
                    <a:pt x="375106" y="255098"/>
                  </a:lnTo>
                  <a:lnTo>
                    <a:pt x="440599" y="315661"/>
                  </a:lnTo>
                  <a:lnTo>
                    <a:pt x="512212" y="371330"/>
                  </a:lnTo>
                  <a:lnTo>
                    <a:pt x="589335" y="419046"/>
                  </a:lnTo>
                  <a:lnTo>
                    <a:pt x="673190" y="460033"/>
                  </a:lnTo>
                  <a:lnTo>
                    <a:pt x="717872" y="476550"/>
                  </a:lnTo>
                  <a:lnTo>
                    <a:pt x="717872" y="476897"/>
                  </a:lnTo>
                  <a:lnTo>
                    <a:pt x="687880" y="466151"/>
                  </a:lnTo>
                  <a:lnTo>
                    <a:pt x="621775" y="448410"/>
                  </a:lnTo>
                  <a:lnTo>
                    <a:pt x="553222" y="436175"/>
                  </a:lnTo>
                  <a:lnTo>
                    <a:pt x="482832" y="430058"/>
                  </a:lnTo>
                  <a:lnTo>
                    <a:pt x="447332" y="429446"/>
                  </a:lnTo>
                  <a:lnTo>
                    <a:pt x="406322" y="430058"/>
                  </a:lnTo>
                  <a:lnTo>
                    <a:pt x="326140" y="438010"/>
                  </a:lnTo>
                  <a:lnTo>
                    <a:pt x="307866" y="441749"/>
                  </a:lnTo>
                  <a:lnTo>
                    <a:pt x="249124" y="396320"/>
                  </a:lnTo>
                  <a:lnTo>
                    <a:pt x="184249" y="336383"/>
                  </a:lnTo>
                  <a:lnTo>
                    <a:pt x="126106" y="270941"/>
                  </a:lnTo>
                  <a:lnTo>
                    <a:pt x="74695" y="199995"/>
                  </a:lnTo>
                  <a:lnTo>
                    <a:pt x="30629" y="125379"/>
                  </a:lnTo>
                  <a:lnTo>
                    <a:pt x="0" y="59574"/>
                  </a:lnTo>
                  <a:lnTo>
                    <a:pt x="45806" y="41599"/>
                  </a:lnTo>
                  <a:lnTo>
                    <a:pt x="149248" y="11623"/>
                  </a:lnTo>
                  <a:close/>
                </a:path>
              </a:pathLst>
            </a:custGeom>
            <a:solidFill>
              <a:schemeClr val="tx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2" name="Freeform: Shape 19">
              <a:extLst>
                <a:ext uri="{FF2B5EF4-FFF2-40B4-BE49-F238E27FC236}">
                  <a16:creationId xmlns:a16="http://schemas.microsoft.com/office/drawing/2014/main" id="{C124CD9D-4B66-4298-B9FE-8A2E616B7D36}"/>
                </a:ext>
              </a:extLst>
            </p:cNvPr>
            <p:cNvSpPr>
              <a:spLocks/>
            </p:cNvSpPr>
            <p:nvPr/>
          </p:nvSpPr>
          <p:spPr bwMode="auto">
            <a:xfrm>
              <a:off x="6657551" y="3860294"/>
              <a:ext cx="721045" cy="431068"/>
            </a:xfrm>
            <a:custGeom>
              <a:avLst/>
              <a:gdLst>
                <a:gd name="connsiteX0" fmla="*/ 657988 w 721045"/>
                <a:gd name="connsiteY0" fmla="*/ 0 h 431068"/>
                <a:gd name="connsiteX1" fmla="*/ 721045 w 721045"/>
                <a:gd name="connsiteY1" fmla="*/ 5320 h 431068"/>
                <a:gd name="connsiteX2" fmla="*/ 709345 w 721045"/>
                <a:gd name="connsiteY2" fmla="*/ 78172 h 431068"/>
                <a:gd name="connsiteX3" fmla="*/ 685476 w 721045"/>
                <a:gd name="connsiteY3" fmla="*/ 174194 h 431068"/>
                <a:gd name="connsiteX4" fmla="*/ 670787 w 721045"/>
                <a:gd name="connsiteY4" fmla="*/ 220676 h 431068"/>
                <a:gd name="connsiteX5" fmla="*/ 626721 w 721045"/>
                <a:gd name="connsiteY5" fmla="*/ 217618 h 431068"/>
                <a:gd name="connsiteX6" fmla="*/ 539200 w 721045"/>
                <a:gd name="connsiteY6" fmla="*/ 218230 h 431068"/>
                <a:gd name="connsiteX7" fmla="*/ 451679 w 721045"/>
                <a:gd name="connsiteY7" fmla="*/ 226181 h 431068"/>
                <a:gd name="connsiteX8" fmla="*/ 364771 w 721045"/>
                <a:gd name="connsiteY8" fmla="*/ 243917 h 431068"/>
                <a:gd name="connsiteX9" fmla="*/ 279699 w 721045"/>
                <a:gd name="connsiteY9" fmla="*/ 269604 h 431068"/>
                <a:gd name="connsiteX10" fmla="*/ 196462 w 721045"/>
                <a:gd name="connsiteY10" fmla="*/ 304466 h 431068"/>
                <a:gd name="connsiteX11" fmla="*/ 116898 w 721045"/>
                <a:gd name="connsiteY11" fmla="*/ 347278 h 431068"/>
                <a:gd name="connsiteX12" fmla="*/ 39782 w 721045"/>
                <a:gd name="connsiteY12" fmla="*/ 399265 h 431068"/>
                <a:gd name="connsiteX13" fmla="*/ 3060 w 721045"/>
                <a:gd name="connsiteY13" fmla="*/ 429233 h 431068"/>
                <a:gd name="connsiteX14" fmla="*/ 3060 w 721045"/>
                <a:gd name="connsiteY14" fmla="*/ 428622 h 431068"/>
                <a:gd name="connsiteX15" fmla="*/ 1836 w 721045"/>
                <a:gd name="connsiteY15" fmla="*/ 429845 h 431068"/>
                <a:gd name="connsiteX16" fmla="*/ 0 w 721045"/>
                <a:gd name="connsiteY16" fmla="*/ 431068 h 431068"/>
                <a:gd name="connsiteX17" fmla="*/ 31826 w 721045"/>
                <a:gd name="connsiteY17" fmla="*/ 403546 h 431068"/>
                <a:gd name="connsiteX18" fmla="*/ 89969 w 721045"/>
                <a:gd name="connsiteY18" fmla="*/ 342385 h 431068"/>
                <a:gd name="connsiteX19" fmla="*/ 141379 w 721045"/>
                <a:gd name="connsiteY19" fmla="*/ 275721 h 431068"/>
                <a:gd name="connsiteX20" fmla="*/ 186058 w 721045"/>
                <a:gd name="connsiteY20" fmla="*/ 203551 h 431068"/>
                <a:gd name="connsiteX21" fmla="*/ 222780 w 721045"/>
                <a:gd name="connsiteY21" fmla="*/ 125877 h 431068"/>
                <a:gd name="connsiteX22" fmla="*/ 236637 w 721045"/>
                <a:gd name="connsiteY22" fmla="*/ 85259 h 431068"/>
                <a:gd name="connsiteX23" fmla="*/ 313655 w 721045"/>
                <a:gd name="connsiteY23" fmla="*/ 53124 h 431068"/>
                <a:gd name="connsiteX24" fmla="*/ 398668 w 721045"/>
                <a:gd name="connsiteY24" fmla="*/ 26867 h 431068"/>
                <a:gd name="connsiteX25" fmla="*/ 484293 w 721045"/>
                <a:gd name="connsiteY25" fmla="*/ 9159 h 431068"/>
                <a:gd name="connsiteX26" fmla="*/ 571141 w 721045"/>
                <a:gd name="connsiteY26" fmla="*/ 611 h 43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1045" h="431068">
                  <a:moveTo>
                    <a:pt x="657988" y="0"/>
                  </a:moveTo>
                  <a:lnTo>
                    <a:pt x="721045" y="5320"/>
                  </a:lnTo>
                  <a:lnTo>
                    <a:pt x="709345" y="78172"/>
                  </a:lnTo>
                  <a:lnTo>
                    <a:pt x="685476" y="174194"/>
                  </a:lnTo>
                  <a:lnTo>
                    <a:pt x="670787" y="220676"/>
                  </a:lnTo>
                  <a:lnTo>
                    <a:pt x="626721" y="217618"/>
                  </a:lnTo>
                  <a:lnTo>
                    <a:pt x="539200" y="218230"/>
                  </a:lnTo>
                  <a:lnTo>
                    <a:pt x="451679" y="226181"/>
                  </a:lnTo>
                  <a:lnTo>
                    <a:pt x="364771" y="243917"/>
                  </a:lnTo>
                  <a:lnTo>
                    <a:pt x="279699" y="269604"/>
                  </a:lnTo>
                  <a:lnTo>
                    <a:pt x="196462" y="304466"/>
                  </a:lnTo>
                  <a:lnTo>
                    <a:pt x="116898" y="347278"/>
                  </a:lnTo>
                  <a:lnTo>
                    <a:pt x="39782" y="399265"/>
                  </a:lnTo>
                  <a:lnTo>
                    <a:pt x="3060" y="429233"/>
                  </a:lnTo>
                  <a:lnTo>
                    <a:pt x="3060" y="428622"/>
                  </a:lnTo>
                  <a:lnTo>
                    <a:pt x="1836" y="429845"/>
                  </a:lnTo>
                  <a:lnTo>
                    <a:pt x="0" y="431068"/>
                  </a:lnTo>
                  <a:lnTo>
                    <a:pt x="31826" y="403546"/>
                  </a:lnTo>
                  <a:lnTo>
                    <a:pt x="89969" y="342385"/>
                  </a:lnTo>
                  <a:lnTo>
                    <a:pt x="141379" y="275721"/>
                  </a:lnTo>
                  <a:lnTo>
                    <a:pt x="186058" y="203551"/>
                  </a:lnTo>
                  <a:lnTo>
                    <a:pt x="222780" y="125877"/>
                  </a:lnTo>
                  <a:lnTo>
                    <a:pt x="236637" y="85259"/>
                  </a:lnTo>
                  <a:lnTo>
                    <a:pt x="313655" y="53124"/>
                  </a:lnTo>
                  <a:lnTo>
                    <a:pt x="398668" y="26867"/>
                  </a:lnTo>
                  <a:lnTo>
                    <a:pt x="484293" y="9159"/>
                  </a:lnTo>
                  <a:lnTo>
                    <a:pt x="571141" y="611"/>
                  </a:lnTo>
                  <a:close/>
                </a:path>
              </a:pathLst>
            </a:custGeom>
            <a:solidFill>
              <a:schemeClr val="tx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3" name="Freeform: Shape 22">
              <a:extLst>
                <a:ext uri="{FF2B5EF4-FFF2-40B4-BE49-F238E27FC236}">
                  <a16:creationId xmlns:a16="http://schemas.microsoft.com/office/drawing/2014/main" id="{6B28D3F2-E0B3-4FA2-B38D-C2318CE373D4}"/>
                </a:ext>
              </a:extLst>
            </p:cNvPr>
            <p:cNvSpPr>
              <a:spLocks/>
            </p:cNvSpPr>
            <p:nvPr/>
          </p:nvSpPr>
          <p:spPr bwMode="auto">
            <a:xfrm>
              <a:off x="7411347" y="3878327"/>
              <a:ext cx="496198" cy="430160"/>
            </a:xfrm>
            <a:custGeom>
              <a:avLst/>
              <a:gdLst>
                <a:gd name="connsiteX0" fmla="*/ 48778 w 496198"/>
                <a:gd name="connsiteY0" fmla="*/ 0 h 430160"/>
                <a:gd name="connsiteX1" fmla="*/ 76665 w 496198"/>
                <a:gd name="connsiteY1" fmla="*/ 5171 h 430160"/>
                <a:gd name="connsiteX2" fmla="*/ 160455 w 496198"/>
                <a:gd name="connsiteY2" fmla="*/ 28374 h 430160"/>
                <a:gd name="connsiteX3" fmla="*/ 242410 w 496198"/>
                <a:gd name="connsiteY3" fmla="*/ 60737 h 430160"/>
                <a:gd name="connsiteX4" fmla="*/ 320695 w 496198"/>
                <a:gd name="connsiteY4" fmla="*/ 101038 h 430160"/>
                <a:gd name="connsiteX5" fmla="*/ 395922 w 496198"/>
                <a:gd name="connsiteY5" fmla="*/ 148666 h 430160"/>
                <a:gd name="connsiteX6" fmla="*/ 466868 w 496198"/>
                <a:gd name="connsiteY6" fmla="*/ 205454 h 430160"/>
                <a:gd name="connsiteX7" fmla="*/ 496198 w 496198"/>
                <a:gd name="connsiteY7" fmla="*/ 233652 h 430160"/>
                <a:gd name="connsiteX8" fmla="*/ 493818 w 496198"/>
                <a:gd name="connsiteY8" fmla="*/ 244280 h 430160"/>
                <a:gd name="connsiteX9" fmla="*/ 473039 w 496198"/>
                <a:gd name="connsiteY9" fmla="*/ 320099 h 430160"/>
                <a:gd name="connsiteX10" fmla="*/ 449815 w 496198"/>
                <a:gd name="connsiteY10" fmla="*/ 394085 h 430160"/>
                <a:gd name="connsiteX11" fmla="*/ 436369 w 496198"/>
                <a:gd name="connsiteY11" fmla="*/ 430160 h 430160"/>
                <a:gd name="connsiteX12" fmla="*/ 413145 w 496198"/>
                <a:gd name="connsiteY12" fmla="*/ 409371 h 430160"/>
                <a:gd name="connsiteX13" fmla="*/ 363641 w 496198"/>
                <a:gd name="connsiteY13" fmla="*/ 370850 h 430160"/>
                <a:gd name="connsiteX14" fmla="*/ 311692 w 496198"/>
                <a:gd name="connsiteY14" fmla="*/ 335997 h 430160"/>
                <a:gd name="connsiteX15" fmla="*/ 257910 w 496198"/>
                <a:gd name="connsiteY15" fmla="*/ 305425 h 430160"/>
                <a:gd name="connsiteX16" fmla="*/ 202906 w 496198"/>
                <a:gd name="connsiteY16" fmla="*/ 277909 h 430160"/>
                <a:gd name="connsiteX17" fmla="*/ 146068 w 496198"/>
                <a:gd name="connsiteY17" fmla="*/ 254674 h 430160"/>
                <a:gd name="connsiteX18" fmla="*/ 88618 w 496198"/>
                <a:gd name="connsiteY18" fmla="*/ 235719 h 430160"/>
                <a:gd name="connsiteX19" fmla="*/ 29947 w 496198"/>
                <a:gd name="connsiteY19" fmla="*/ 220433 h 430160"/>
                <a:gd name="connsiteX20" fmla="*/ 0 w 496198"/>
                <a:gd name="connsiteY20" fmla="*/ 214930 h 430160"/>
                <a:gd name="connsiteX21" fmla="*/ 14668 w 496198"/>
                <a:gd name="connsiteY21" fmla="*/ 166626 h 430160"/>
                <a:gd name="connsiteX22" fmla="*/ 37892 w 496198"/>
                <a:gd name="connsiteY22" fmla="*/ 66959 h 43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6198" h="430160">
                  <a:moveTo>
                    <a:pt x="48778" y="0"/>
                  </a:moveTo>
                  <a:lnTo>
                    <a:pt x="76665" y="5171"/>
                  </a:lnTo>
                  <a:lnTo>
                    <a:pt x="160455" y="28374"/>
                  </a:lnTo>
                  <a:lnTo>
                    <a:pt x="242410" y="60737"/>
                  </a:lnTo>
                  <a:lnTo>
                    <a:pt x="320695" y="101038"/>
                  </a:lnTo>
                  <a:lnTo>
                    <a:pt x="395922" y="148666"/>
                  </a:lnTo>
                  <a:lnTo>
                    <a:pt x="466868" y="205454"/>
                  </a:lnTo>
                  <a:lnTo>
                    <a:pt x="496198" y="233652"/>
                  </a:lnTo>
                  <a:lnTo>
                    <a:pt x="493818" y="244280"/>
                  </a:lnTo>
                  <a:lnTo>
                    <a:pt x="473039" y="320099"/>
                  </a:lnTo>
                  <a:lnTo>
                    <a:pt x="449815" y="394085"/>
                  </a:lnTo>
                  <a:lnTo>
                    <a:pt x="436369" y="430160"/>
                  </a:lnTo>
                  <a:lnTo>
                    <a:pt x="413145" y="409371"/>
                  </a:lnTo>
                  <a:lnTo>
                    <a:pt x="363641" y="370850"/>
                  </a:lnTo>
                  <a:lnTo>
                    <a:pt x="311692" y="335997"/>
                  </a:lnTo>
                  <a:lnTo>
                    <a:pt x="257910" y="305425"/>
                  </a:lnTo>
                  <a:lnTo>
                    <a:pt x="202906" y="277909"/>
                  </a:lnTo>
                  <a:lnTo>
                    <a:pt x="146068" y="254674"/>
                  </a:lnTo>
                  <a:lnTo>
                    <a:pt x="88618" y="235719"/>
                  </a:lnTo>
                  <a:lnTo>
                    <a:pt x="29947" y="220433"/>
                  </a:lnTo>
                  <a:lnTo>
                    <a:pt x="0" y="214930"/>
                  </a:lnTo>
                  <a:lnTo>
                    <a:pt x="14668" y="166626"/>
                  </a:lnTo>
                  <a:lnTo>
                    <a:pt x="37892" y="66959"/>
                  </a:lnTo>
                  <a:close/>
                </a:path>
              </a:pathLst>
            </a:custGeom>
            <a:solidFill>
              <a:schemeClr val="tx1">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24" name="TextBox 23">
            <a:extLst>
              <a:ext uri="{FF2B5EF4-FFF2-40B4-BE49-F238E27FC236}">
                <a16:creationId xmlns:a16="http://schemas.microsoft.com/office/drawing/2014/main" id="{AA359B80-24A8-4D24-9FE9-340BACA58907}"/>
              </a:ext>
            </a:extLst>
          </p:cNvPr>
          <p:cNvSpPr txBox="1"/>
          <p:nvPr/>
        </p:nvSpPr>
        <p:spPr>
          <a:xfrm>
            <a:off x="155575" y="1133191"/>
            <a:ext cx="4099272" cy="2862322"/>
          </a:xfrm>
          <a:prstGeom prst="rect">
            <a:avLst/>
          </a:prstGeom>
          <a:noFill/>
        </p:spPr>
        <p:txBody>
          <a:bodyPr wrap="square" rtlCol="0">
            <a:spAutoFit/>
          </a:bodyPr>
          <a:lstStyle/>
          <a:p>
            <a:pPr algn="ctr"/>
            <a:r>
              <a:rPr lang="ru-RU" sz="2000" b="1" dirty="0" err="1">
                <a:solidFill>
                  <a:srgbClr val="C00000"/>
                </a:solidFill>
                <a:latin typeface="Times New Roman" panose="02020603050405020304" pitchFamily="18" charset="0"/>
                <a:cs typeface="Times New Roman" panose="02020603050405020304" pitchFamily="18" charset="0"/>
              </a:rPr>
              <a:t>Мустақиллик</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йилларида</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Ўзбекистон</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Республикасида</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коррупцияга</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қарши</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курашиш</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борасида</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Жиноят</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Жиноят-процессуал</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Маъмурий</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жавобгарлик</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тўғрисидаги</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кодекслар</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ҳамда</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бир</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қатор</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қонунлар</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ва</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қонуности</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актлар</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қабул</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қилинди</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DC9CD8E-0932-44ED-9574-EBF1B97A638A}"/>
              </a:ext>
            </a:extLst>
          </p:cNvPr>
          <p:cNvSpPr txBox="1"/>
          <p:nvPr/>
        </p:nvSpPr>
        <p:spPr>
          <a:xfrm>
            <a:off x="7855440" y="1197393"/>
            <a:ext cx="4159940" cy="2554545"/>
          </a:xfrm>
          <a:prstGeom prst="rect">
            <a:avLst/>
          </a:prstGeom>
          <a:noFill/>
        </p:spPr>
        <p:txBody>
          <a:bodyPr wrap="square" rtlCol="0">
            <a:spAutoFit/>
          </a:bodyPr>
          <a:lstStyle/>
          <a:p>
            <a:pPr algn="ctr"/>
            <a:r>
              <a:rPr lang="ru-RU" sz="2000" b="1" dirty="0">
                <a:solidFill>
                  <a:schemeClr val="accent6">
                    <a:lumMod val="50000"/>
                  </a:schemeClr>
                </a:solidFill>
                <a:latin typeface="Times New Roman" panose="02020603050405020304" pitchFamily="18" charset="0"/>
                <a:cs typeface="Times New Roman" panose="02020603050405020304" pitchFamily="18" charset="0"/>
              </a:rPr>
              <a:t>2004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йил</a:t>
            </a:r>
            <a:r>
              <a:rPr lang="ru-RU" sz="2000" b="1" dirty="0">
                <a:solidFill>
                  <a:schemeClr val="accent6">
                    <a:lumMod val="50000"/>
                  </a:schemeClr>
                </a:solidFill>
                <a:latin typeface="Times New Roman" panose="02020603050405020304" pitchFamily="18" charset="0"/>
                <a:cs typeface="Times New Roman" panose="02020603050405020304" pitchFamily="18" charset="0"/>
              </a:rPr>
              <a:t> 26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августда</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Ўзбекистон</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Республикасининг</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Жиноий</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фаолиятдан</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олинган</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даромадларни</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легаллаштиришга</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br>
              <a:rPr lang="ru-RU" sz="2000" b="1" dirty="0">
                <a:solidFill>
                  <a:schemeClr val="accent6">
                    <a:lumMod val="50000"/>
                  </a:schemeClr>
                </a:solidFill>
                <a:latin typeface="Times New Roman" panose="02020603050405020304" pitchFamily="18" charset="0"/>
                <a:cs typeface="Times New Roman" panose="02020603050405020304" pitchFamily="18" charset="0"/>
              </a:rPr>
            </a:br>
            <a:r>
              <a:rPr lang="ru-RU" sz="2000" b="1" dirty="0" err="1">
                <a:solidFill>
                  <a:schemeClr val="accent6">
                    <a:lumMod val="50000"/>
                  </a:schemeClr>
                </a:solidFill>
                <a:latin typeface="Times New Roman" panose="02020603050405020304" pitchFamily="18" charset="0"/>
                <a:cs typeface="Times New Roman" panose="02020603050405020304" pitchFamily="18" charset="0"/>
              </a:rPr>
              <a:t>ва</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терроризмни</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молиялаштиришга</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қарши</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курашиш</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тўғрисида»ги</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Қонуни</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қабул</a:t>
            </a:r>
            <a:r>
              <a:rPr lang="ru-RU" sz="2000" b="1" dirty="0">
                <a:solidFill>
                  <a:schemeClr val="accent6">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6">
                    <a:lumMod val="50000"/>
                  </a:schemeClr>
                </a:solidFill>
                <a:latin typeface="Times New Roman" panose="02020603050405020304" pitchFamily="18" charset="0"/>
                <a:cs typeface="Times New Roman" panose="02020603050405020304" pitchFamily="18" charset="0"/>
              </a:rPr>
              <a:t>қилинган</a:t>
            </a:r>
            <a:r>
              <a:rPr lang="ru-RU" sz="2000" b="1" dirty="0">
                <a:solidFill>
                  <a:schemeClr val="accent6">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2500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9">
            <a:extLst>
              <a:ext uri="{FF2B5EF4-FFF2-40B4-BE49-F238E27FC236}">
                <a16:creationId xmlns:a16="http://schemas.microsoft.com/office/drawing/2014/main" id="{05F05017-1A72-4EC8-8330-7D37BF4FB3EB}"/>
              </a:ext>
            </a:extLst>
          </p:cNvPr>
          <p:cNvSpPr>
            <a:spLocks/>
          </p:cNvSpPr>
          <p:nvPr/>
        </p:nvSpPr>
        <p:spPr bwMode="auto">
          <a:xfrm>
            <a:off x="3544787" y="4675165"/>
            <a:ext cx="1073181" cy="1191499"/>
          </a:xfrm>
          <a:custGeom>
            <a:avLst/>
            <a:gdLst>
              <a:gd name="T0" fmla="*/ 2398 w 2398"/>
              <a:gd name="T1" fmla="*/ 0 h 2774"/>
              <a:gd name="T2" fmla="*/ 1249 w 2398"/>
              <a:gd name="T3" fmla="*/ 2774 h 2774"/>
              <a:gd name="T4" fmla="*/ 0 w 2398"/>
              <a:gd name="T5" fmla="*/ 1526 h 2774"/>
              <a:gd name="T6" fmla="*/ 632 w 2398"/>
              <a:gd name="T7" fmla="*/ 0 h 2774"/>
              <a:gd name="T8" fmla="*/ 2398 w 2398"/>
              <a:gd name="T9" fmla="*/ 0 h 2774"/>
            </a:gdLst>
            <a:ahLst/>
            <a:cxnLst>
              <a:cxn ang="0">
                <a:pos x="T0" y="T1"/>
              </a:cxn>
              <a:cxn ang="0">
                <a:pos x="T2" y="T3"/>
              </a:cxn>
              <a:cxn ang="0">
                <a:pos x="T4" y="T5"/>
              </a:cxn>
              <a:cxn ang="0">
                <a:pos x="T6" y="T7"/>
              </a:cxn>
              <a:cxn ang="0">
                <a:pos x="T8" y="T9"/>
              </a:cxn>
            </a:cxnLst>
            <a:rect l="0" t="0" r="r" b="b"/>
            <a:pathLst>
              <a:path w="2398" h="2774">
                <a:moveTo>
                  <a:pt x="2398" y="0"/>
                </a:moveTo>
                <a:cubicBezTo>
                  <a:pt x="2398" y="1040"/>
                  <a:pt x="1985" y="2038"/>
                  <a:pt x="1249" y="2774"/>
                </a:cubicBezTo>
                <a:lnTo>
                  <a:pt x="0" y="1526"/>
                </a:lnTo>
                <a:cubicBezTo>
                  <a:pt x="405" y="1121"/>
                  <a:pt x="632" y="572"/>
                  <a:pt x="632" y="0"/>
                </a:cubicBezTo>
                <a:lnTo>
                  <a:pt x="2398" y="0"/>
                </a:lnTo>
                <a:close/>
              </a:path>
            </a:pathLst>
          </a:custGeom>
          <a:solidFill>
            <a:schemeClr val="accent6"/>
          </a:solidFill>
          <a:ln w="0">
            <a:noFill/>
            <a:prstDash val="solid"/>
            <a:round/>
            <a:headEnd/>
            <a:tailEnd/>
          </a:ln>
        </p:spPr>
        <p:txBody>
          <a:bodyPr vert="horz" wrap="square" lIns="91440" tIns="45720" rIns="91440" bIns="274320" numCol="1" anchor="ctr" anchorCtr="0" compatLnSpc="1">
            <a:prstTxWarp prst="textNoShape">
              <a:avLst/>
            </a:prstTxWarp>
          </a:bodyPr>
          <a:lstStyle/>
          <a:p>
            <a:pPr algn="ctr"/>
            <a:endParaRPr lang="en-US" sz="3600" b="1" dirty="0">
              <a:solidFill>
                <a:schemeClr val="bg1"/>
              </a:solidFill>
              <a:effectLst>
                <a:outerShdw blurRad="38100" dist="38100" dir="2700000" algn="tl">
                  <a:srgbClr val="000000">
                    <a:alpha val="43137"/>
                  </a:srgbClr>
                </a:outerShdw>
              </a:effectLst>
            </a:endParaRPr>
          </a:p>
        </p:txBody>
      </p:sp>
      <p:sp>
        <p:nvSpPr>
          <p:cNvPr id="34" name="Freeform 11">
            <a:extLst>
              <a:ext uri="{FF2B5EF4-FFF2-40B4-BE49-F238E27FC236}">
                <a16:creationId xmlns:a16="http://schemas.microsoft.com/office/drawing/2014/main" id="{884089BF-6B6E-4016-A3F4-377C00F58667}"/>
              </a:ext>
            </a:extLst>
          </p:cNvPr>
          <p:cNvSpPr>
            <a:spLocks/>
          </p:cNvSpPr>
          <p:nvPr/>
        </p:nvSpPr>
        <p:spPr bwMode="auto">
          <a:xfrm>
            <a:off x="2663681" y="5517620"/>
            <a:ext cx="1241824" cy="1030742"/>
          </a:xfrm>
          <a:custGeom>
            <a:avLst/>
            <a:gdLst>
              <a:gd name="T0" fmla="*/ 2774 w 2774"/>
              <a:gd name="T1" fmla="*/ 1249 h 2398"/>
              <a:gd name="T2" fmla="*/ 0 w 2774"/>
              <a:gd name="T3" fmla="*/ 2398 h 2398"/>
              <a:gd name="T4" fmla="*/ 0 w 2774"/>
              <a:gd name="T5" fmla="*/ 632 h 2398"/>
              <a:gd name="T6" fmla="*/ 1526 w 2774"/>
              <a:gd name="T7" fmla="*/ 0 h 2398"/>
              <a:gd name="T8" fmla="*/ 2774 w 2774"/>
              <a:gd name="T9" fmla="*/ 1249 h 2398"/>
            </a:gdLst>
            <a:ahLst/>
            <a:cxnLst>
              <a:cxn ang="0">
                <a:pos x="T0" y="T1"/>
              </a:cxn>
              <a:cxn ang="0">
                <a:pos x="T2" y="T3"/>
              </a:cxn>
              <a:cxn ang="0">
                <a:pos x="T4" y="T5"/>
              </a:cxn>
              <a:cxn ang="0">
                <a:pos x="T6" y="T7"/>
              </a:cxn>
              <a:cxn ang="0">
                <a:pos x="T8" y="T9"/>
              </a:cxn>
            </a:cxnLst>
            <a:rect l="0" t="0" r="r" b="b"/>
            <a:pathLst>
              <a:path w="2774" h="2398">
                <a:moveTo>
                  <a:pt x="2774" y="1249"/>
                </a:moveTo>
                <a:cubicBezTo>
                  <a:pt x="2038" y="1985"/>
                  <a:pt x="1040" y="2398"/>
                  <a:pt x="0" y="2398"/>
                </a:cubicBezTo>
                <a:lnTo>
                  <a:pt x="0" y="632"/>
                </a:lnTo>
                <a:cubicBezTo>
                  <a:pt x="572" y="632"/>
                  <a:pt x="1121" y="405"/>
                  <a:pt x="1526" y="0"/>
                </a:cubicBezTo>
                <a:lnTo>
                  <a:pt x="2774" y="1249"/>
                </a:lnTo>
                <a:close/>
              </a:path>
            </a:pathLst>
          </a:custGeom>
          <a:solidFill>
            <a:schemeClr val="accent3"/>
          </a:solidFill>
          <a:ln w="0">
            <a:noFill/>
            <a:prstDash val="solid"/>
            <a:round/>
            <a:headEnd/>
            <a:tailEnd/>
          </a:ln>
        </p:spPr>
        <p:txBody>
          <a:bodyPr vert="horz" wrap="square" lIns="91440" tIns="45720" rIns="365760" bIns="45720" numCol="1" anchor="ctr" anchorCtr="0" compatLnSpc="1">
            <a:prstTxWarp prst="textNoShape">
              <a:avLst/>
            </a:prstTxWarp>
          </a:bodyPr>
          <a:lstStyle/>
          <a:p>
            <a:pPr algn="ctr"/>
            <a:endParaRPr lang="en-US" sz="3600" b="1" dirty="0">
              <a:solidFill>
                <a:schemeClr val="bg1"/>
              </a:solidFill>
              <a:effectLst>
                <a:outerShdw blurRad="38100" dist="38100" dir="2700000" algn="tl">
                  <a:srgbClr val="000000">
                    <a:alpha val="43137"/>
                  </a:srgbClr>
                </a:outerShdw>
              </a:effectLst>
            </a:endParaRPr>
          </a:p>
        </p:txBody>
      </p:sp>
      <p:sp>
        <p:nvSpPr>
          <p:cNvPr id="35" name="Freeform 13">
            <a:extLst>
              <a:ext uri="{FF2B5EF4-FFF2-40B4-BE49-F238E27FC236}">
                <a16:creationId xmlns:a16="http://schemas.microsoft.com/office/drawing/2014/main" id="{1F5066E7-8B16-4365-8AD2-6EFF0334CCB0}"/>
              </a:ext>
            </a:extLst>
          </p:cNvPr>
          <p:cNvSpPr>
            <a:spLocks/>
          </p:cNvSpPr>
          <p:nvPr/>
        </p:nvSpPr>
        <p:spPr bwMode="auto">
          <a:xfrm>
            <a:off x="1137527" y="5542004"/>
            <a:ext cx="1241824" cy="1030742"/>
          </a:xfrm>
          <a:custGeom>
            <a:avLst/>
            <a:gdLst>
              <a:gd name="T0" fmla="*/ 2774 w 2774"/>
              <a:gd name="T1" fmla="*/ 2398 h 2398"/>
              <a:gd name="T2" fmla="*/ 0 w 2774"/>
              <a:gd name="T3" fmla="*/ 1249 h 2398"/>
              <a:gd name="T4" fmla="*/ 1248 w 2774"/>
              <a:gd name="T5" fmla="*/ 0 h 2398"/>
              <a:gd name="T6" fmla="*/ 2774 w 2774"/>
              <a:gd name="T7" fmla="*/ 632 h 2398"/>
              <a:gd name="T8" fmla="*/ 2774 w 2774"/>
              <a:gd name="T9" fmla="*/ 2398 h 2398"/>
            </a:gdLst>
            <a:ahLst/>
            <a:cxnLst>
              <a:cxn ang="0">
                <a:pos x="T0" y="T1"/>
              </a:cxn>
              <a:cxn ang="0">
                <a:pos x="T2" y="T3"/>
              </a:cxn>
              <a:cxn ang="0">
                <a:pos x="T4" y="T5"/>
              </a:cxn>
              <a:cxn ang="0">
                <a:pos x="T6" y="T7"/>
              </a:cxn>
              <a:cxn ang="0">
                <a:pos x="T8" y="T9"/>
              </a:cxn>
            </a:cxnLst>
            <a:rect l="0" t="0" r="r" b="b"/>
            <a:pathLst>
              <a:path w="2774" h="2398">
                <a:moveTo>
                  <a:pt x="2774" y="2398"/>
                </a:moveTo>
                <a:cubicBezTo>
                  <a:pt x="1734" y="2398"/>
                  <a:pt x="735" y="1985"/>
                  <a:pt x="0" y="1249"/>
                </a:cubicBezTo>
                <a:lnTo>
                  <a:pt x="1248" y="0"/>
                </a:lnTo>
                <a:cubicBezTo>
                  <a:pt x="1653" y="405"/>
                  <a:pt x="2202" y="632"/>
                  <a:pt x="2774" y="632"/>
                </a:cubicBezTo>
                <a:lnTo>
                  <a:pt x="2774" y="2398"/>
                </a:lnTo>
                <a:close/>
              </a:path>
            </a:pathLst>
          </a:custGeom>
          <a:solidFill>
            <a:schemeClr val="accent1"/>
          </a:solidFill>
          <a:ln w="0">
            <a:noFill/>
            <a:prstDash val="solid"/>
            <a:round/>
            <a:headEnd/>
            <a:tailEnd/>
          </a:ln>
        </p:spPr>
        <p:txBody>
          <a:bodyPr vert="horz" wrap="square" lIns="274320" tIns="45720" rIns="91440" bIns="45720" numCol="1" anchor="ctr" anchorCtr="0" compatLnSpc="1">
            <a:prstTxWarp prst="textNoShape">
              <a:avLst/>
            </a:prstTxWarp>
          </a:bodyPr>
          <a:lstStyle/>
          <a:p>
            <a:pPr algn="ctr"/>
            <a:endParaRPr lang="en-US" sz="3600" b="1" dirty="0">
              <a:solidFill>
                <a:schemeClr val="bg1"/>
              </a:solidFill>
              <a:effectLst>
                <a:outerShdw blurRad="38100" dist="38100" dir="2700000" algn="tl">
                  <a:srgbClr val="000000">
                    <a:alpha val="43137"/>
                  </a:srgbClr>
                </a:outerShdw>
              </a:effectLst>
            </a:endParaRPr>
          </a:p>
        </p:txBody>
      </p:sp>
      <p:sp>
        <p:nvSpPr>
          <p:cNvPr id="36" name="Freeform 5">
            <a:extLst>
              <a:ext uri="{FF2B5EF4-FFF2-40B4-BE49-F238E27FC236}">
                <a16:creationId xmlns:a16="http://schemas.microsoft.com/office/drawing/2014/main" id="{9DB01D48-7F58-4061-817B-2720086A9391}"/>
              </a:ext>
            </a:extLst>
          </p:cNvPr>
          <p:cNvSpPr>
            <a:spLocks/>
          </p:cNvSpPr>
          <p:nvPr/>
        </p:nvSpPr>
        <p:spPr bwMode="auto">
          <a:xfrm>
            <a:off x="6090340" y="2451850"/>
            <a:ext cx="1241824" cy="1030742"/>
          </a:xfrm>
          <a:custGeom>
            <a:avLst/>
            <a:gdLst>
              <a:gd name="T0" fmla="*/ 0 w 2774"/>
              <a:gd name="T1" fmla="*/ 0 h 2398"/>
              <a:gd name="T2" fmla="*/ 2774 w 2774"/>
              <a:gd name="T3" fmla="*/ 1149 h 2398"/>
              <a:gd name="T4" fmla="*/ 1526 w 2774"/>
              <a:gd name="T5" fmla="*/ 2398 h 2398"/>
              <a:gd name="T6" fmla="*/ 0 w 2774"/>
              <a:gd name="T7" fmla="*/ 1766 h 2398"/>
              <a:gd name="T8" fmla="*/ 0 w 2774"/>
              <a:gd name="T9" fmla="*/ 0 h 2398"/>
            </a:gdLst>
            <a:ahLst/>
            <a:cxnLst>
              <a:cxn ang="0">
                <a:pos x="T0" y="T1"/>
              </a:cxn>
              <a:cxn ang="0">
                <a:pos x="T2" y="T3"/>
              </a:cxn>
              <a:cxn ang="0">
                <a:pos x="T4" y="T5"/>
              </a:cxn>
              <a:cxn ang="0">
                <a:pos x="T6" y="T7"/>
              </a:cxn>
              <a:cxn ang="0">
                <a:pos x="T8" y="T9"/>
              </a:cxn>
            </a:cxnLst>
            <a:rect l="0" t="0" r="r" b="b"/>
            <a:pathLst>
              <a:path w="2774" h="2398">
                <a:moveTo>
                  <a:pt x="0" y="0"/>
                </a:moveTo>
                <a:cubicBezTo>
                  <a:pt x="1040" y="0"/>
                  <a:pt x="2038" y="413"/>
                  <a:pt x="2774" y="1149"/>
                </a:cubicBezTo>
                <a:lnTo>
                  <a:pt x="1526" y="2398"/>
                </a:lnTo>
                <a:cubicBezTo>
                  <a:pt x="1121" y="1993"/>
                  <a:pt x="572" y="1766"/>
                  <a:pt x="0" y="1766"/>
                </a:cubicBezTo>
                <a:lnTo>
                  <a:pt x="0" y="0"/>
                </a:lnTo>
                <a:close/>
              </a:path>
            </a:pathLst>
          </a:custGeom>
          <a:solidFill>
            <a:schemeClr val="accent5"/>
          </a:solidFill>
          <a:ln w="0">
            <a:noFill/>
            <a:prstDash val="solid"/>
            <a:round/>
            <a:headEnd/>
            <a:tailEnd/>
          </a:ln>
        </p:spPr>
        <p:txBody>
          <a:bodyPr vert="horz" wrap="square" lIns="91440" tIns="45720" rIns="365760" bIns="45720" numCol="1" anchor="ctr" anchorCtr="0" compatLnSpc="1">
            <a:prstTxWarp prst="textNoShape">
              <a:avLst/>
            </a:prstTxWarp>
          </a:bodyPr>
          <a:lstStyle/>
          <a:p>
            <a:pPr algn="ctr"/>
            <a:endParaRPr lang="en-US" sz="3600" b="1" dirty="0">
              <a:solidFill>
                <a:schemeClr val="bg1"/>
              </a:solidFill>
              <a:effectLst>
                <a:outerShdw blurRad="38100" dist="38100" dir="2700000" algn="tl">
                  <a:srgbClr val="000000">
                    <a:alpha val="43137"/>
                  </a:srgbClr>
                </a:outerShdw>
              </a:effectLst>
            </a:endParaRPr>
          </a:p>
        </p:txBody>
      </p:sp>
      <p:sp>
        <p:nvSpPr>
          <p:cNvPr id="37" name="Freeform 17">
            <a:extLst>
              <a:ext uri="{FF2B5EF4-FFF2-40B4-BE49-F238E27FC236}">
                <a16:creationId xmlns:a16="http://schemas.microsoft.com/office/drawing/2014/main" id="{4DE37E95-4E07-452C-90B0-9F39E8DD9D01}"/>
              </a:ext>
            </a:extLst>
          </p:cNvPr>
          <p:cNvSpPr>
            <a:spLocks/>
          </p:cNvSpPr>
          <p:nvPr/>
        </p:nvSpPr>
        <p:spPr bwMode="auto">
          <a:xfrm>
            <a:off x="3870324" y="3135608"/>
            <a:ext cx="1073181" cy="1192551"/>
          </a:xfrm>
          <a:custGeom>
            <a:avLst/>
            <a:gdLst>
              <a:gd name="T0" fmla="*/ 0 w 2398"/>
              <a:gd name="T1" fmla="*/ 2774 h 2774"/>
              <a:gd name="T2" fmla="*/ 1149 w 2398"/>
              <a:gd name="T3" fmla="*/ 0 h 2774"/>
              <a:gd name="T4" fmla="*/ 2398 w 2398"/>
              <a:gd name="T5" fmla="*/ 1248 h 2774"/>
              <a:gd name="T6" fmla="*/ 1766 w 2398"/>
              <a:gd name="T7" fmla="*/ 2774 h 2774"/>
              <a:gd name="T8" fmla="*/ 0 w 2398"/>
              <a:gd name="T9" fmla="*/ 2774 h 2774"/>
            </a:gdLst>
            <a:ahLst/>
            <a:cxnLst>
              <a:cxn ang="0">
                <a:pos x="T0" y="T1"/>
              </a:cxn>
              <a:cxn ang="0">
                <a:pos x="T2" y="T3"/>
              </a:cxn>
              <a:cxn ang="0">
                <a:pos x="T4" y="T5"/>
              </a:cxn>
              <a:cxn ang="0">
                <a:pos x="T6" y="T7"/>
              </a:cxn>
              <a:cxn ang="0">
                <a:pos x="T8" y="T9"/>
              </a:cxn>
            </a:cxnLst>
            <a:rect l="0" t="0" r="r" b="b"/>
            <a:pathLst>
              <a:path w="2398" h="2774">
                <a:moveTo>
                  <a:pt x="0" y="2774"/>
                </a:moveTo>
                <a:cubicBezTo>
                  <a:pt x="0" y="1734"/>
                  <a:pt x="413" y="735"/>
                  <a:pt x="1149" y="0"/>
                </a:cubicBezTo>
                <a:lnTo>
                  <a:pt x="2398" y="1248"/>
                </a:lnTo>
                <a:cubicBezTo>
                  <a:pt x="1993" y="1653"/>
                  <a:pt x="1766" y="2202"/>
                  <a:pt x="1766" y="2774"/>
                </a:cubicBezTo>
                <a:lnTo>
                  <a:pt x="0" y="2774"/>
                </a:lnTo>
                <a:close/>
              </a:path>
            </a:pathLst>
          </a:custGeom>
          <a:solidFill>
            <a:schemeClr val="accent4"/>
          </a:solidFill>
          <a:ln w="0">
            <a:noFill/>
            <a:prstDash val="solid"/>
            <a:round/>
            <a:headEnd/>
            <a:tailEnd/>
          </a:ln>
        </p:spPr>
        <p:txBody>
          <a:bodyPr vert="horz" wrap="square" lIns="91440" tIns="274320" rIns="91440" bIns="45720" numCol="1" anchor="ctr" anchorCtr="0" compatLnSpc="1">
            <a:prstTxWarp prst="textNoShape">
              <a:avLst/>
            </a:prstTxWarp>
          </a:bodyPr>
          <a:lstStyle/>
          <a:p>
            <a:pPr algn="ctr"/>
            <a:endParaRPr lang="en-US" sz="3600" b="1" dirty="0">
              <a:solidFill>
                <a:schemeClr val="bg1"/>
              </a:solidFill>
              <a:effectLst>
                <a:outerShdw blurRad="38100" dist="38100" dir="2700000" algn="tl">
                  <a:srgbClr val="000000">
                    <a:alpha val="43137"/>
                  </a:srgbClr>
                </a:outerShdw>
              </a:effectLst>
            </a:endParaRPr>
          </a:p>
        </p:txBody>
      </p:sp>
      <p:sp>
        <p:nvSpPr>
          <p:cNvPr id="38" name="Freeform 19">
            <a:extLst>
              <a:ext uri="{FF2B5EF4-FFF2-40B4-BE49-F238E27FC236}">
                <a16:creationId xmlns:a16="http://schemas.microsoft.com/office/drawing/2014/main" id="{CC602BC0-26C0-4616-B275-DAFD25EABABE}"/>
              </a:ext>
            </a:extLst>
          </p:cNvPr>
          <p:cNvSpPr>
            <a:spLocks/>
          </p:cNvSpPr>
          <p:nvPr/>
        </p:nvSpPr>
        <p:spPr bwMode="auto">
          <a:xfrm>
            <a:off x="4551994" y="2451850"/>
            <a:ext cx="1241824" cy="1030742"/>
          </a:xfrm>
          <a:custGeom>
            <a:avLst/>
            <a:gdLst>
              <a:gd name="T0" fmla="*/ 0 w 2774"/>
              <a:gd name="T1" fmla="*/ 1149 h 2398"/>
              <a:gd name="T2" fmla="*/ 2774 w 2774"/>
              <a:gd name="T3" fmla="*/ 0 h 2398"/>
              <a:gd name="T4" fmla="*/ 2774 w 2774"/>
              <a:gd name="T5" fmla="*/ 1766 h 2398"/>
              <a:gd name="T6" fmla="*/ 1248 w 2774"/>
              <a:gd name="T7" fmla="*/ 2398 h 2398"/>
              <a:gd name="T8" fmla="*/ 0 w 2774"/>
              <a:gd name="T9" fmla="*/ 1149 h 2398"/>
            </a:gdLst>
            <a:ahLst/>
            <a:cxnLst>
              <a:cxn ang="0">
                <a:pos x="T0" y="T1"/>
              </a:cxn>
              <a:cxn ang="0">
                <a:pos x="T2" y="T3"/>
              </a:cxn>
              <a:cxn ang="0">
                <a:pos x="T4" y="T5"/>
              </a:cxn>
              <a:cxn ang="0">
                <a:pos x="T6" y="T7"/>
              </a:cxn>
              <a:cxn ang="0">
                <a:pos x="T8" y="T9"/>
              </a:cxn>
            </a:cxnLst>
            <a:rect l="0" t="0" r="r" b="b"/>
            <a:pathLst>
              <a:path w="2774" h="2398">
                <a:moveTo>
                  <a:pt x="0" y="1149"/>
                </a:moveTo>
                <a:cubicBezTo>
                  <a:pt x="735" y="413"/>
                  <a:pt x="1734" y="0"/>
                  <a:pt x="2774" y="0"/>
                </a:cubicBezTo>
                <a:lnTo>
                  <a:pt x="2774" y="1766"/>
                </a:lnTo>
                <a:cubicBezTo>
                  <a:pt x="2202" y="1766"/>
                  <a:pt x="1653" y="1993"/>
                  <a:pt x="1248" y="2398"/>
                </a:cubicBezTo>
                <a:lnTo>
                  <a:pt x="0" y="1149"/>
                </a:lnTo>
                <a:close/>
              </a:path>
            </a:pathLst>
          </a:custGeom>
          <a:solidFill>
            <a:schemeClr val="accent2"/>
          </a:solidFill>
          <a:ln w="0">
            <a:noFill/>
            <a:prstDash val="solid"/>
            <a:round/>
            <a:headEnd/>
            <a:tailEnd/>
          </a:ln>
        </p:spPr>
        <p:txBody>
          <a:bodyPr vert="horz" wrap="square" lIns="274320" tIns="45720" rIns="91440" bIns="45720" numCol="1" anchor="ctr" anchorCtr="0" compatLnSpc="1">
            <a:prstTxWarp prst="textNoShape">
              <a:avLst/>
            </a:prstTxWarp>
          </a:bodyPr>
          <a:lstStyle/>
          <a:p>
            <a:pPr algn="ctr"/>
            <a:endParaRPr lang="en-US" sz="3600" b="1" dirty="0">
              <a:solidFill>
                <a:schemeClr val="bg1"/>
              </a:solidFill>
              <a:effectLst>
                <a:outerShdw blurRad="38100" dist="38100" dir="2700000" algn="tl">
                  <a:srgbClr val="000000">
                    <a:alpha val="43137"/>
                  </a:srgbClr>
                </a:outerShdw>
              </a:effectLst>
            </a:endParaRPr>
          </a:p>
        </p:txBody>
      </p:sp>
      <p:sp>
        <p:nvSpPr>
          <p:cNvPr id="39" name="Oval 38">
            <a:extLst>
              <a:ext uri="{FF2B5EF4-FFF2-40B4-BE49-F238E27FC236}">
                <a16:creationId xmlns:a16="http://schemas.microsoft.com/office/drawing/2014/main" id="{D47A0AD4-95C7-4C40-B551-88472223CC59}"/>
              </a:ext>
            </a:extLst>
          </p:cNvPr>
          <p:cNvSpPr/>
          <p:nvPr/>
        </p:nvSpPr>
        <p:spPr>
          <a:xfrm>
            <a:off x="4993793" y="3585857"/>
            <a:ext cx="1826598" cy="1752575"/>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0EAB4C31-E85F-488D-B305-1B97CC378E38}"/>
              </a:ext>
            </a:extLst>
          </p:cNvPr>
          <p:cNvSpPr/>
          <p:nvPr/>
        </p:nvSpPr>
        <p:spPr>
          <a:xfrm>
            <a:off x="1579326" y="3585857"/>
            <a:ext cx="1826598" cy="1752575"/>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p:cNvSpPr txBox="1"/>
          <p:nvPr/>
        </p:nvSpPr>
        <p:spPr>
          <a:xfrm>
            <a:off x="39692" y="69963"/>
            <a:ext cx="11734800" cy="2276072"/>
          </a:xfrm>
          <a:prstGeom prst="rect">
            <a:avLst/>
          </a:prstGeom>
          <a:noFill/>
        </p:spPr>
        <p:txBody>
          <a:bodyPr wrap="square" rtlCol="0">
            <a:spAutoFit/>
          </a:bodyPr>
          <a:lstStyle/>
          <a:p>
            <a:pPr lvl="0" algn="ctr">
              <a:lnSpc>
                <a:spcPct val="120000"/>
              </a:lnSpc>
            </a:pPr>
            <a:r>
              <a:rPr lang="ru-RU" sz="2000" dirty="0">
                <a:solidFill>
                  <a:schemeClr val="accent1">
                    <a:lumMod val="50000"/>
                  </a:schemeClr>
                </a:solidFill>
                <a:latin typeface="Times New Roman" panose="02020603050405020304" pitchFamily="18" charset="0"/>
                <a:cs typeface="Times New Roman" panose="02020603050405020304" pitchFamily="18" charset="0"/>
              </a:rPr>
              <a:t>БМТнинг 2003 йил 31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октябрдаги</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“Коррупцияга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қарши</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Конвенцияси”нинг</a:t>
            </a:r>
            <a:r>
              <a:rPr lang="ru-RU" sz="2000" b="1" dirty="0">
                <a:solidFill>
                  <a:schemeClr val="accent1">
                    <a:lumMod val="50000"/>
                  </a:schemeClr>
                </a:solidFill>
                <a:latin typeface="Times New Roman" panose="02020603050405020304" pitchFamily="18" charset="0"/>
                <a:cs typeface="Times New Roman" panose="02020603050405020304" pitchFamily="18" charset="0"/>
              </a:rPr>
              <a:t> 32-моддасига</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биноан</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ҳар</a:t>
            </a:r>
            <a:r>
              <a:rPr lang="ru-RU" sz="2000" dirty="0">
                <a:solidFill>
                  <a:schemeClr val="accent1">
                    <a:lumMod val="50000"/>
                  </a:schemeClr>
                </a:solidFill>
                <a:latin typeface="Times New Roman" panose="02020603050405020304" pitchFamily="18" charset="0"/>
                <a:cs typeface="Times New Roman" panose="02020603050405020304" pitchFamily="18" charset="0"/>
              </a:rPr>
              <a:t> бир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иштирокчи</a:t>
            </a:r>
            <a:r>
              <a:rPr lang="ru-RU" sz="2000" dirty="0">
                <a:solidFill>
                  <a:schemeClr val="accent1">
                    <a:lumMod val="50000"/>
                  </a:schemeClr>
                </a:solidFill>
                <a:latin typeface="Times New Roman" panose="02020603050405020304" pitchFamily="18" charset="0"/>
                <a:cs typeface="Times New Roman" panose="02020603050405020304" pitchFamily="18" charset="0"/>
              </a:rPr>
              <a:t> Давлат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ўз</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қонунчилигининг</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ички</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тизимига</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мувофиқ</a:t>
            </a:r>
            <a:r>
              <a:rPr lang="ru-RU" sz="2000" dirty="0">
                <a:solidFill>
                  <a:schemeClr val="accent1">
                    <a:lumMod val="50000"/>
                  </a:schemeClr>
                </a:solidFill>
                <a:latin typeface="Times New Roman" panose="02020603050405020304" pitchFamily="18" charset="0"/>
                <a:cs typeface="Times New Roman" panose="02020603050405020304" pitchFamily="18" charset="0"/>
              </a:rPr>
              <a:t> ва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ўз</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имкониятлари</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чегарасида</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мазкур</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Конвенцияда</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жиноят</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деб</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топилган</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жиноий</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ҳатти-ҳаракатлар</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муносабати</a:t>
            </a:r>
            <a:r>
              <a:rPr lang="ru-RU" sz="2000" dirty="0">
                <a:solidFill>
                  <a:schemeClr val="accent1">
                    <a:lumMod val="50000"/>
                  </a:schemeClr>
                </a:solidFill>
                <a:latin typeface="Times New Roman" panose="02020603050405020304" pitchFamily="18" charset="0"/>
                <a:cs typeface="Times New Roman" panose="02020603050405020304" pitchFamily="18" charset="0"/>
              </a:rPr>
              <a:t> билан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кўрсатмалар</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бераётган</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гувоҳлар</a:t>
            </a:r>
            <a:r>
              <a:rPr lang="ru-RU" sz="2000" dirty="0">
                <a:solidFill>
                  <a:schemeClr val="accent1">
                    <a:lumMod val="50000"/>
                  </a:schemeClr>
                </a:solidFill>
                <a:latin typeface="Times New Roman" panose="02020603050405020304" pitchFamily="18" charset="0"/>
                <a:cs typeface="Times New Roman" panose="02020603050405020304" pitchFamily="18" charset="0"/>
              </a:rPr>
              <a:t> ва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экспертларга</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нисбатан</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тегишли</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ҳолатларда</a:t>
            </a:r>
            <a:r>
              <a:rPr lang="ru-RU" sz="2000" dirty="0">
                <a:solidFill>
                  <a:schemeClr val="accent1">
                    <a:lumMod val="50000"/>
                  </a:schemeClr>
                </a:solidFill>
                <a:latin typeface="Times New Roman" panose="02020603050405020304" pitchFamily="18" charset="0"/>
                <a:cs typeface="Times New Roman" panose="02020603050405020304" pitchFamily="18" charset="0"/>
              </a:rPr>
              <a:t> уларнинг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қариндошлари</a:t>
            </a:r>
            <a:r>
              <a:rPr lang="ru-RU" sz="2000" dirty="0">
                <a:solidFill>
                  <a:schemeClr val="accent1">
                    <a:lumMod val="50000"/>
                  </a:schemeClr>
                </a:solidFill>
                <a:latin typeface="Times New Roman" panose="02020603050405020304" pitchFamily="18" charset="0"/>
                <a:cs typeface="Times New Roman" panose="02020603050405020304" pitchFamily="18" charset="0"/>
              </a:rPr>
              <a:t> ва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уларга</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яқин</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бўлган</a:t>
            </a:r>
            <a:r>
              <a:rPr lang="ru-RU" sz="2000" dirty="0">
                <a:solidFill>
                  <a:schemeClr val="accent1">
                    <a:lumMod val="50000"/>
                  </a:schemeClr>
                </a:solidFill>
                <a:latin typeface="Times New Roman" panose="02020603050405020304" pitchFamily="18" charset="0"/>
                <a:cs typeface="Times New Roman" panose="02020603050405020304" pitchFamily="18" charset="0"/>
              </a:rPr>
              <a:t> бошқа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одамларга</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нисбатан</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бўлиши</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эҳтимол</a:t>
            </a:r>
            <a:r>
              <a:rPr lang="ru-RU" sz="2000" dirty="0">
                <a:solidFill>
                  <a:schemeClr val="accent1">
                    <a:lumMod val="50000"/>
                  </a:schemeClr>
                </a:solidFill>
                <a:latin typeface="Times New Roman" panose="02020603050405020304" pitchFamily="18" charset="0"/>
                <a:cs typeface="Times New Roman" panose="02020603050405020304" pitchFamily="18" charset="0"/>
              </a:rPr>
              <a:t> тутилган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ўч</a:t>
            </a:r>
            <a:r>
              <a:rPr lang="ru-RU" sz="2000" dirty="0">
                <a:solidFill>
                  <a:schemeClr val="accent1">
                    <a:lumMod val="50000"/>
                  </a:schemeClr>
                </a:solidFill>
                <a:latin typeface="Times New Roman" panose="02020603050405020304" pitchFamily="18" charset="0"/>
                <a:cs typeface="Times New Roman" panose="02020603050405020304" pitchFamily="18" charset="0"/>
              </a:rPr>
              <a:t> ёки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дўқ-пўписалардан</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самарали</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ҳимоя</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қилишни</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таъминловчи</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тегишли</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чораларни</a:t>
            </a:r>
            <a:r>
              <a:rPr lang="ru-RU" sz="2000" dirty="0">
                <a:solidFill>
                  <a:schemeClr val="accent1">
                    <a:lumMod val="50000"/>
                  </a:schemeClr>
                </a:solidFill>
                <a:latin typeface="Times New Roman" panose="02020603050405020304" pitchFamily="18" charset="0"/>
                <a:cs typeface="Times New Roman" panose="02020603050405020304" pitchFamily="18" charset="0"/>
              </a:rPr>
              <a:t> </a:t>
            </a:r>
            <a:r>
              <a:rPr lang="ru-RU" sz="2000" dirty="0" err="1">
                <a:solidFill>
                  <a:schemeClr val="accent1">
                    <a:lumMod val="50000"/>
                  </a:schemeClr>
                </a:solidFill>
                <a:latin typeface="Times New Roman" panose="02020603050405020304" pitchFamily="18" charset="0"/>
                <a:cs typeface="Times New Roman" panose="02020603050405020304" pitchFamily="18" charset="0"/>
              </a:rPr>
              <a:t>кўради</a:t>
            </a:r>
            <a:r>
              <a:rPr lang="ru-RU" sz="2000"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6957306" y="4129896"/>
            <a:ext cx="5371609" cy="2282035"/>
          </a:xfrm>
          <a:prstGeom prst="rect">
            <a:avLst/>
          </a:prstGeom>
          <a:noFill/>
        </p:spPr>
        <p:txBody>
          <a:bodyPr wrap="square" rtlCol="0">
            <a:spAutoFit/>
          </a:bodyPr>
          <a:lstStyle/>
          <a:p>
            <a:pPr lvl="0" algn="ctr">
              <a:lnSpc>
                <a:spcPct val="120000"/>
              </a:lnSpc>
            </a:pPr>
            <a:r>
              <a:rPr lang="ru-RU" sz="2000" b="1" dirty="0">
                <a:solidFill>
                  <a:schemeClr val="tx2">
                    <a:lumMod val="75000"/>
                  </a:schemeClr>
                </a:solidFill>
                <a:latin typeface="Times New Roman" panose="02020603050405020304" pitchFamily="18" charset="0"/>
                <a:cs typeface="Times New Roman" panose="02020603050405020304" pitchFamily="18" charset="0"/>
              </a:rPr>
              <a:t>Ушбу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талабларни</a:t>
            </a:r>
            <a:r>
              <a:rPr lang="ru-RU" sz="2000" b="1" dirty="0">
                <a:solidFill>
                  <a:schemeClr val="tx2">
                    <a:lumMod val="75000"/>
                  </a:schemeClr>
                </a:solidFill>
                <a:latin typeface="Times New Roman" panose="02020603050405020304" pitchFamily="18" charset="0"/>
                <a:cs typeface="Times New Roman" panose="02020603050405020304" pitchFamily="18" charset="0"/>
              </a:rPr>
              <a:t>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бажариш</a:t>
            </a:r>
            <a:r>
              <a:rPr lang="ru-RU" sz="2000" b="1" dirty="0">
                <a:solidFill>
                  <a:schemeClr val="tx2">
                    <a:lumMod val="75000"/>
                  </a:schemeClr>
                </a:solidFill>
                <a:latin typeface="Times New Roman" panose="02020603050405020304" pitchFamily="18" charset="0"/>
                <a:cs typeface="Times New Roman" panose="02020603050405020304" pitchFamily="18" charset="0"/>
              </a:rPr>
              <a:t> мақсадида 2019 йил 15 январь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куни</a:t>
            </a:r>
            <a:r>
              <a:rPr lang="ru-RU" sz="2000" b="1" dirty="0">
                <a:solidFill>
                  <a:schemeClr val="tx2">
                    <a:lumMod val="75000"/>
                  </a:schemeClr>
                </a:solidFill>
                <a:latin typeface="Times New Roman" panose="02020603050405020304" pitchFamily="18" charset="0"/>
                <a:cs typeface="Times New Roman" panose="02020603050405020304" pitchFamily="18" charset="0"/>
              </a:rPr>
              <a:t> Ўзбекистон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Республикасининг</a:t>
            </a:r>
            <a:r>
              <a:rPr lang="ru-RU" sz="2000" b="1" dirty="0">
                <a:solidFill>
                  <a:schemeClr val="tx2">
                    <a:lumMod val="75000"/>
                  </a:schemeClr>
                </a:solidFill>
                <a:latin typeface="Times New Roman" panose="02020603050405020304" pitchFamily="18" charset="0"/>
                <a:cs typeface="Times New Roman" panose="02020603050405020304" pitchFamily="18" charset="0"/>
              </a:rPr>
              <a:t>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Жабрланувчиларни</a:t>
            </a:r>
            <a:r>
              <a:rPr lang="ru-RU" sz="2000" b="1" dirty="0">
                <a:solidFill>
                  <a:schemeClr val="tx2">
                    <a:lumMod val="75000"/>
                  </a:schemeClr>
                </a:solidFill>
                <a:latin typeface="Times New Roman" panose="02020603050405020304" pitchFamily="18" charset="0"/>
                <a:cs typeface="Times New Roman" panose="02020603050405020304" pitchFamily="18" charset="0"/>
              </a:rPr>
              <a:t>,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гувоҳларни</a:t>
            </a:r>
            <a:r>
              <a:rPr lang="ru-RU" sz="2000" b="1" dirty="0">
                <a:solidFill>
                  <a:schemeClr val="tx2">
                    <a:lumMod val="75000"/>
                  </a:schemeClr>
                </a:solidFill>
                <a:latin typeface="Times New Roman" panose="02020603050405020304" pitchFamily="18" charset="0"/>
                <a:cs typeface="Times New Roman" panose="02020603050405020304" pitchFamily="18" charset="0"/>
              </a:rPr>
              <a:t> ва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жиноят</a:t>
            </a:r>
            <a:r>
              <a:rPr lang="ru-RU" sz="2000" b="1" dirty="0">
                <a:solidFill>
                  <a:schemeClr val="tx2">
                    <a:lumMod val="75000"/>
                  </a:schemeClr>
                </a:solidFill>
                <a:latin typeface="Times New Roman" panose="02020603050405020304" pitchFamily="18" charset="0"/>
                <a:cs typeface="Times New Roman" panose="02020603050405020304" pitchFamily="18" charset="0"/>
              </a:rPr>
              <a:t>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процессининг</a:t>
            </a:r>
            <a:r>
              <a:rPr lang="ru-RU" sz="2000" b="1" dirty="0">
                <a:solidFill>
                  <a:schemeClr val="tx2">
                    <a:lumMod val="75000"/>
                  </a:schemeClr>
                </a:solidFill>
                <a:latin typeface="Times New Roman" panose="02020603050405020304" pitchFamily="18" charset="0"/>
                <a:cs typeface="Times New Roman" panose="02020603050405020304" pitchFamily="18" charset="0"/>
              </a:rPr>
              <a:t>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бошқа</a:t>
            </a:r>
            <a:r>
              <a:rPr lang="ru-RU" sz="2000" b="1" dirty="0">
                <a:solidFill>
                  <a:schemeClr val="tx2">
                    <a:lumMod val="75000"/>
                  </a:schemeClr>
                </a:solidFill>
                <a:latin typeface="Times New Roman" panose="02020603050405020304" pitchFamily="18" charset="0"/>
                <a:cs typeface="Times New Roman" panose="02020603050405020304" pitchFamily="18" charset="0"/>
              </a:rPr>
              <a:t>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иштирокчиларини</a:t>
            </a:r>
            <a:r>
              <a:rPr lang="ru-RU" sz="2000" b="1" dirty="0">
                <a:solidFill>
                  <a:schemeClr val="tx2">
                    <a:lumMod val="75000"/>
                  </a:schemeClr>
                </a:solidFill>
                <a:latin typeface="Times New Roman" panose="02020603050405020304" pitchFamily="18" charset="0"/>
                <a:cs typeface="Times New Roman" panose="02020603050405020304" pitchFamily="18" charset="0"/>
              </a:rPr>
              <a:t>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ҳимоя</a:t>
            </a:r>
            <a:r>
              <a:rPr lang="ru-RU" sz="2000" b="1" dirty="0">
                <a:solidFill>
                  <a:schemeClr val="tx2">
                    <a:lumMod val="75000"/>
                  </a:schemeClr>
                </a:solidFill>
                <a:latin typeface="Times New Roman" panose="02020603050405020304" pitchFamily="18" charset="0"/>
                <a:cs typeface="Times New Roman" panose="02020603050405020304" pitchFamily="18" charset="0"/>
              </a:rPr>
              <a:t>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қилиш</a:t>
            </a:r>
            <a:r>
              <a:rPr lang="ru-RU" sz="2000" b="1" dirty="0">
                <a:solidFill>
                  <a:schemeClr val="tx2">
                    <a:lumMod val="75000"/>
                  </a:schemeClr>
                </a:solidFill>
                <a:latin typeface="Times New Roman" panose="02020603050405020304" pitchFamily="18" charset="0"/>
                <a:cs typeface="Times New Roman" panose="02020603050405020304" pitchFamily="18" charset="0"/>
              </a:rPr>
              <a:t> тўғрисида”ги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Қонуни</a:t>
            </a:r>
            <a:r>
              <a:rPr lang="ru-RU" sz="2000" b="1" dirty="0">
                <a:solidFill>
                  <a:schemeClr val="tx2">
                    <a:lumMod val="75000"/>
                  </a:schemeClr>
                </a:solidFill>
                <a:latin typeface="Times New Roman" panose="02020603050405020304" pitchFamily="18" charset="0"/>
                <a:cs typeface="Times New Roman" panose="02020603050405020304" pitchFamily="18" charset="0"/>
              </a:rPr>
              <a:t> қабул </a:t>
            </a:r>
            <a:r>
              <a:rPr lang="ru-RU" sz="2000" b="1" dirty="0" err="1">
                <a:solidFill>
                  <a:schemeClr val="tx2">
                    <a:lumMod val="75000"/>
                  </a:schemeClr>
                </a:solidFill>
                <a:latin typeface="Times New Roman" panose="02020603050405020304" pitchFamily="18" charset="0"/>
                <a:cs typeface="Times New Roman" panose="02020603050405020304" pitchFamily="18" charset="0"/>
              </a:rPr>
              <a:t>қилинди</a:t>
            </a:r>
            <a:r>
              <a:rPr lang="ru-RU" sz="2000" dirty="0">
                <a:solidFill>
                  <a:schemeClr val="tx2">
                    <a:lumMod val="75000"/>
                  </a:schemeClr>
                </a:solidFill>
                <a:latin typeface="Times New Roman" panose="02020603050405020304" pitchFamily="18" charset="0"/>
                <a:cs typeface="Times New Roman" panose="02020603050405020304" pitchFamily="18" charset="0"/>
              </a:rPr>
              <a:t>.</a:t>
            </a:r>
            <a:endParaRPr lang="ru-RU" sz="2000" dirty="0">
              <a:solidFill>
                <a:schemeClr val="tx2">
                  <a:lumMod val="75000"/>
                </a:schemeClr>
              </a:solidFill>
            </a:endParaRPr>
          </a:p>
        </p:txBody>
      </p:sp>
    </p:spTree>
    <p:extLst>
      <p:ext uri="{BB962C8B-B14F-4D97-AF65-F5344CB8AC3E}">
        <p14:creationId xmlns:p14="http://schemas.microsoft.com/office/powerpoint/2010/main" val="2999338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reeform: Shape 77">
            <a:extLst>
              <a:ext uri="{FF2B5EF4-FFF2-40B4-BE49-F238E27FC236}">
                <a16:creationId xmlns:a16="http://schemas.microsoft.com/office/drawing/2014/main" id="{8305683C-7EFE-4BA3-9D0B-D4AD1389FA2D}"/>
              </a:ext>
            </a:extLst>
          </p:cNvPr>
          <p:cNvSpPr>
            <a:spLocks/>
          </p:cNvSpPr>
          <p:nvPr/>
        </p:nvSpPr>
        <p:spPr bwMode="auto">
          <a:xfrm>
            <a:off x="2496148" y="1133033"/>
            <a:ext cx="2418724" cy="1198669"/>
          </a:xfrm>
          <a:custGeom>
            <a:avLst/>
            <a:gdLst>
              <a:gd name="connsiteX0" fmla="*/ 1199814 w 2399628"/>
              <a:gd name="connsiteY0" fmla="*/ 0 h 1200552"/>
              <a:gd name="connsiteX1" fmla="*/ 2399628 w 2399628"/>
              <a:gd name="connsiteY1" fmla="*/ 0 h 1200552"/>
              <a:gd name="connsiteX2" fmla="*/ 1199814 w 2399628"/>
              <a:gd name="connsiteY2" fmla="*/ 1199814 h 1200552"/>
              <a:gd name="connsiteX3" fmla="*/ 1199814 w 2399628"/>
              <a:gd name="connsiteY3" fmla="*/ 1200552 h 1200552"/>
              <a:gd name="connsiteX4" fmla="*/ 0 w 2399628"/>
              <a:gd name="connsiteY4" fmla="*/ 1200552 h 1200552"/>
              <a:gd name="connsiteX5" fmla="*/ 1199814 w 2399628"/>
              <a:gd name="connsiteY5" fmla="*/ 0 h 12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628" h="1200552">
                <a:moveTo>
                  <a:pt x="1199814" y="0"/>
                </a:moveTo>
                <a:lnTo>
                  <a:pt x="2399628" y="0"/>
                </a:lnTo>
                <a:cubicBezTo>
                  <a:pt x="2399628" y="662642"/>
                  <a:pt x="1862457" y="1199814"/>
                  <a:pt x="1199814" y="1199814"/>
                </a:cubicBezTo>
                <a:lnTo>
                  <a:pt x="1199814" y="1200552"/>
                </a:lnTo>
                <a:lnTo>
                  <a:pt x="0" y="1200552"/>
                </a:lnTo>
                <a:cubicBezTo>
                  <a:pt x="0" y="537502"/>
                  <a:pt x="537172" y="0"/>
                  <a:pt x="1199814" y="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5" name="Freeform 7">
            <a:extLst>
              <a:ext uri="{FF2B5EF4-FFF2-40B4-BE49-F238E27FC236}">
                <a16:creationId xmlns:a16="http://schemas.microsoft.com/office/drawing/2014/main" id="{4C8202C9-1C72-4AD7-AA92-6F34135BCD8C}"/>
              </a:ext>
            </a:extLst>
          </p:cNvPr>
          <p:cNvSpPr>
            <a:spLocks/>
          </p:cNvSpPr>
          <p:nvPr/>
        </p:nvSpPr>
        <p:spPr bwMode="auto">
          <a:xfrm>
            <a:off x="3705510" y="1133033"/>
            <a:ext cx="1209362" cy="1197932"/>
          </a:xfrm>
          <a:custGeom>
            <a:avLst/>
            <a:gdLst>
              <a:gd name="T0" fmla="*/ 3978 w 3978"/>
              <a:gd name="T1" fmla="*/ 0 h 3978"/>
              <a:gd name="T2" fmla="*/ 0 w 3978"/>
              <a:gd name="T3" fmla="*/ 3978 h 3978"/>
              <a:gd name="T4" fmla="*/ 0 w 3978"/>
              <a:gd name="T5" fmla="*/ 0 h 3978"/>
              <a:gd name="T6" fmla="*/ 3978 w 3978"/>
              <a:gd name="T7" fmla="*/ 0 h 3978"/>
            </a:gdLst>
            <a:ahLst/>
            <a:cxnLst>
              <a:cxn ang="0">
                <a:pos x="T0" y="T1"/>
              </a:cxn>
              <a:cxn ang="0">
                <a:pos x="T2" y="T3"/>
              </a:cxn>
              <a:cxn ang="0">
                <a:pos x="T4" y="T5"/>
              </a:cxn>
              <a:cxn ang="0">
                <a:pos x="T6" y="T7"/>
              </a:cxn>
            </a:cxnLst>
            <a:rect l="0" t="0" r="r" b="b"/>
            <a:pathLst>
              <a:path w="3978" h="3978">
                <a:moveTo>
                  <a:pt x="3978" y="0"/>
                </a:moveTo>
                <a:cubicBezTo>
                  <a:pt x="3978" y="2197"/>
                  <a:pt x="2197" y="3978"/>
                  <a:pt x="0" y="3978"/>
                </a:cubicBezTo>
                <a:lnTo>
                  <a:pt x="0" y="0"/>
                </a:lnTo>
                <a:lnTo>
                  <a:pt x="3978"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4800" b="1" dirty="0">
                <a:solidFill>
                  <a:schemeClr val="lt1"/>
                </a:solidFill>
              </a:rPr>
              <a:t>0</a:t>
            </a:r>
            <a:r>
              <a:rPr lang="uz-Cyrl-UZ" sz="4800" b="1" dirty="0">
                <a:solidFill>
                  <a:schemeClr val="lt1"/>
                </a:solidFill>
              </a:rPr>
              <a:t>1</a:t>
            </a:r>
            <a:endParaRPr lang="en-US" sz="4800" b="1" dirty="0">
              <a:solidFill>
                <a:schemeClr val="lt1"/>
              </a:solidFill>
            </a:endParaRPr>
          </a:p>
        </p:txBody>
      </p:sp>
      <p:sp>
        <p:nvSpPr>
          <p:cNvPr id="80" name="Freeform: Shape 79">
            <a:extLst>
              <a:ext uri="{FF2B5EF4-FFF2-40B4-BE49-F238E27FC236}">
                <a16:creationId xmlns:a16="http://schemas.microsoft.com/office/drawing/2014/main" id="{B625C9EF-664A-46F9-8FBD-336DFB4EE452}"/>
              </a:ext>
            </a:extLst>
          </p:cNvPr>
          <p:cNvSpPr>
            <a:spLocks/>
          </p:cNvSpPr>
          <p:nvPr/>
        </p:nvSpPr>
        <p:spPr bwMode="auto">
          <a:xfrm>
            <a:off x="145288" y="5098499"/>
            <a:ext cx="2418724" cy="1198669"/>
          </a:xfrm>
          <a:custGeom>
            <a:avLst/>
            <a:gdLst>
              <a:gd name="connsiteX0" fmla="*/ 1199814 w 2399628"/>
              <a:gd name="connsiteY0" fmla="*/ 0 h 1200552"/>
              <a:gd name="connsiteX1" fmla="*/ 2399628 w 2399628"/>
              <a:gd name="connsiteY1" fmla="*/ 0 h 1200552"/>
              <a:gd name="connsiteX2" fmla="*/ 1199814 w 2399628"/>
              <a:gd name="connsiteY2" fmla="*/ 1199814 h 1200552"/>
              <a:gd name="connsiteX3" fmla="*/ 1199814 w 2399628"/>
              <a:gd name="connsiteY3" fmla="*/ 1200552 h 1200552"/>
              <a:gd name="connsiteX4" fmla="*/ 0 w 2399628"/>
              <a:gd name="connsiteY4" fmla="*/ 1200552 h 1200552"/>
              <a:gd name="connsiteX5" fmla="*/ 1199814 w 2399628"/>
              <a:gd name="connsiteY5" fmla="*/ 0 h 12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628" h="1200552">
                <a:moveTo>
                  <a:pt x="1199814" y="0"/>
                </a:moveTo>
                <a:lnTo>
                  <a:pt x="2399628" y="0"/>
                </a:lnTo>
                <a:cubicBezTo>
                  <a:pt x="2399628" y="662643"/>
                  <a:pt x="1862457" y="1199814"/>
                  <a:pt x="1199814" y="1199814"/>
                </a:cubicBezTo>
                <a:lnTo>
                  <a:pt x="1199814" y="1200552"/>
                </a:lnTo>
                <a:lnTo>
                  <a:pt x="0" y="1200552"/>
                </a:lnTo>
                <a:cubicBezTo>
                  <a:pt x="0" y="537502"/>
                  <a:pt x="537172" y="0"/>
                  <a:pt x="1199814" y="0"/>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9" name="Freeform: Shape 78">
            <a:extLst>
              <a:ext uri="{FF2B5EF4-FFF2-40B4-BE49-F238E27FC236}">
                <a16:creationId xmlns:a16="http://schemas.microsoft.com/office/drawing/2014/main" id="{22612846-91BC-4EBA-B795-9A7F4127331D}"/>
              </a:ext>
            </a:extLst>
          </p:cNvPr>
          <p:cNvSpPr>
            <a:spLocks/>
          </p:cNvSpPr>
          <p:nvPr/>
        </p:nvSpPr>
        <p:spPr bwMode="auto">
          <a:xfrm>
            <a:off x="1312082" y="3120199"/>
            <a:ext cx="2418724" cy="1198669"/>
          </a:xfrm>
          <a:custGeom>
            <a:avLst/>
            <a:gdLst>
              <a:gd name="connsiteX0" fmla="*/ 1199814 w 2399628"/>
              <a:gd name="connsiteY0" fmla="*/ 0 h 1200552"/>
              <a:gd name="connsiteX1" fmla="*/ 2399628 w 2399628"/>
              <a:gd name="connsiteY1" fmla="*/ 0 h 1200552"/>
              <a:gd name="connsiteX2" fmla="*/ 1199814 w 2399628"/>
              <a:gd name="connsiteY2" fmla="*/ 1199814 h 1200552"/>
              <a:gd name="connsiteX3" fmla="*/ 1199814 w 2399628"/>
              <a:gd name="connsiteY3" fmla="*/ 1200552 h 1200552"/>
              <a:gd name="connsiteX4" fmla="*/ 0 w 2399628"/>
              <a:gd name="connsiteY4" fmla="*/ 1200552 h 1200552"/>
              <a:gd name="connsiteX5" fmla="*/ 1199814 w 2399628"/>
              <a:gd name="connsiteY5" fmla="*/ 0 h 120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628" h="1200552">
                <a:moveTo>
                  <a:pt x="1199814" y="0"/>
                </a:moveTo>
                <a:lnTo>
                  <a:pt x="2399628" y="0"/>
                </a:lnTo>
                <a:cubicBezTo>
                  <a:pt x="2399628" y="662643"/>
                  <a:pt x="1862457" y="1199814"/>
                  <a:pt x="1199814" y="1199814"/>
                </a:cubicBezTo>
                <a:lnTo>
                  <a:pt x="1199814" y="1200552"/>
                </a:lnTo>
                <a:lnTo>
                  <a:pt x="0" y="1200552"/>
                </a:lnTo>
                <a:cubicBezTo>
                  <a:pt x="0" y="537502"/>
                  <a:pt x="537172" y="0"/>
                  <a:pt x="1199814" y="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3" name="Freeform 7">
            <a:extLst>
              <a:ext uri="{FF2B5EF4-FFF2-40B4-BE49-F238E27FC236}">
                <a16:creationId xmlns:a16="http://schemas.microsoft.com/office/drawing/2014/main" id="{18435C7C-6BCC-474A-ABB7-75DE7F4C868D}"/>
              </a:ext>
            </a:extLst>
          </p:cNvPr>
          <p:cNvSpPr>
            <a:spLocks/>
          </p:cNvSpPr>
          <p:nvPr/>
        </p:nvSpPr>
        <p:spPr bwMode="auto">
          <a:xfrm>
            <a:off x="1367858" y="5098499"/>
            <a:ext cx="1209362" cy="1197932"/>
          </a:xfrm>
          <a:custGeom>
            <a:avLst/>
            <a:gdLst>
              <a:gd name="T0" fmla="*/ 3978 w 3978"/>
              <a:gd name="T1" fmla="*/ 0 h 3978"/>
              <a:gd name="T2" fmla="*/ 0 w 3978"/>
              <a:gd name="T3" fmla="*/ 3978 h 3978"/>
              <a:gd name="T4" fmla="*/ 0 w 3978"/>
              <a:gd name="T5" fmla="*/ 0 h 3978"/>
              <a:gd name="T6" fmla="*/ 3978 w 3978"/>
              <a:gd name="T7" fmla="*/ 0 h 3978"/>
            </a:gdLst>
            <a:ahLst/>
            <a:cxnLst>
              <a:cxn ang="0">
                <a:pos x="T0" y="T1"/>
              </a:cxn>
              <a:cxn ang="0">
                <a:pos x="T2" y="T3"/>
              </a:cxn>
              <a:cxn ang="0">
                <a:pos x="T4" y="T5"/>
              </a:cxn>
              <a:cxn ang="0">
                <a:pos x="T6" y="T7"/>
              </a:cxn>
            </a:cxnLst>
            <a:rect l="0" t="0" r="r" b="b"/>
            <a:pathLst>
              <a:path w="3978" h="3978">
                <a:moveTo>
                  <a:pt x="3978" y="0"/>
                </a:moveTo>
                <a:cubicBezTo>
                  <a:pt x="3978" y="2197"/>
                  <a:pt x="2197" y="3978"/>
                  <a:pt x="0" y="3978"/>
                </a:cubicBezTo>
                <a:lnTo>
                  <a:pt x="0" y="0"/>
                </a:lnTo>
                <a:lnTo>
                  <a:pt x="3978"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uz-Cyrl-UZ" sz="4800" b="1" dirty="0">
                <a:solidFill>
                  <a:schemeClr val="lt1"/>
                </a:solidFill>
              </a:rPr>
              <a:t>03</a:t>
            </a:r>
            <a:endParaRPr lang="en-US" sz="4800" b="1" dirty="0">
              <a:solidFill>
                <a:schemeClr val="lt1"/>
              </a:solidFill>
            </a:endParaRPr>
          </a:p>
        </p:txBody>
      </p:sp>
      <p:sp>
        <p:nvSpPr>
          <p:cNvPr id="84" name="Freeform 7">
            <a:extLst>
              <a:ext uri="{FF2B5EF4-FFF2-40B4-BE49-F238E27FC236}">
                <a16:creationId xmlns:a16="http://schemas.microsoft.com/office/drawing/2014/main" id="{40D650E7-2010-44B3-B8B1-94BDD8BB6405}"/>
              </a:ext>
            </a:extLst>
          </p:cNvPr>
          <p:cNvSpPr>
            <a:spLocks/>
          </p:cNvSpPr>
          <p:nvPr/>
        </p:nvSpPr>
        <p:spPr bwMode="auto">
          <a:xfrm>
            <a:off x="2508744" y="3124199"/>
            <a:ext cx="1209362" cy="1181101"/>
          </a:xfrm>
          <a:custGeom>
            <a:avLst/>
            <a:gdLst>
              <a:gd name="T0" fmla="*/ 3978 w 3978"/>
              <a:gd name="T1" fmla="*/ 0 h 3978"/>
              <a:gd name="T2" fmla="*/ 0 w 3978"/>
              <a:gd name="T3" fmla="*/ 3978 h 3978"/>
              <a:gd name="T4" fmla="*/ 0 w 3978"/>
              <a:gd name="T5" fmla="*/ 0 h 3978"/>
              <a:gd name="T6" fmla="*/ 3978 w 3978"/>
              <a:gd name="T7" fmla="*/ 0 h 3978"/>
            </a:gdLst>
            <a:ahLst/>
            <a:cxnLst>
              <a:cxn ang="0">
                <a:pos x="T0" y="T1"/>
              </a:cxn>
              <a:cxn ang="0">
                <a:pos x="T2" y="T3"/>
              </a:cxn>
              <a:cxn ang="0">
                <a:pos x="T4" y="T5"/>
              </a:cxn>
              <a:cxn ang="0">
                <a:pos x="T6" y="T7"/>
              </a:cxn>
            </a:cxnLst>
            <a:rect l="0" t="0" r="r" b="b"/>
            <a:pathLst>
              <a:path w="3978" h="3978">
                <a:moveTo>
                  <a:pt x="3978" y="0"/>
                </a:moveTo>
                <a:cubicBezTo>
                  <a:pt x="3978" y="2197"/>
                  <a:pt x="2197" y="3978"/>
                  <a:pt x="0" y="3978"/>
                </a:cubicBezTo>
                <a:lnTo>
                  <a:pt x="0" y="0"/>
                </a:lnTo>
                <a:lnTo>
                  <a:pt x="3978" y="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uz-Cyrl-UZ" sz="4800" b="1" dirty="0">
                <a:solidFill>
                  <a:schemeClr val="lt1"/>
                </a:solidFill>
              </a:rPr>
              <a:t>02</a:t>
            </a:r>
            <a:endParaRPr lang="en-US" sz="4800" b="1" dirty="0">
              <a:solidFill>
                <a:schemeClr val="lt1"/>
              </a:solidFill>
            </a:endParaRPr>
          </a:p>
        </p:txBody>
      </p:sp>
      <p:sp>
        <p:nvSpPr>
          <p:cNvPr id="3" name="TextBox 2"/>
          <p:cNvSpPr txBox="1"/>
          <p:nvPr/>
        </p:nvSpPr>
        <p:spPr>
          <a:xfrm>
            <a:off x="0" y="144780"/>
            <a:ext cx="12192000" cy="461665"/>
          </a:xfrm>
          <a:prstGeom prst="rect">
            <a:avLst/>
          </a:prstGeom>
          <a:noFill/>
        </p:spPr>
        <p:txBody>
          <a:bodyPr wrap="square" rtlCol="0">
            <a:spAutoFit/>
          </a:bodyPr>
          <a:lstStyle/>
          <a:p>
            <a:pPr algn="ctr"/>
            <a:r>
              <a:rPr lang="uz-Cyrl-UZ" sz="2400" b="1" dirty="0">
                <a:latin typeface="Times New Roman" panose="02020603050405020304" pitchFamily="18" charset="0"/>
                <a:cs typeface="Times New Roman" panose="02020603050405020304" pitchFamily="18" charset="0"/>
              </a:rPr>
              <a:t>Мазкур қонунга мувофиқ</a:t>
            </a:r>
            <a:endParaRPr lang="ru-RU"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887976" y="1014984"/>
            <a:ext cx="7400544" cy="646331"/>
          </a:xfrm>
          <a:prstGeom prst="rect">
            <a:avLst/>
          </a:prstGeom>
          <a:noFill/>
        </p:spPr>
        <p:txBody>
          <a:bodyPr wrap="square" rtlCol="0">
            <a:spAutoFit/>
          </a:bodyPr>
          <a:lstStyle/>
          <a:p>
            <a:pPr lvl="0" algn="ctr"/>
            <a:r>
              <a:rPr lang="ru-RU" dirty="0" err="1">
                <a:latin typeface="Times New Roman" panose="02020603050405020304" pitchFamily="18" charset="0"/>
                <a:cs typeface="Times New Roman" panose="02020603050405020304" pitchFamily="18" charset="0"/>
              </a:rPr>
              <a:t>ҳимоя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қилинувчи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шахслар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рўйхати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назарда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тутилмоқда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уларнинг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ҳимоясини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таъминловчи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давлат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доиралари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белгиланмоқда</a:t>
            </a:r>
            <a:r>
              <a:rPr lang="ru-RU"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3556000" y="2648712"/>
            <a:ext cx="8610600" cy="2031325"/>
          </a:xfrm>
          <a:prstGeom prst="rect">
            <a:avLst/>
          </a:prstGeom>
          <a:noFill/>
        </p:spPr>
        <p:txBody>
          <a:bodyPr wrap="square" rtlCol="0">
            <a:spAutoFit/>
          </a:bodyPr>
          <a:lstStyle/>
          <a:p>
            <a:pPr lvl="0" algn="ctr"/>
            <a:r>
              <a:rPr lang="ru-RU" dirty="0" err="1">
                <a:latin typeface="Times New Roman" panose="02020603050405020304" pitchFamily="18" charset="0"/>
                <a:cs typeface="Times New Roman" panose="02020603050405020304" pitchFamily="18" charset="0"/>
              </a:rPr>
              <a:t>ички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давлат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хавфсизлик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хизмати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органлари</a:t>
            </a:r>
            <a:r>
              <a:rPr lang="ru-RU" dirty="0">
                <a:latin typeface="Times New Roman" panose="02020603050405020304" pitchFamily="18" charset="0"/>
                <a:cs typeface="Times New Roman" panose="02020603050405020304" pitchFamily="18" charset="0"/>
              </a:rPr>
              <a:t>, прокуратура </a:t>
            </a:r>
            <a:r>
              <a:rPr lang="ru-RU" dirty="0" err="1">
                <a:latin typeface="Times New Roman" panose="02020603050405020304" pitchFamily="18" charset="0"/>
                <a:cs typeface="Times New Roman" panose="02020603050405020304" pitchFamily="18" charset="0"/>
              </a:rPr>
              <a:t>органлари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судлар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ҳимояни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таъминлаш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тўғрисида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қарор</a:t>
            </a:r>
            <a:r>
              <a:rPr lang="ru-RU" dirty="0">
                <a:latin typeface="Times New Roman" panose="02020603050405020304" pitchFamily="18" charset="0"/>
                <a:cs typeface="Times New Roman" panose="02020603050405020304" pitchFamily="18" charset="0"/>
              </a:rPr>
              <a:t> қабул </a:t>
            </a:r>
            <a:r>
              <a:rPr lang="ru-RU" dirty="0" err="1">
                <a:latin typeface="Times New Roman" panose="02020603050405020304" pitchFamily="18" charset="0"/>
                <a:cs typeface="Times New Roman" panose="02020603050405020304" pitchFamily="18" charset="0"/>
              </a:rPr>
              <a:t>қилувчи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ҳисобланади</a:t>
            </a:r>
            <a:r>
              <a:rPr lang="ru-RU" dirty="0">
                <a:latin typeface="Times New Roman" panose="02020603050405020304" pitchFamily="18" charset="0"/>
                <a:cs typeface="Times New Roman" panose="02020603050405020304" pitchFamily="18" charset="0"/>
              </a:rPr>
              <a:t>. Шу </a:t>
            </a:r>
            <a:r>
              <a:rPr lang="ru-RU" dirty="0" err="1">
                <a:latin typeface="Times New Roman" panose="02020603050405020304" pitchFamily="18" charset="0"/>
                <a:cs typeface="Times New Roman" panose="02020603050405020304" pitchFamily="18" charset="0"/>
              </a:rPr>
              <a:t>билан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бирга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ички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давлат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хавфсизлик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хизмати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ҳарбий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қисмлар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Қуролли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Кучлар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ҳарбий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тузилмаларининг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юқори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турувчи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қўмондонлиги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хавфсизлик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чораларини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таъминлаши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аҳолини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ижтимоий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ҳимоя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қилувчи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Вазирлар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Маҳкамаси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томонидан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белгиланадиган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бошқа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ижтимоий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ҳимоя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чораларини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таъминлаши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белгилаб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қўйилган</a:t>
            </a:r>
            <a:r>
              <a:rPr lang="ru-RU"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2437384" y="5051552"/>
            <a:ext cx="9729216" cy="1477328"/>
          </a:xfrm>
          <a:prstGeom prst="rect">
            <a:avLst/>
          </a:prstGeom>
          <a:noFill/>
        </p:spPr>
        <p:txBody>
          <a:bodyPr wrap="square" rtlCol="0">
            <a:spAutoFit/>
          </a:bodyPr>
          <a:lstStyle/>
          <a:p>
            <a:pPr lvl="0" algn="ctr"/>
            <a:r>
              <a:rPr lang="ru-RU" dirty="0" err="1">
                <a:latin typeface="Times New Roman" panose="02020603050405020304" pitchFamily="18" charset="0"/>
                <a:cs typeface="Times New Roman" panose="02020603050405020304" pitchFamily="18" charset="0"/>
              </a:rPr>
              <a:t>ҳимоя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қилинувчи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шахс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тўғрисидаги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маълумотларнинг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махфийлигини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таъминлаш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шахсни</a:t>
            </a:r>
            <a:r>
              <a:rPr lang="ru-RU" dirty="0">
                <a:latin typeface="Times New Roman" panose="02020603050405020304" pitchFamily="18" charset="0"/>
                <a:cs typeface="Times New Roman" panose="02020603050405020304" pitchFamily="18" charset="0"/>
              </a:rPr>
              <a:t>, </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уй-жойни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бошқа</a:t>
            </a:r>
            <a:r>
              <a:rPr lang="ru-RU" dirty="0">
                <a:latin typeface="Times New Roman" panose="02020603050405020304" pitchFamily="18" charset="0"/>
                <a:cs typeface="Times New Roman" panose="02020603050405020304" pitchFamily="18" charset="0"/>
              </a:rPr>
              <a:t> мол-</a:t>
            </a:r>
            <a:r>
              <a:rPr lang="ru-RU" dirty="0" err="1">
                <a:latin typeface="Times New Roman" panose="02020603050405020304" pitchFamily="18" charset="0"/>
                <a:cs typeface="Times New Roman" panose="02020603050405020304" pitchFamily="18" charset="0"/>
              </a:rPr>
              <a:t>мулкни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қўриқлаш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махсус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индивидуал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ҳимоя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воситаларини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техник </a:t>
            </a:r>
            <a:r>
              <a:rPr lang="ru-RU" dirty="0" err="1">
                <a:latin typeface="Times New Roman" panose="02020603050405020304" pitchFamily="18" charset="0"/>
                <a:cs typeface="Times New Roman" panose="02020603050405020304" pitchFamily="18" charset="0"/>
              </a:rPr>
              <a:t>воситаларни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вақтинчалик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хавфсиз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жойга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жойлаштириш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бошқа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яшаш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жойига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кўчириш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ёки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ўқиш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жойини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ўзгартириш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ҳужжатларни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алмаштириш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ҳимоя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қилинувчи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шахс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ҳақидаги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маълумотлардан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фойдаланишни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чеклаш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каби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хавфсизлик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чоралари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назарда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тутилган</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69471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879" y="3804920"/>
            <a:ext cx="11328400" cy="3170099"/>
          </a:xfrm>
          <a:prstGeom prst="rect">
            <a:avLst/>
          </a:prstGeom>
          <a:noFill/>
        </p:spPr>
        <p:txBody>
          <a:bodyPr wrap="square" rtlCol="0">
            <a:spAutoFit/>
          </a:bodyPr>
          <a:lstStyle/>
          <a:p>
            <a:pPr lvl="0" algn="just"/>
            <a:r>
              <a:rPr lang="uz-Cyrl-UZ" sz="2000" b="1" dirty="0">
                <a:latin typeface="Times New Roman" panose="02020603050405020304" pitchFamily="18" charset="0"/>
                <a:cs typeface="Times New Roman" panose="02020603050405020304" pitchFamily="18" charset="0"/>
              </a:rPr>
              <a:t>Жумлани тўлдиринг</a:t>
            </a:r>
            <a:endParaRPr lang="ru-RU" sz="2000" dirty="0">
              <a:latin typeface="Times New Roman" panose="02020603050405020304" pitchFamily="18" charset="0"/>
              <a:cs typeface="Times New Roman" panose="02020603050405020304" pitchFamily="18" charset="0"/>
            </a:endParaRPr>
          </a:p>
          <a:p>
            <a:pPr algn="just"/>
            <a:r>
              <a:rPr lang="uz-Cyrl-UZ" sz="2000" dirty="0">
                <a:latin typeface="Times New Roman" panose="02020603050405020304" pitchFamily="18" charset="0"/>
                <a:cs typeface="Times New Roman" panose="02020603050405020304" pitchFamily="18" charset="0"/>
              </a:rPr>
              <a:t>БМТнинг 2003 йил 31 октябрдаги “Коррупцияга қарши конвенцияси”нинг 32-моддасига биноан ҳар бир иштирокчи Давлат... </a:t>
            </a:r>
            <a:r>
              <a:rPr lang="uz-Cyrl-UZ" sz="2000" dirty="0">
                <a:solidFill>
                  <a:srgbClr val="FF0000"/>
                </a:solidFill>
                <a:latin typeface="Times New Roman" panose="02020603050405020304" pitchFamily="18" charset="0"/>
                <a:cs typeface="Times New Roman" panose="02020603050405020304" pitchFamily="18" charset="0"/>
              </a:rPr>
              <a:t>ўз қонунчилигининг ички тизимига мувофиқ </a:t>
            </a:r>
            <a:r>
              <a:rPr lang="uz-Cyrl-UZ" sz="2000" dirty="0">
                <a:latin typeface="Times New Roman" panose="02020603050405020304" pitchFamily="18" charset="0"/>
                <a:cs typeface="Times New Roman" panose="02020603050405020304" pitchFamily="18" charset="0"/>
              </a:rPr>
              <a:t/>
            </a:r>
            <a:br>
              <a:rPr lang="uz-Cyrl-UZ" sz="2000" dirty="0">
                <a:latin typeface="Times New Roman" panose="02020603050405020304" pitchFamily="18" charset="0"/>
                <a:cs typeface="Times New Roman" panose="02020603050405020304" pitchFamily="18" charset="0"/>
              </a:rPr>
            </a:br>
            <a:r>
              <a:rPr lang="uz-Cyrl-UZ" sz="2000" i="1" dirty="0">
                <a:latin typeface="Times New Roman" panose="02020603050405020304" pitchFamily="18" charset="0"/>
                <a:cs typeface="Times New Roman" panose="02020603050405020304" pitchFamily="18" charset="0"/>
              </a:rPr>
              <a:t> (халқаро ҳамжамият олдидаги бурчлари, тегишли шартномалар, молиявий аҳволи)</a:t>
            </a:r>
            <a:r>
              <a:rPr lang="uz-Cyrl-UZ" sz="2000" dirty="0">
                <a:latin typeface="Times New Roman" panose="02020603050405020304" pitchFamily="18" charset="0"/>
                <a:cs typeface="Times New Roman" panose="02020603050405020304" pitchFamily="18" charset="0"/>
              </a:rPr>
              <a:t> ва ўз имкониятлари чегарасида мазкур Конвенцияда жиноят деб топилган жиноий  </a:t>
            </a:r>
            <a:br>
              <a:rPr lang="uz-Cyrl-UZ" sz="2000" dirty="0">
                <a:latin typeface="Times New Roman" panose="02020603050405020304" pitchFamily="18" charset="0"/>
                <a:cs typeface="Times New Roman" panose="02020603050405020304" pitchFamily="18" charset="0"/>
              </a:rPr>
            </a:br>
            <a:r>
              <a:rPr lang="uz-Cyrl-UZ" sz="2000" dirty="0">
                <a:latin typeface="Times New Roman" panose="02020603050405020304" pitchFamily="18" charset="0"/>
                <a:cs typeface="Times New Roman" panose="02020603050405020304" pitchFamily="18" charset="0"/>
              </a:rPr>
              <a:t>ҳатти-ҳаракатлар муносабати билан кўрсатмалар бераётган гувоҳлар ва экспертларга нисбатан, тегишли ҳолатларда уларнинг қариндошлари ва уларга яқин бўлган бошқа одамларга нисбатан бўлиши эҳтимол тутилган ўч ёки дўқ-пўписалардан самарали ҳимоя қилишни таъминловчи тегишли чораларни кўради.</a:t>
            </a:r>
            <a:endParaRPr lang="ru-RU"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A747F50B-ABB6-40A9-A569-6041E5E4D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440" y="497840"/>
            <a:ext cx="4734560" cy="3307080"/>
          </a:xfrm>
          <a:prstGeom prst="rect">
            <a:avLst/>
          </a:prstGeom>
        </p:spPr>
      </p:pic>
    </p:spTree>
    <p:extLst>
      <p:ext uri="{BB962C8B-B14F-4D97-AF65-F5344CB8AC3E}">
        <p14:creationId xmlns:p14="http://schemas.microsoft.com/office/powerpoint/2010/main" val="1571335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4">
            <a:extLst>
              <a:ext uri="{FF2B5EF4-FFF2-40B4-BE49-F238E27FC236}">
                <a16:creationId xmlns:a16="http://schemas.microsoft.com/office/drawing/2014/main" id="{C255FD24-8497-4F9B-9BFB-514DEE148D52}"/>
              </a:ext>
            </a:extLst>
          </p:cNvPr>
          <p:cNvSpPr/>
          <p:nvPr/>
        </p:nvSpPr>
        <p:spPr>
          <a:xfrm>
            <a:off x="1264740" y="585216"/>
            <a:ext cx="4870884" cy="2696188"/>
          </a:xfrm>
          <a:custGeom>
            <a:avLst/>
            <a:gdLst/>
            <a:ahLst/>
            <a:cxnLst/>
            <a:rect l="l" t="t" r="r" b="b"/>
            <a:pathLst>
              <a:path w="2684318" h="1967345">
                <a:moveTo>
                  <a:pt x="0" y="0"/>
                </a:moveTo>
                <a:lnTo>
                  <a:pt x="2684318" y="0"/>
                </a:lnTo>
                <a:lnTo>
                  <a:pt x="2684318" y="1967345"/>
                </a:lnTo>
                <a:lnTo>
                  <a:pt x="0" y="1967345"/>
                </a:lnTo>
                <a:lnTo>
                  <a:pt x="0" y="1730432"/>
                </a:lnTo>
                <a:lnTo>
                  <a:pt x="213681" y="1730432"/>
                </a:lnTo>
                <a:lnTo>
                  <a:pt x="213681" y="220347"/>
                </a:lnTo>
                <a:lnTo>
                  <a:pt x="181530" y="220347"/>
                </a:lnTo>
                <a:lnTo>
                  <a:pt x="0" y="283130"/>
                </a:ln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lvl="0" algn="just">
              <a:lnSpc>
                <a:spcPts val="1300"/>
              </a:lnSpc>
              <a:spcAft>
                <a:spcPts val="1200"/>
              </a:spcAft>
            </a:pPr>
            <a:endParaRPr lang="en-US" sz="2000" b="1" dirty="0">
              <a:solidFill>
                <a:schemeClr val="accent1">
                  <a:lumMod val="50000"/>
                </a:schemeClr>
              </a:solidFill>
            </a:endParaRPr>
          </a:p>
        </p:txBody>
      </p:sp>
      <p:sp>
        <p:nvSpPr>
          <p:cNvPr id="4" name="Freeform: Shape 42">
            <a:extLst>
              <a:ext uri="{FF2B5EF4-FFF2-40B4-BE49-F238E27FC236}">
                <a16:creationId xmlns:a16="http://schemas.microsoft.com/office/drawing/2014/main" id="{B40297D5-D38D-4B33-8EA4-05CB1F34132C}"/>
              </a:ext>
            </a:extLst>
          </p:cNvPr>
          <p:cNvSpPr/>
          <p:nvPr/>
        </p:nvSpPr>
        <p:spPr>
          <a:xfrm>
            <a:off x="7369024" y="585214"/>
            <a:ext cx="4289575" cy="2696188"/>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30432 h 1967345"/>
              <a:gd name="connsiteX5" fmla="*/ 591659 w 2684318"/>
              <a:gd name="connsiteY5" fmla="*/ 1730432 h 1967345"/>
              <a:gd name="connsiteX6" fmla="*/ 591659 w 2684318"/>
              <a:gd name="connsiteY6" fmla="*/ 1460774 h 1967345"/>
              <a:gd name="connsiteX7" fmla="*/ 0 w 2684318"/>
              <a:gd name="connsiteY7" fmla="*/ 1460774 h 1967345"/>
              <a:gd name="connsiteX8" fmla="*/ 0 w 2684318"/>
              <a:gd name="connsiteY8" fmla="*/ 1457742 h 1967345"/>
              <a:gd name="connsiteX9" fmla="*/ 192357 w 2684318"/>
              <a:gd name="connsiteY9" fmla="*/ 1235713 h 1967345"/>
              <a:gd name="connsiteX10" fmla="*/ 417937 w 2684318"/>
              <a:gd name="connsiteY10" fmla="*/ 987317 h 1967345"/>
              <a:gd name="connsiteX11" fmla="*/ 521133 w 2684318"/>
              <a:gd name="connsiteY11" fmla="*/ 809965 h 1967345"/>
              <a:gd name="connsiteX12" fmla="*/ 554321 w 2684318"/>
              <a:gd name="connsiteY12" fmla="*/ 636243 h 1967345"/>
              <a:gd name="connsiteX13" fmla="*/ 422085 w 2684318"/>
              <a:gd name="connsiteY13" fmla="*/ 311616 h 1967345"/>
              <a:gd name="connsiteX14" fmla="*/ 45083 w 2684318"/>
              <a:gd name="connsiteY14" fmla="*/ 198567 h 1967345"/>
              <a:gd name="connsiteX15" fmla="*/ 0 w 2684318"/>
              <a:gd name="connsiteY15" fmla="*/ 201080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4318" h="1967345">
                <a:moveTo>
                  <a:pt x="0" y="0"/>
                </a:moveTo>
                <a:lnTo>
                  <a:pt x="2684318" y="0"/>
                </a:lnTo>
                <a:lnTo>
                  <a:pt x="2684318" y="1967345"/>
                </a:lnTo>
                <a:lnTo>
                  <a:pt x="0" y="1967345"/>
                </a:lnTo>
                <a:lnTo>
                  <a:pt x="0" y="1730432"/>
                </a:lnTo>
                <a:lnTo>
                  <a:pt x="591659" y="1730432"/>
                </a:lnTo>
                <a:lnTo>
                  <a:pt x="591659" y="1460774"/>
                </a:lnTo>
                <a:lnTo>
                  <a:pt x="0" y="1460774"/>
                </a:lnTo>
                <a:lnTo>
                  <a:pt x="0" y="1457742"/>
                </a:lnTo>
                <a:lnTo>
                  <a:pt x="192357" y="1235713"/>
                </a:lnTo>
                <a:cubicBezTo>
                  <a:pt x="296072" y="1131998"/>
                  <a:pt x="371265" y="1049200"/>
                  <a:pt x="417937" y="987317"/>
                </a:cubicBezTo>
                <a:cubicBezTo>
                  <a:pt x="464608" y="925433"/>
                  <a:pt x="499007" y="866316"/>
                  <a:pt x="521133" y="809965"/>
                </a:cubicBezTo>
                <a:cubicBezTo>
                  <a:pt x="543258" y="753613"/>
                  <a:pt x="554321" y="695706"/>
                  <a:pt x="554321" y="636243"/>
                </a:cubicBezTo>
                <a:cubicBezTo>
                  <a:pt x="554321" y="495191"/>
                  <a:pt x="510243" y="386982"/>
                  <a:pt x="422085" y="311616"/>
                </a:cubicBezTo>
                <a:cubicBezTo>
                  <a:pt x="333928" y="236250"/>
                  <a:pt x="208260" y="198567"/>
                  <a:pt x="45083" y="198567"/>
                </a:cubicBezTo>
                <a:lnTo>
                  <a:pt x="0" y="201080"/>
                </a:ln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lvl="0" algn="just">
              <a:lnSpc>
                <a:spcPts val="1300"/>
              </a:lnSpc>
              <a:spcAft>
                <a:spcPts val="1200"/>
              </a:spcAft>
            </a:pPr>
            <a:endParaRPr lang="en-US" sz="2000" b="1" dirty="0">
              <a:solidFill>
                <a:schemeClr val="accent2">
                  <a:lumMod val="50000"/>
                </a:schemeClr>
              </a:solidFill>
            </a:endParaRPr>
          </a:p>
        </p:txBody>
      </p:sp>
      <p:sp>
        <p:nvSpPr>
          <p:cNvPr id="5" name="Freeform: Shape 33">
            <a:extLst>
              <a:ext uri="{FF2B5EF4-FFF2-40B4-BE49-F238E27FC236}">
                <a16:creationId xmlns:a16="http://schemas.microsoft.com/office/drawing/2014/main" id="{913FFEC8-5861-4DCB-96CB-586A41B8F378}"/>
              </a:ext>
            </a:extLst>
          </p:cNvPr>
          <p:cNvSpPr/>
          <p:nvPr/>
        </p:nvSpPr>
        <p:spPr>
          <a:xfrm>
            <a:off x="1207977" y="3496019"/>
            <a:ext cx="4888022" cy="2639605"/>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6670 h 1967345"/>
              <a:gd name="connsiteX5" fmla="*/ 48905 w 2684318"/>
              <a:gd name="connsiteY5" fmla="*/ 1743591 h 1967345"/>
              <a:gd name="connsiteX6" fmla="*/ 337102 w 2684318"/>
              <a:gd name="connsiteY6" fmla="*/ 1629829 h 1967345"/>
              <a:gd name="connsiteX7" fmla="*/ 492674 w 2684318"/>
              <a:gd name="connsiteY7" fmla="*/ 1306239 h 1967345"/>
              <a:gd name="connsiteX8" fmla="*/ 424222 w 2684318"/>
              <a:gd name="connsiteY8" fmla="*/ 1086883 h 1967345"/>
              <a:gd name="connsiteX9" fmla="*/ 235461 w 2684318"/>
              <a:gd name="connsiteY9" fmla="*/ 954646 h 1967345"/>
              <a:gd name="connsiteX10" fmla="*/ 409183 w 2684318"/>
              <a:gd name="connsiteY10" fmla="*/ 814113 h 1967345"/>
              <a:gd name="connsiteX11" fmla="*/ 468819 w 2684318"/>
              <a:gd name="connsiteY11" fmla="*/ 630020 h 1967345"/>
              <a:gd name="connsiteX12" fmla="*/ 324656 w 2684318"/>
              <a:gd name="connsiteY12" fmla="*/ 313690 h 1967345"/>
              <a:gd name="connsiteX13" fmla="*/ 47738 w 2684318"/>
              <a:gd name="connsiteY13" fmla="*/ 205762 h 1967345"/>
              <a:gd name="connsiteX14" fmla="*/ 0 w 2684318"/>
              <a:gd name="connsiteY14" fmla="*/ 202882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4318" h="1967345">
                <a:moveTo>
                  <a:pt x="0" y="0"/>
                </a:moveTo>
                <a:lnTo>
                  <a:pt x="2684318" y="0"/>
                </a:lnTo>
                <a:lnTo>
                  <a:pt x="2684318" y="1967345"/>
                </a:lnTo>
                <a:lnTo>
                  <a:pt x="0" y="1967345"/>
                </a:lnTo>
                <a:lnTo>
                  <a:pt x="0" y="1746670"/>
                </a:lnTo>
                <a:lnTo>
                  <a:pt x="48905" y="1743591"/>
                </a:lnTo>
                <a:cubicBezTo>
                  <a:pt x="163250" y="1728422"/>
                  <a:pt x="259316" y="1690502"/>
                  <a:pt x="337102" y="1629829"/>
                </a:cubicBezTo>
                <a:cubicBezTo>
                  <a:pt x="440816" y="1548931"/>
                  <a:pt x="492674" y="1441068"/>
                  <a:pt x="492674" y="1306239"/>
                </a:cubicBezTo>
                <a:cubicBezTo>
                  <a:pt x="492674" y="1219119"/>
                  <a:pt x="469856" y="1146000"/>
                  <a:pt x="424222" y="1086883"/>
                </a:cubicBezTo>
                <a:cubicBezTo>
                  <a:pt x="378587" y="1027765"/>
                  <a:pt x="315667" y="983687"/>
                  <a:pt x="235461" y="954646"/>
                </a:cubicBezTo>
                <a:cubicBezTo>
                  <a:pt x="311519" y="918692"/>
                  <a:pt x="369426" y="871848"/>
                  <a:pt x="409183" y="814113"/>
                </a:cubicBezTo>
                <a:cubicBezTo>
                  <a:pt x="448941" y="756379"/>
                  <a:pt x="468819" y="695014"/>
                  <a:pt x="468819" y="630020"/>
                </a:cubicBezTo>
                <a:cubicBezTo>
                  <a:pt x="468819" y="495882"/>
                  <a:pt x="420765" y="390439"/>
                  <a:pt x="324656" y="313690"/>
                </a:cubicBezTo>
                <a:cubicBezTo>
                  <a:pt x="252574" y="256129"/>
                  <a:pt x="160268" y="220153"/>
                  <a:pt x="47738" y="205762"/>
                </a:cubicBezTo>
                <a:lnTo>
                  <a:pt x="0" y="202882"/>
                </a:ln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lvl="0" algn="just">
              <a:lnSpc>
                <a:spcPts val="1300"/>
              </a:lnSpc>
              <a:spcAft>
                <a:spcPts val="1200"/>
              </a:spcAft>
            </a:pPr>
            <a:endParaRPr lang="en-US" sz="2000" b="1" dirty="0">
              <a:solidFill>
                <a:schemeClr val="accent3">
                  <a:lumMod val="50000"/>
                </a:schemeClr>
              </a:solidFill>
            </a:endParaRPr>
          </a:p>
        </p:txBody>
      </p:sp>
      <p:sp>
        <p:nvSpPr>
          <p:cNvPr id="6" name="Freeform: Shape 27">
            <a:extLst>
              <a:ext uri="{FF2B5EF4-FFF2-40B4-BE49-F238E27FC236}">
                <a16:creationId xmlns:a16="http://schemas.microsoft.com/office/drawing/2014/main" id="{D9E5BCE0-650B-469D-AE27-4136C25B0A91}"/>
              </a:ext>
            </a:extLst>
          </p:cNvPr>
          <p:cNvSpPr/>
          <p:nvPr/>
        </p:nvSpPr>
        <p:spPr>
          <a:xfrm>
            <a:off x="7369025" y="3496019"/>
            <a:ext cx="4289574" cy="2639605"/>
          </a:xfrm>
          <a:custGeom>
            <a:avLst/>
            <a:gdLst/>
            <a:ahLst/>
            <a:cxnLst/>
            <a:rect l="l" t="t" r="r" b="b"/>
            <a:pathLst>
              <a:path w="2684318" h="1967345">
                <a:moveTo>
                  <a:pt x="0" y="0"/>
                </a:moveTo>
                <a:lnTo>
                  <a:pt x="2684318" y="0"/>
                </a:lnTo>
                <a:lnTo>
                  <a:pt x="2684318" y="1967345"/>
                </a:lnTo>
                <a:lnTo>
                  <a:pt x="0" y="1967345"/>
                </a:lnTo>
                <a:lnTo>
                  <a:pt x="0" y="1730432"/>
                </a:lnTo>
                <a:lnTo>
                  <a:pt x="196175" y="1730432"/>
                </a:lnTo>
                <a:lnTo>
                  <a:pt x="196175" y="1409954"/>
                </a:lnTo>
                <a:lnTo>
                  <a:pt x="349673" y="1409954"/>
                </a:lnTo>
                <a:lnTo>
                  <a:pt x="349673" y="1140296"/>
                </a:lnTo>
                <a:lnTo>
                  <a:pt x="196175" y="1140296"/>
                </a:lnTo>
                <a:lnTo>
                  <a:pt x="196175" y="220347"/>
                </a:lnTo>
                <a:lnTo>
                  <a:pt x="0" y="220347"/>
                </a:lnTo>
                <a:close/>
              </a:path>
            </a:pathLst>
          </a:cu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lvl="0" algn="just">
              <a:lnSpc>
                <a:spcPts val="1300"/>
              </a:lnSpc>
              <a:spcAft>
                <a:spcPts val="1200"/>
              </a:spcAft>
            </a:pPr>
            <a:r>
              <a:rPr lang="en-US" sz="1400" dirty="0">
                <a:solidFill>
                  <a:schemeClr val="accent4">
                    <a:lumMod val="50000"/>
                  </a:schemeClr>
                </a:solidFill>
              </a:rPr>
              <a:t>. </a:t>
            </a:r>
            <a:endParaRPr lang="en-US" sz="2000" b="1" dirty="0">
              <a:solidFill>
                <a:schemeClr val="accent4">
                  <a:lumMod val="50000"/>
                </a:schemeClr>
              </a:solidFill>
            </a:endParaRPr>
          </a:p>
        </p:txBody>
      </p:sp>
      <p:sp>
        <p:nvSpPr>
          <p:cNvPr id="9" name="Freeform: Shape 15">
            <a:extLst>
              <a:ext uri="{FF2B5EF4-FFF2-40B4-BE49-F238E27FC236}">
                <a16:creationId xmlns:a16="http://schemas.microsoft.com/office/drawing/2014/main" id="{3B66E18B-C288-4D7B-BD2D-07CD8EDFB99F}"/>
              </a:ext>
            </a:extLst>
          </p:cNvPr>
          <p:cNvSpPr/>
          <p:nvPr/>
        </p:nvSpPr>
        <p:spPr>
          <a:xfrm>
            <a:off x="726633" y="1112090"/>
            <a:ext cx="785747" cy="1642440"/>
          </a:xfrm>
          <a:custGeom>
            <a:avLst/>
            <a:gdLst/>
            <a:ahLst/>
            <a:cxnLst/>
            <a:rect l="l" t="t" r="r" b="b"/>
            <a:pathLst>
              <a:path w="694888" h="1510085">
                <a:moveTo>
                  <a:pt x="662737" y="0"/>
                </a:moveTo>
                <a:lnTo>
                  <a:pt x="694888" y="0"/>
                </a:lnTo>
                <a:lnTo>
                  <a:pt x="694888" y="1510085"/>
                </a:lnTo>
                <a:lnTo>
                  <a:pt x="344333" y="1510085"/>
                </a:lnTo>
                <a:lnTo>
                  <a:pt x="344333" y="394116"/>
                </a:lnTo>
                <a:lnTo>
                  <a:pt x="0" y="494719"/>
                </a:lnTo>
                <a:lnTo>
                  <a:pt x="0" y="229209"/>
                </a:lnTo>
                <a:lnTo>
                  <a:pt x="662737" y="0"/>
                </a:lnTo>
                <a:close/>
              </a:path>
            </a:pathLst>
          </a:custGeom>
          <a:solidFill>
            <a:schemeClr val="accent1">
              <a:lumMod val="5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3">
            <a:extLst>
              <a:ext uri="{FF2B5EF4-FFF2-40B4-BE49-F238E27FC236}">
                <a16:creationId xmlns:a16="http://schemas.microsoft.com/office/drawing/2014/main" id="{5208ACC7-D608-4425-BC86-10011E84AB7E}"/>
              </a:ext>
            </a:extLst>
          </p:cNvPr>
          <p:cNvSpPr/>
          <p:nvPr/>
        </p:nvSpPr>
        <p:spPr>
          <a:xfrm>
            <a:off x="6709685" y="3814801"/>
            <a:ext cx="1260834" cy="2002037"/>
          </a:xfrm>
          <a:custGeom>
            <a:avLst/>
            <a:gdLst/>
            <a:ahLst/>
            <a:cxnLst/>
            <a:rect l="l" t="t" r="r" b="b"/>
            <a:pathLst>
              <a:path w="1107672" h="1510085">
                <a:moveTo>
                  <a:pt x="604656" y="0"/>
                </a:moveTo>
                <a:lnTo>
                  <a:pt x="954174" y="0"/>
                </a:lnTo>
                <a:lnTo>
                  <a:pt x="954174" y="919949"/>
                </a:lnTo>
                <a:lnTo>
                  <a:pt x="1107672" y="919949"/>
                </a:lnTo>
                <a:lnTo>
                  <a:pt x="1107672" y="1189607"/>
                </a:lnTo>
                <a:lnTo>
                  <a:pt x="954174" y="1189607"/>
                </a:lnTo>
                <a:lnTo>
                  <a:pt x="954174" y="1510085"/>
                </a:lnTo>
                <a:lnTo>
                  <a:pt x="604656" y="1510085"/>
                </a:lnTo>
                <a:lnTo>
                  <a:pt x="604656" y="1189607"/>
                </a:lnTo>
                <a:lnTo>
                  <a:pt x="20743" y="1189607"/>
                </a:lnTo>
                <a:lnTo>
                  <a:pt x="0" y="975955"/>
                </a:lnTo>
                <a:lnTo>
                  <a:pt x="604656" y="3112"/>
                </a:lnTo>
                <a:lnTo>
                  <a:pt x="604656" y="0"/>
                </a:lnTo>
                <a:close/>
                <a:moveTo>
                  <a:pt x="604656" y="455307"/>
                </a:moveTo>
                <a:lnTo>
                  <a:pt x="582876" y="490570"/>
                </a:lnTo>
                <a:lnTo>
                  <a:pt x="332924" y="919949"/>
                </a:lnTo>
                <a:lnTo>
                  <a:pt x="604656" y="919949"/>
                </a:lnTo>
                <a:lnTo>
                  <a:pt x="604656" y="455307"/>
                </a:lnTo>
                <a:close/>
              </a:path>
            </a:pathLst>
          </a:custGeom>
          <a:solidFill>
            <a:schemeClr val="accent4">
              <a:lumMod val="5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34">
            <a:extLst>
              <a:ext uri="{FF2B5EF4-FFF2-40B4-BE49-F238E27FC236}">
                <a16:creationId xmlns:a16="http://schemas.microsoft.com/office/drawing/2014/main" id="{D1D5D93D-D7F0-4C46-B3BD-95EC618EF15C}"/>
              </a:ext>
            </a:extLst>
          </p:cNvPr>
          <p:cNvSpPr/>
          <p:nvPr/>
        </p:nvSpPr>
        <p:spPr>
          <a:xfrm>
            <a:off x="704088" y="3887290"/>
            <a:ext cx="1110473" cy="1858620"/>
          </a:xfrm>
          <a:custGeom>
            <a:avLst/>
            <a:gdLst/>
            <a:ahLst/>
            <a:cxnLst/>
            <a:rect l="l" t="t" r="r" b="b"/>
            <a:pathLst>
              <a:path w="1097301" h="1552608">
                <a:moveTo>
                  <a:pt x="533093" y="0"/>
                </a:moveTo>
                <a:cubicBezTo>
                  <a:pt x="701111" y="0"/>
                  <a:pt x="833174" y="38374"/>
                  <a:pt x="929283" y="115123"/>
                </a:cubicBezTo>
                <a:cubicBezTo>
                  <a:pt x="1025392" y="191872"/>
                  <a:pt x="1073446" y="297315"/>
                  <a:pt x="1073446" y="431453"/>
                </a:cubicBezTo>
                <a:cubicBezTo>
                  <a:pt x="1073446" y="496447"/>
                  <a:pt x="1053568" y="557812"/>
                  <a:pt x="1013810" y="615546"/>
                </a:cubicBezTo>
                <a:cubicBezTo>
                  <a:pt x="974053" y="673281"/>
                  <a:pt x="916146" y="720125"/>
                  <a:pt x="840088" y="756079"/>
                </a:cubicBezTo>
                <a:cubicBezTo>
                  <a:pt x="920294" y="785120"/>
                  <a:pt x="983214" y="829198"/>
                  <a:pt x="1028849" y="888316"/>
                </a:cubicBezTo>
                <a:cubicBezTo>
                  <a:pt x="1074483" y="947433"/>
                  <a:pt x="1097301" y="1020552"/>
                  <a:pt x="1097301" y="1107672"/>
                </a:cubicBezTo>
                <a:cubicBezTo>
                  <a:pt x="1097301" y="1242501"/>
                  <a:pt x="1045443" y="1350364"/>
                  <a:pt x="941729" y="1431262"/>
                </a:cubicBezTo>
                <a:cubicBezTo>
                  <a:pt x="838014" y="1512159"/>
                  <a:pt x="701802" y="1552608"/>
                  <a:pt x="533093" y="1552608"/>
                </a:cubicBezTo>
                <a:cubicBezTo>
                  <a:pt x="434219" y="1552608"/>
                  <a:pt x="342431" y="1533766"/>
                  <a:pt x="257731" y="1496083"/>
                </a:cubicBezTo>
                <a:cubicBezTo>
                  <a:pt x="173031" y="1458400"/>
                  <a:pt x="108900" y="1406197"/>
                  <a:pt x="65340" y="1339474"/>
                </a:cubicBezTo>
                <a:cubicBezTo>
                  <a:pt x="21780" y="1272751"/>
                  <a:pt x="0" y="1196867"/>
                  <a:pt x="0" y="1111821"/>
                </a:cubicBezTo>
                <a:lnTo>
                  <a:pt x="351593" y="1111821"/>
                </a:lnTo>
                <a:cubicBezTo>
                  <a:pt x="351593" y="1158146"/>
                  <a:pt x="370261" y="1198249"/>
                  <a:pt x="407598" y="1232130"/>
                </a:cubicBezTo>
                <a:cubicBezTo>
                  <a:pt x="444936" y="1266010"/>
                  <a:pt x="490916" y="1282950"/>
                  <a:pt x="545539" y="1282950"/>
                </a:cubicBezTo>
                <a:cubicBezTo>
                  <a:pt x="607076" y="1282950"/>
                  <a:pt x="656168" y="1265837"/>
                  <a:pt x="692814" y="1231611"/>
                </a:cubicBezTo>
                <a:cubicBezTo>
                  <a:pt x="729459" y="1197385"/>
                  <a:pt x="747782" y="1153652"/>
                  <a:pt x="747782" y="1100412"/>
                </a:cubicBezTo>
                <a:cubicBezTo>
                  <a:pt x="747782" y="1024355"/>
                  <a:pt x="728768" y="970423"/>
                  <a:pt x="690739" y="938617"/>
                </a:cubicBezTo>
                <a:cubicBezTo>
                  <a:pt x="652711" y="906811"/>
                  <a:pt x="600162" y="890908"/>
                  <a:pt x="533093" y="890908"/>
                </a:cubicBezTo>
                <a:lnTo>
                  <a:pt x="363001" y="890908"/>
                </a:lnTo>
                <a:lnTo>
                  <a:pt x="363001" y="630585"/>
                </a:lnTo>
                <a:lnTo>
                  <a:pt x="527907" y="630585"/>
                </a:lnTo>
                <a:cubicBezTo>
                  <a:pt x="658588" y="630585"/>
                  <a:pt x="723928" y="566627"/>
                  <a:pt x="723928" y="438713"/>
                </a:cubicBezTo>
                <a:cubicBezTo>
                  <a:pt x="723928" y="388930"/>
                  <a:pt x="708371" y="348308"/>
                  <a:pt x="677256" y="316848"/>
                </a:cubicBezTo>
                <a:cubicBezTo>
                  <a:pt x="646142" y="285388"/>
                  <a:pt x="602236" y="269658"/>
                  <a:pt x="545539" y="269658"/>
                </a:cubicBezTo>
                <a:cubicBezTo>
                  <a:pt x="499213" y="269658"/>
                  <a:pt x="458937" y="283141"/>
                  <a:pt x="424711" y="310107"/>
                </a:cubicBezTo>
                <a:cubicBezTo>
                  <a:pt x="390486" y="337072"/>
                  <a:pt x="373373" y="370607"/>
                  <a:pt x="373373" y="410710"/>
                </a:cubicBezTo>
                <a:lnTo>
                  <a:pt x="23854" y="410710"/>
                </a:lnTo>
                <a:cubicBezTo>
                  <a:pt x="23854" y="331195"/>
                  <a:pt x="45980" y="260324"/>
                  <a:pt x="90232" y="198095"/>
                </a:cubicBezTo>
                <a:cubicBezTo>
                  <a:pt x="134483" y="135866"/>
                  <a:pt x="195848" y="87293"/>
                  <a:pt x="274325" y="52376"/>
                </a:cubicBezTo>
                <a:cubicBezTo>
                  <a:pt x="352803" y="17459"/>
                  <a:pt x="439059" y="0"/>
                  <a:pt x="533093" y="0"/>
                </a:cubicBezTo>
                <a:close/>
              </a:path>
            </a:pathLst>
          </a:custGeom>
          <a:solidFill>
            <a:schemeClr val="accent3">
              <a:lumMod val="5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43">
            <a:extLst>
              <a:ext uri="{FF2B5EF4-FFF2-40B4-BE49-F238E27FC236}">
                <a16:creationId xmlns:a16="http://schemas.microsoft.com/office/drawing/2014/main" id="{2E8C30D6-C290-403C-B3A8-09FE9658A2A1}"/>
              </a:ext>
            </a:extLst>
          </p:cNvPr>
          <p:cNvSpPr/>
          <p:nvPr/>
        </p:nvSpPr>
        <p:spPr>
          <a:xfrm>
            <a:off x="7119142" y="932289"/>
            <a:ext cx="1072673" cy="2002037"/>
          </a:xfrm>
          <a:custGeom>
            <a:avLst/>
            <a:gdLst/>
            <a:ahLst/>
            <a:cxnLst/>
            <a:rect l="l" t="t" r="r" b="b"/>
            <a:pathLst>
              <a:path w="1084855" h="1531865">
                <a:moveTo>
                  <a:pt x="538279" y="0"/>
                </a:moveTo>
                <a:cubicBezTo>
                  <a:pt x="701456" y="0"/>
                  <a:pt x="827124" y="37683"/>
                  <a:pt x="915281" y="113049"/>
                </a:cubicBezTo>
                <a:cubicBezTo>
                  <a:pt x="1003439" y="188415"/>
                  <a:pt x="1047517" y="296624"/>
                  <a:pt x="1047517" y="437676"/>
                </a:cubicBezTo>
                <a:cubicBezTo>
                  <a:pt x="1047517" y="497139"/>
                  <a:pt x="1036454" y="555046"/>
                  <a:pt x="1014329" y="611398"/>
                </a:cubicBezTo>
                <a:cubicBezTo>
                  <a:pt x="992203" y="667749"/>
                  <a:pt x="957804" y="726866"/>
                  <a:pt x="911133" y="788750"/>
                </a:cubicBezTo>
                <a:cubicBezTo>
                  <a:pt x="864461" y="850633"/>
                  <a:pt x="789268" y="933431"/>
                  <a:pt x="685553" y="1037146"/>
                </a:cubicBezTo>
                <a:lnTo>
                  <a:pt x="490570" y="1262207"/>
                </a:lnTo>
                <a:lnTo>
                  <a:pt x="1084855" y="1262207"/>
                </a:lnTo>
                <a:lnTo>
                  <a:pt x="1084855" y="1531865"/>
                </a:lnTo>
                <a:lnTo>
                  <a:pt x="31114" y="1531865"/>
                </a:lnTo>
                <a:lnTo>
                  <a:pt x="31114" y="1303693"/>
                </a:lnTo>
                <a:lnTo>
                  <a:pt x="516499" y="793417"/>
                </a:lnTo>
                <a:cubicBezTo>
                  <a:pt x="636116" y="657205"/>
                  <a:pt x="695925" y="548996"/>
                  <a:pt x="695925" y="468790"/>
                </a:cubicBezTo>
                <a:cubicBezTo>
                  <a:pt x="695925" y="403796"/>
                  <a:pt x="681750" y="354358"/>
                  <a:pt x="653402" y="320478"/>
                </a:cubicBezTo>
                <a:cubicBezTo>
                  <a:pt x="625053" y="286598"/>
                  <a:pt x="583913" y="269658"/>
                  <a:pt x="529981" y="269658"/>
                </a:cubicBezTo>
                <a:cubicBezTo>
                  <a:pt x="476741" y="269658"/>
                  <a:pt x="433527" y="292302"/>
                  <a:pt x="400338" y="337591"/>
                </a:cubicBezTo>
                <a:cubicBezTo>
                  <a:pt x="367149" y="382880"/>
                  <a:pt x="350555" y="439404"/>
                  <a:pt x="350555" y="507164"/>
                </a:cubicBezTo>
                <a:lnTo>
                  <a:pt x="0" y="507164"/>
                </a:lnTo>
                <a:cubicBezTo>
                  <a:pt x="0" y="414513"/>
                  <a:pt x="23163" y="328948"/>
                  <a:pt x="69489" y="250471"/>
                </a:cubicBezTo>
                <a:cubicBezTo>
                  <a:pt x="115814" y="171993"/>
                  <a:pt x="180117" y="110629"/>
                  <a:pt x="262398" y="66377"/>
                </a:cubicBezTo>
                <a:cubicBezTo>
                  <a:pt x="344678" y="22126"/>
                  <a:pt x="436638" y="0"/>
                  <a:pt x="538279" y="0"/>
                </a:cubicBezTo>
                <a:close/>
              </a:path>
            </a:pathLst>
          </a:custGeom>
          <a:solidFill>
            <a:schemeClr val="accent2">
              <a:lumMod val="5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865F78E-BFDD-4F71-8F34-BB434377A133}"/>
              </a:ext>
            </a:extLst>
          </p:cNvPr>
          <p:cNvSpPr txBox="1"/>
          <p:nvPr/>
        </p:nvSpPr>
        <p:spPr>
          <a:xfrm>
            <a:off x="1756019" y="722376"/>
            <a:ext cx="4206391" cy="2246769"/>
          </a:xfrm>
          <a:prstGeom prst="rect">
            <a:avLst/>
          </a:prstGeom>
          <a:noFill/>
        </p:spPr>
        <p:txBody>
          <a:bodyPr wrap="square" rtlCol="0">
            <a:spAutoFit/>
          </a:bodyPr>
          <a:lstStyle/>
          <a:p>
            <a:pPr algn="ctr"/>
            <a:r>
              <a:rPr lang="ru-RU" sz="2000" b="1" dirty="0">
                <a:solidFill>
                  <a:schemeClr val="bg1"/>
                </a:solidFill>
                <a:latin typeface="Times New Roman" panose="02020603050405020304" pitchFamily="18" charset="0"/>
                <a:cs typeface="Times New Roman" panose="02020603050405020304" pitchFamily="18" charset="0"/>
              </a:rPr>
              <a:t>2017 йил 8 сентябрдаги Ўзбекистон </a:t>
            </a:r>
            <a:r>
              <a:rPr lang="ru-RU" sz="2000" b="1" dirty="0" err="1">
                <a:solidFill>
                  <a:schemeClr val="bg1"/>
                </a:solidFill>
                <a:latin typeface="Times New Roman" panose="02020603050405020304" pitchFamily="18" charset="0"/>
                <a:cs typeface="Times New Roman" panose="02020603050405020304" pitchFamily="18" charset="0"/>
              </a:rPr>
              <a:t>Республикаси</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Президентининг</a:t>
            </a:r>
            <a:r>
              <a:rPr lang="ru-RU" sz="2000" b="1" dirty="0">
                <a:solidFill>
                  <a:schemeClr val="bg1"/>
                </a:solidFill>
                <a:latin typeface="Times New Roman" panose="02020603050405020304" pitchFamily="18" charset="0"/>
                <a:cs typeface="Times New Roman" panose="02020603050405020304" pitchFamily="18" charset="0"/>
              </a:rPr>
              <a:t> «Ўзбекистон </a:t>
            </a:r>
            <a:r>
              <a:rPr lang="ru-RU" sz="2000" b="1" dirty="0" err="1">
                <a:solidFill>
                  <a:schemeClr val="bg1"/>
                </a:solidFill>
                <a:latin typeface="Times New Roman" panose="02020603050405020304" pitchFamily="18" charset="0"/>
                <a:cs typeface="Times New Roman" panose="02020603050405020304" pitchFamily="18" charset="0"/>
              </a:rPr>
              <a:t>Республикасида</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Маъмурий</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ислоҳотлар</a:t>
            </a:r>
            <a:r>
              <a:rPr lang="ru-RU" sz="2000" b="1" dirty="0">
                <a:solidFill>
                  <a:schemeClr val="bg1"/>
                </a:solidFill>
                <a:latin typeface="Times New Roman" panose="02020603050405020304" pitchFamily="18" charset="0"/>
                <a:cs typeface="Times New Roman" panose="02020603050405020304" pitchFamily="18" charset="0"/>
              </a:rPr>
              <a:t> концепциясини </a:t>
            </a:r>
            <a:r>
              <a:rPr lang="ru-RU" sz="2000" b="1" dirty="0" err="1">
                <a:solidFill>
                  <a:schemeClr val="bg1"/>
                </a:solidFill>
                <a:latin typeface="Times New Roman" panose="02020603050405020304" pitchFamily="18" charset="0"/>
                <a:cs typeface="Times New Roman" panose="02020603050405020304" pitchFamily="18" charset="0"/>
              </a:rPr>
              <a:t>тасдиқлаш</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тўғрисида»ги</a:t>
            </a:r>
            <a:r>
              <a:rPr lang="ru-RU" sz="2000" b="1" dirty="0">
                <a:solidFill>
                  <a:schemeClr val="bg1"/>
                </a:solidFill>
                <a:latin typeface="Times New Roman" panose="02020603050405020304" pitchFamily="18" charset="0"/>
                <a:cs typeface="Times New Roman" panose="02020603050405020304" pitchFamily="18" charset="0"/>
              </a:rPr>
              <a:t> </a:t>
            </a:r>
            <a:br>
              <a:rPr lang="ru-RU" sz="2000" b="1" dirty="0">
                <a:solidFill>
                  <a:schemeClr val="bg1"/>
                </a:solidFill>
                <a:latin typeface="Times New Roman" panose="02020603050405020304" pitchFamily="18" charset="0"/>
                <a:cs typeface="Times New Roman" panose="02020603050405020304" pitchFamily="18" charset="0"/>
              </a:rPr>
            </a:br>
            <a:r>
              <a:rPr lang="ru-RU" sz="2000" b="1" dirty="0">
                <a:solidFill>
                  <a:schemeClr val="bg1"/>
                </a:solidFill>
                <a:latin typeface="Times New Roman" panose="02020603050405020304" pitchFamily="18" charset="0"/>
                <a:cs typeface="Times New Roman" panose="02020603050405020304" pitchFamily="18" charset="0"/>
              </a:rPr>
              <a:t>ПФ–5185-сон Фармони </a:t>
            </a:r>
          </a:p>
        </p:txBody>
      </p:sp>
      <p:sp>
        <p:nvSpPr>
          <p:cNvPr id="20" name="TextBox 19">
            <a:extLst>
              <a:ext uri="{FF2B5EF4-FFF2-40B4-BE49-F238E27FC236}">
                <a16:creationId xmlns:a16="http://schemas.microsoft.com/office/drawing/2014/main" id="{08B663A8-1EC2-4E08-934D-3734246582AC}"/>
              </a:ext>
            </a:extLst>
          </p:cNvPr>
          <p:cNvSpPr txBox="1"/>
          <p:nvPr/>
        </p:nvSpPr>
        <p:spPr>
          <a:xfrm>
            <a:off x="8191815" y="690853"/>
            <a:ext cx="3466784" cy="2554545"/>
          </a:xfrm>
          <a:prstGeom prst="rect">
            <a:avLst/>
          </a:prstGeom>
          <a:noFill/>
        </p:spPr>
        <p:txBody>
          <a:bodyPr wrap="square" rtlCol="0">
            <a:spAutoFit/>
          </a:bodyPr>
          <a:lstStyle/>
          <a:p>
            <a:pPr algn="ctr"/>
            <a:r>
              <a:rPr lang="ru-RU" sz="2000" b="1" dirty="0">
                <a:latin typeface="Times New Roman" panose="02020603050405020304" pitchFamily="18" charset="0"/>
                <a:cs typeface="Times New Roman" panose="02020603050405020304" pitchFamily="18" charset="0"/>
              </a:rPr>
              <a:t>2018 йил 8 </a:t>
            </a:r>
            <a:r>
              <a:rPr lang="ru-RU" sz="2000" b="1" dirty="0" err="1">
                <a:latin typeface="Times New Roman" panose="02020603050405020304" pitchFamily="18" charset="0"/>
                <a:cs typeface="Times New Roman" panose="02020603050405020304" pitchFamily="18" charset="0"/>
              </a:rPr>
              <a:t>августдаги</a:t>
            </a:r>
            <a:r>
              <a:rPr lang="ru-RU" sz="2000" b="1" dirty="0">
                <a:latin typeface="Times New Roman" panose="02020603050405020304" pitchFamily="18" charset="0"/>
                <a:cs typeface="Times New Roman" panose="02020603050405020304" pitchFamily="18" charset="0"/>
              </a:rPr>
              <a:t> Ўзбекистон </a:t>
            </a:r>
            <a:r>
              <a:rPr lang="ru-RU" sz="2000" b="1" dirty="0" err="1">
                <a:latin typeface="Times New Roman" panose="02020603050405020304" pitchFamily="18" charset="0"/>
                <a:cs typeface="Times New Roman" panose="02020603050405020304" pitchFamily="18" charset="0"/>
              </a:rPr>
              <a:t>Республикаси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Президентининг</a:t>
            </a:r>
            <a:r>
              <a:rPr lang="ru-RU" sz="2000" b="1" dirty="0">
                <a:latin typeface="Times New Roman" panose="02020603050405020304" pitchFamily="18" charset="0"/>
                <a:cs typeface="Times New Roman" panose="02020603050405020304" pitchFamily="18" charset="0"/>
              </a:rPr>
              <a:t> «Норма ижодкорлиги фаолиятини такомиллаштириш концепциясини </a:t>
            </a:r>
            <a:r>
              <a:rPr lang="ru-RU" sz="2000" b="1" dirty="0" err="1">
                <a:latin typeface="Times New Roman" panose="02020603050405020304" pitchFamily="18" charset="0"/>
                <a:cs typeface="Times New Roman" panose="02020603050405020304" pitchFamily="18" charset="0"/>
              </a:rPr>
              <a:t>тасдиқлаш</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тўғрисида»ги</a:t>
            </a:r>
            <a:r>
              <a:rPr lang="ru-RU" sz="2000" b="1" dirty="0">
                <a:latin typeface="Times New Roman" panose="02020603050405020304" pitchFamily="18" charset="0"/>
                <a:cs typeface="Times New Roman" panose="02020603050405020304" pitchFamily="18" charset="0"/>
              </a:rPr>
              <a:t> ПФ-5505-сон Фармони </a:t>
            </a:r>
          </a:p>
        </p:txBody>
      </p:sp>
      <p:sp>
        <p:nvSpPr>
          <p:cNvPr id="21" name="Прямоугольник 20">
            <a:extLst>
              <a:ext uri="{FF2B5EF4-FFF2-40B4-BE49-F238E27FC236}">
                <a16:creationId xmlns:a16="http://schemas.microsoft.com/office/drawing/2014/main" id="{A58EDD07-3283-472F-BA14-D0F5A04BF316}"/>
              </a:ext>
            </a:extLst>
          </p:cNvPr>
          <p:cNvSpPr/>
          <p:nvPr/>
        </p:nvSpPr>
        <p:spPr>
          <a:xfrm>
            <a:off x="1937005" y="3800156"/>
            <a:ext cx="4281437" cy="2031325"/>
          </a:xfrm>
          <a:prstGeom prst="rect">
            <a:avLst/>
          </a:prstGeom>
        </p:spPr>
        <p:txBody>
          <a:bodyPr wrap="square">
            <a:spAutoFit/>
          </a:bodyPr>
          <a:lstStyle/>
          <a:p>
            <a:pPr algn="ctr"/>
            <a:r>
              <a:rPr lang="ru-RU" b="1" dirty="0">
                <a:solidFill>
                  <a:schemeClr val="bg1"/>
                </a:solidFill>
                <a:latin typeface="Times New Roman" panose="02020603050405020304" pitchFamily="18" charset="0"/>
                <a:cs typeface="Times New Roman" panose="02020603050405020304" pitchFamily="18" charset="0"/>
              </a:rPr>
              <a:t>2018 йил 7 </a:t>
            </a:r>
            <a:r>
              <a:rPr lang="ru-RU" b="1" dirty="0" err="1">
                <a:solidFill>
                  <a:schemeClr val="bg1"/>
                </a:solidFill>
                <a:latin typeface="Times New Roman" panose="02020603050405020304" pitchFamily="18" charset="0"/>
                <a:cs typeface="Times New Roman" panose="02020603050405020304" pitchFamily="18" charset="0"/>
              </a:rPr>
              <a:t>декабрдаги</a:t>
            </a:r>
            <a:r>
              <a:rPr lang="ru-RU" b="1" dirty="0">
                <a:solidFill>
                  <a:schemeClr val="bg1"/>
                </a:solidFill>
                <a:latin typeface="Times New Roman" panose="02020603050405020304" pitchFamily="18" charset="0"/>
                <a:cs typeface="Times New Roman" panose="02020603050405020304" pitchFamily="18" charset="0"/>
              </a:rPr>
              <a:t> Ўзбекистон </a:t>
            </a:r>
            <a:r>
              <a:rPr lang="ru-RU" b="1" dirty="0" err="1">
                <a:solidFill>
                  <a:schemeClr val="bg1"/>
                </a:solidFill>
                <a:latin typeface="Times New Roman" panose="02020603050405020304" pitchFamily="18" charset="0"/>
                <a:cs typeface="Times New Roman" panose="02020603050405020304" pitchFamily="18" charset="0"/>
              </a:rPr>
              <a:t>Республикаси</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Президентининг</a:t>
            </a:r>
            <a:r>
              <a:rPr lang="ru-RU" b="1" dirty="0">
                <a:solidFill>
                  <a:schemeClr val="bg1"/>
                </a:solidFill>
                <a:latin typeface="Times New Roman" panose="02020603050405020304" pitchFamily="18" charset="0"/>
                <a:cs typeface="Times New Roman" panose="02020603050405020304" pitchFamily="18" charset="0"/>
              </a:rPr>
              <a:t> «Ўзбекистон </a:t>
            </a:r>
            <a:r>
              <a:rPr lang="ru-RU" b="1" dirty="0" err="1">
                <a:solidFill>
                  <a:schemeClr val="bg1"/>
                </a:solidFill>
                <a:latin typeface="Times New Roman" panose="02020603050405020304" pitchFamily="18" charset="0"/>
                <a:cs typeface="Times New Roman" panose="02020603050405020304" pitchFamily="18" charset="0"/>
              </a:rPr>
              <a:t>Республикаси</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соғлиқни</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сақлаш</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тизимини</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тубдан</a:t>
            </a:r>
            <a:r>
              <a:rPr lang="ru-RU" b="1" dirty="0">
                <a:solidFill>
                  <a:schemeClr val="bg1"/>
                </a:solidFill>
                <a:latin typeface="Times New Roman" panose="02020603050405020304" pitchFamily="18" charset="0"/>
                <a:cs typeface="Times New Roman" panose="02020603050405020304" pitchFamily="18" charset="0"/>
              </a:rPr>
              <a:t> такомиллаштириш </a:t>
            </a:r>
            <a:r>
              <a:rPr lang="ru-RU" b="1" dirty="0" err="1">
                <a:solidFill>
                  <a:schemeClr val="bg1"/>
                </a:solidFill>
                <a:latin typeface="Times New Roman" panose="02020603050405020304" pitchFamily="18" charset="0"/>
                <a:cs typeface="Times New Roman" panose="02020603050405020304" pitchFamily="18" charset="0"/>
              </a:rPr>
              <a:t>бўйича</a:t>
            </a:r>
            <a:r>
              <a:rPr lang="ru-RU" b="1" dirty="0">
                <a:solidFill>
                  <a:schemeClr val="bg1"/>
                </a:solidFill>
                <a:latin typeface="Times New Roman" panose="02020603050405020304" pitchFamily="18" charset="0"/>
                <a:cs typeface="Times New Roman" panose="02020603050405020304" pitchFamily="18" charset="0"/>
              </a:rPr>
              <a:t> комплекс </a:t>
            </a:r>
            <a:r>
              <a:rPr lang="ru-RU" b="1" dirty="0" err="1">
                <a:solidFill>
                  <a:schemeClr val="bg1"/>
                </a:solidFill>
                <a:latin typeface="Times New Roman" panose="02020603050405020304" pitchFamily="18" charset="0"/>
                <a:cs typeface="Times New Roman" panose="02020603050405020304" pitchFamily="18" charset="0"/>
              </a:rPr>
              <a:t>чора-тадбирлар</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тўғрисида»ги</a:t>
            </a:r>
            <a:r>
              <a:rPr lang="ru-RU" b="1" dirty="0">
                <a:solidFill>
                  <a:schemeClr val="bg1"/>
                </a:solidFill>
                <a:latin typeface="Times New Roman" panose="02020603050405020304" pitchFamily="18" charset="0"/>
                <a:cs typeface="Times New Roman" panose="02020603050405020304" pitchFamily="18" charset="0"/>
              </a:rPr>
              <a:t> ПФ-5590-сон Фармони </a:t>
            </a:r>
          </a:p>
        </p:txBody>
      </p:sp>
      <p:sp>
        <p:nvSpPr>
          <p:cNvPr id="23" name="Прямоугольник 22">
            <a:extLst>
              <a:ext uri="{FF2B5EF4-FFF2-40B4-BE49-F238E27FC236}">
                <a16:creationId xmlns:a16="http://schemas.microsoft.com/office/drawing/2014/main" id="{8EB5E533-668F-4092-AB5F-DF6F824DDB96}"/>
              </a:ext>
            </a:extLst>
          </p:cNvPr>
          <p:cNvSpPr/>
          <p:nvPr/>
        </p:nvSpPr>
        <p:spPr>
          <a:xfrm>
            <a:off x="8141207" y="3594636"/>
            <a:ext cx="3346704" cy="2308324"/>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2019 йил 9 </a:t>
            </a:r>
            <a:r>
              <a:rPr lang="ru-RU" b="1" dirty="0" err="1">
                <a:latin typeface="Times New Roman" panose="02020603050405020304" pitchFamily="18" charset="0"/>
                <a:cs typeface="Times New Roman" panose="02020603050405020304" pitchFamily="18" charset="0"/>
              </a:rPr>
              <a:t>январдаги</a:t>
            </a:r>
            <a:r>
              <a:rPr lang="ru-RU" b="1" dirty="0">
                <a:latin typeface="Times New Roman" panose="02020603050405020304" pitchFamily="18" charset="0"/>
                <a:cs typeface="Times New Roman" panose="02020603050405020304" pitchFamily="18" charset="0"/>
              </a:rPr>
              <a:t>, Ўзбекистон </a:t>
            </a:r>
            <a:r>
              <a:rPr lang="ru-RU" b="1" dirty="0" err="1">
                <a:latin typeface="Times New Roman" panose="02020603050405020304" pitchFamily="18" charset="0"/>
                <a:cs typeface="Times New Roman" panose="02020603050405020304" pitchFamily="18" charset="0"/>
              </a:rPr>
              <a:t>Республикаси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Президентининг</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Жамиятда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ҳуқуқий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онг</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ҳуқуқий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маданиятни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юксалтириш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тизимини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тубдан</a:t>
            </a:r>
            <a:r>
              <a:rPr lang="ru-RU" b="1" dirty="0">
                <a:latin typeface="Times New Roman" panose="02020603050405020304" pitchFamily="18" charset="0"/>
                <a:cs typeface="Times New Roman" panose="02020603050405020304" pitchFamily="18" charset="0"/>
              </a:rPr>
              <a:t> такомиллаштириш </a:t>
            </a:r>
            <a:r>
              <a:rPr lang="ru-RU" b="1" dirty="0" err="1">
                <a:latin typeface="Times New Roman" panose="02020603050405020304" pitchFamily="18" charset="0"/>
                <a:cs typeface="Times New Roman" panose="02020603050405020304" pitchFamily="18" charset="0"/>
              </a:rPr>
              <a:t>тўғрисида</a:t>
            </a:r>
            <a:r>
              <a:rPr lang="ru-RU" b="1" dirty="0">
                <a:latin typeface="Times New Roman" panose="02020603050405020304" pitchFamily="18" charset="0"/>
                <a:cs typeface="Times New Roman" panose="02020603050405020304" pitchFamily="18" charset="0"/>
              </a:rPr>
              <a:t> ПФ-5618-сон Фармони</a:t>
            </a:r>
          </a:p>
        </p:txBody>
      </p:sp>
    </p:spTree>
    <p:extLst>
      <p:ext uri="{BB962C8B-B14F-4D97-AF65-F5344CB8AC3E}">
        <p14:creationId xmlns:p14="http://schemas.microsoft.com/office/powerpoint/2010/main" val="3940056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33">
            <a:extLst>
              <a:ext uri="{FF2B5EF4-FFF2-40B4-BE49-F238E27FC236}">
                <a16:creationId xmlns:a16="http://schemas.microsoft.com/office/drawing/2014/main" id="{7A7EA6E0-53CA-445B-8268-745850D35D68}"/>
              </a:ext>
            </a:extLst>
          </p:cNvPr>
          <p:cNvSpPr/>
          <p:nvPr/>
        </p:nvSpPr>
        <p:spPr>
          <a:xfrm>
            <a:off x="6672659" y="3522670"/>
            <a:ext cx="4960540" cy="2621465"/>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6670 h 1967345"/>
              <a:gd name="connsiteX5" fmla="*/ 48905 w 2684318"/>
              <a:gd name="connsiteY5" fmla="*/ 1743591 h 1967345"/>
              <a:gd name="connsiteX6" fmla="*/ 337102 w 2684318"/>
              <a:gd name="connsiteY6" fmla="*/ 1629829 h 1967345"/>
              <a:gd name="connsiteX7" fmla="*/ 492674 w 2684318"/>
              <a:gd name="connsiteY7" fmla="*/ 1306239 h 1967345"/>
              <a:gd name="connsiteX8" fmla="*/ 424222 w 2684318"/>
              <a:gd name="connsiteY8" fmla="*/ 1086883 h 1967345"/>
              <a:gd name="connsiteX9" fmla="*/ 235461 w 2684318"/>
              <a:gd name="connsiteY9" fmla="*/ 954646 h 1967345"/>
              <a:gd name="connsiteX10" fmla="*/ 409183 w 2684318"/>
              <a:gd name="connsiteY10" fmla="*/ 814113 h 1967345"/>
              <a:gd name="connsiteX11" fmla="*/ 468819 w 2684318"/>
              <a:gd name="connsiteY11" fmla="*/ 630020 h 1967345"/>
              <a:gd name="connsiteX12" fmla="*/ 324656 w 2684318"/>
              <a:gd name="connsiteY12" fmla="*/ 313690 h 1967345"/>
              <a:gd name="connsiteX13" fmla="*/ 47738 w 2684318"/>
              <a:gd name="connsiteY13" fmla="*/ 205762 h 1967345"/>
              <a:gd name="connsiteX14" fmla="*/ 0 w 2684318"/>
              <a:gd name="connsiteY14" fmla="*/ 202882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4318" h="1967345">
                <a:moveTo>
                  <a:pt x="0" y="0"/>
                </a:moveTo>
                <a:lnTo>
                  <a:pt x="2684318" y="0"/>
                </a:lnTo>
                <a:lnTo>
                  <a:pt x="2684318" y="1967345"/>
                </a:lnTo>
                <a:lnTo>
                  <a:pt x="0" y="1967345"/>
                </a:lnTo>
                <a:lnTo>
                  <a:pt x="0" y="1746670"/>
                </a:lnTo>
                <a:lnTo>
                  <a:pt x="48905" y="1743591"/>
                </a:lnTo>
                <a:cubicBezTo>
                  <a:pt x="163250" y="1728422"/>
                  <a:pt x="259316" y="1690502"/>
                  <a:pt x="337102" y="1629829"/>
                </a:cubicBezTo>
                <a:cubicBezTo>
                  <a:pt x="440816" y="1548931"/>
                  <a:pt x="492674" y="1441068"/>
                  <a:pt x="492674" y="1306239"/>
                </a:cubicBezTo>
                <a:cubicBezTo>
                  <a:pt x="492674" y="1219119"/>
                  <a:pt x="469856" y="1146000"/>
                  <a:pt x="424222" y="1086883"/>
                </a:cubicBezTo>
                <a:cubicBezTo>
                  <a:pt x="378587" y="1027765"/>
                  <a:pt x="315667" y="983687"/>
                  <a:pt x="235461" y="954646"/>
                </a:cubicBezTo>
                <a:cubicBezTo>
                  <a:pt x="311519" y="918692"/>
                  <a:pt x="369426" y="871848"/>
                  <a:pt x="409183" y="814113"/>
                </a:cubicBezTo>
                <a:cubicBezTo>
                  <a:pt x="448941" y="756379"/>
                  <a:pt x="468819" y="695014"/>
                  <a:pt x="468819" y="630020"/>
                </a:cubicBezTo>
                <a:cubicBezTo>
                  <a:pt x="468819" y="495882"/>
                  <a:pt x="420765" y="390439"/>
                  <a:pt x="324656" y="313690"/>
                </a:cubicBezTo>
                <a:cubicBezTo>
                  <a:pt x="252574" y="256129"/>
                  <a:pt x="160268" y="220153"/>
                  <a:pt x="47738" y="205762"/>
                </a:cubicBezTo>
                <a:lnTo>
                  <a:pt x="0" y="202882"/>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lvl="0" algn="just">
              <a:lnSpc>
                <a:spcPts val="1300"/>
              </a:lnSpc>
              <a:spcAft>
                <a:spcPts val="1200"/>
              </a:spcAft>
            </a:pPr>
            <a:endParaRPr lang="en-US" sz="2000" b="1" dirty="0">
              <a:solidFill>
                <a:schemeClr val="accent3">
                  <a:lumMod val="50000"/>
                </a:schemeClr>
              </a:solidFill>
            </a:endParaRPr>
          </a:p>
        </p:txBody>
      </p:sp>
      <p:sp>
        <p:nvSpPr>
          <p:cNvPr id="28" name="Freeform: Shape 24">
            <a:extLst>
              <a:ext uri="{FF2B5EF4-FFF2-40B4-BE49-F238E27FC236}">
                <a16:creationId xmlns:a16="http://schemas.microsoft.com/office/drawing/2014/main" id="{37F40DB2-C335-4C24-BE1C-8715E32322AA}"/>
              </a:ext>
            </a:extLst>
          </p:cNvPr>
          <p:cNvSpPr/>
          <p:nvPr/>
        </p:nvSpPr>
        <p:spPr>
          <a:xfrm>
            <a:off x="6648954" y="548700"/>
            <a:ext cx="4984245" cy="2714474"/>
          </a:xfrm>
          <a:custGeom>
            <a:avLst/>
            <a:gdLst/>
            <a:ahLst/>
            <a:cxnLst/>
            <a:rect l="l" t="t" r="r" b="b"/>
            <a:pathLst>
              <a:path w="2684318" h="1967345">
                <a:moveTo>
                  <a:pt x="0" y="0"/>
                </a:moveTo>
                <a:lnTo>
                  <a:pt x="2684318" y="0"/>
                </a:lnTo>
                <a:lnTo>
                  <a:pt x="2684318" y="1967345"/>
                </a:lnTo>
                <a:lnTo>
                  <a:pt x="0" y="1967345"/>
                </a:lnTo>
                <a:lnTo>
                  <a:pt x="0" y="1730432"/>
                </a:lnTo>
                <a:lnTo>
                  <a:pt x="213681" y="1730432"/>
                </a:lnTo>
                <a:lnTo>
                  <a:pt x="213681" y="220347"/>
                </a:lnTo>
                <a:lnTo>
                  <a:pt x="181530" y="220347"/>
                </a:lnTo>
                <a:lnTo>
                  <a:pt x="0" y="283130"/>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lvl="0" algn="just">
              <a:lnSpc>
                <a:spcPts val="1300"/>
              </a:lnSpc>
              <a:spcAft>
                <a:spcPts val="1200"/>
              </a:spcAft>
            </a:pPr>
            <a:endParaRPr lang="en-US" sz="2000" b="1" dirty="0">
              <a:solidFill>
                <a:schemeClr val="accent1">
                  <a:lumMod val="50000"/>
                </a:schemeClr>
              </a:solidFill>
            </a:endParaRPr>
          </a:p>
        </p:txBody>
      </p:sp>
      <p:sp>
        <p:nvSpPr>
          <p:cNvPr id="3" name="Freeform: Shape 24">
            <a:extLst>
              <a:ext uri="{FF2B5EF4-FFF2-40B4-BE49-F238E27FC236}">
                <a16:creationId xmlns:a16="http://schemas.microsoft.com/office/drawing/2014/main" id="{C255FD24-8497-4F9B-9BFB-514DEE148D52}"/>
              </a:ext>
            </a:extLst>
          </p:cNvPr>
          <p:cNvSpPr/>
          <p:nvPr/>
        </p:nvSpPr>
        <p:spPr>
          <a:xfrm>
            <a:off x="797373" y="507760"/>
            <a:ext cx="4831260" cy="2714474"/>
          </a:xfrm>
          <a:custGeom>
            <a:avLst/>
            <a:gdLst/>
            <a:ahLst/>
            <a:cxnLst/>
            <a:rect l="l" t="t" r="r" b="b"/>
            <a:pathLst>
              <a:path w="2684318" h="1967345">
                <a:moveTo>
                  <a:pt x="0" y="0"/>
                </a:moveTo>
                <a:lnTo>
                  <a:pt x="2684318" y="0"/>
                </a:lnTo>
                <a:lnTo>
                  <a:pt x="2684318" y="1967345"/>
                </a:lnTo>
                <a:lnTo>
                  <a:pt x="0" y="1967345"/>
                </a:lnTo>
                <a:lnTo>
                  <a:pt x="0" y="1730432"/>
                </a:lnTo>
                <a:lnTo>
                  <a:pt x="213681" y="1730432"/>
                </a:lnTo>
                <a:lnTo>
                  <a:pt x="213681" y="220347"/>
                </a:lnTo>
                <a:lnTo>
                  <a:pt x="181530" y="220347"/>
                </a:lnTo>
                <a:lnTo>
                  <a:pt x="0" y="283130"/>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algn="ctr"/>
            <a:r>
              <a:rPr lang="ru-RU" sz="2000" b="1" dirty="0">
                <a:latin typeface="Times New Roman" panose="02020603050405020304" pitchFamily="18" charset="0"/>
                <a:cs typeface="Times New Roman" panose="02020603050405020304" pitchFamily="18" charset="0"/>
              </a:rPr>
              <a:t>2019 йил 18 </a:t>
            </a:r>
            <a:r>
              <a:rPr lang="ru-RU" sz="2000" b="1" dirty="0" err="1">
                <a:latin typeface="Times New Roman" panose="02020603050405020304" pitchFamily="18" charset="0"/>
                <a:cs typeface="Times New Roman" panose="02020603050405020304" pitchFamily="18" charset="0"/>
              </a:rPr>
              <a:t>январдаги</a:t>
            </a:r>
            <a:r>
              <a:rPr lang="ru-RU" sz="2000" b="1" dirty="0">
                <a:latin typeface="Times New Roman" panose="02020603050405020304" pitchFamily="18" charset="0"/>
                <a:cs typeface="Times New Roman" panose="02020603050405020304" pitchFamily="18" charset="0"/>
              </a:rPr>
              <a:t> Ўзбекистон </a:t>
            </a:r>
            <a:r>
              <a:rPr lang="ru-RU" sz="2000" b="1" dirty="0" err="1">
                <a:latin typeface="Times New Roman" panose="02020603050405020304" pitchFamily="18" charset="0"/>
                <a:cs typeface="Times New Roman" panose="02020603050405020304" pitchFamily="18" charset="0"/>
              </a:rPr>
              <a:t>Республикаси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Вазирлар</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Маҳкамасининг</a:t>
            </a:r>
            <a:r>
              <a:rPr lang="ru-RU" sz="2000" b="1" dirty="0">
                <a:latin typeface="Times New Roman" panose="02020603050405020304" pitchFamily="18" charset="0"/>
                <a:cs typeface="Times New Roman" panose="02020603050405020304" pitchFamily="18" charset="0"/>
              </a:rPr>
              <a:t> «Ўзбекистон </a:t>
            </a:r>
            <a:r>
              <a:rPr lang="ru-RU" sz="2000" b="1" dirty="0" err="1">
                <a:latin typeface="Times New Roman" panose="02020603050405020304" pitchFamily="18" charset="0"/>
                <a:cs typeface="Times New Roman" panose="02020603050405020304" pitchFamily="18" charset="0"/>
              </a:rPr>
              <a:t>Республикасида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Ақлли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шаҳар</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технологияларини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жорий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этиш</a:t>
            </a:r>
            <a:r>
              <a:rPr lang="ru-RU" sz="2000" b="1" dirty="0">
                <a:latin typeface="Times New Roman" panose="02020603050405020304" pitchFamily="18" charset="0"/>
                <a:cs typeface="Times New Roman" panose="02020603050405020304" pitchFamily="18" charset="0"/>
              </a:rPr>
              <a:t> концепциясини </a:t>
            </a:r>
            <a:r>
              <a:rPr lang="ru-RU" sz="2000" b="1" dirty="0" err="1">
                <a:latin typeface="Times New Roman" panose="02020603050405020304" pitchFamily="18" charset="0"/>
                <a:cs typeface="Times New Roman" panose="02020603050405020304" pitchFamily="18" charset="0"/>
              </a:rPr>
              <a:t>тасдиқлаш</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тўғрисида</a:t>
            </a:r>
            <a:r>
              <a:rPr lang="ru-RU" sz="2000" b="1" dirty="0">
                <a:latin typeface="Times New Roman" panose="02020603050405020304" pitchFamily="18" charset="0"/>
                <a:cs typeface="Times New Roman" panose="02020603050405020304" pitchFamily="18" charset="0"/>
              </a:rPr>
              <a:t> 48-сон </a:t>
            </a:r>
            <a:r>
              <a:rPr lang="ru-RU" sz="2000" b="1" dirty="0" err="1">
                <a:latin typeface="Times New Roman" panose="02020603050405020304" pitchFamily="18" charset="0"/>
                <a:cs typeface="Times New Roman" panose="02020603050405020304" pitchFamily="18" charset="0"/>
              </a:rPr>
              <a:t>Қарори</a:t>
            </a:r>
            <a:r>
              <a:rPr lang="ru-RU" sz="2000" b="1" dirty="0">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D0CE087A-7406-40BE-84E7-D94966638CD0}"/>
              </a:ext>
            </a:extLst>
          </p:cNvPr>
          <p:cNvSpPr txBox="1"/>
          <p:nvPr/>
        </p:nvSpPr>
        <p:spPr>
          <a:xfrm>
            <a:off x="7477223" y="660074"/>
            <a:ext cx="4101895" cy="2246769"/>
          </a:xfrm>
          <a:prstGeom prst="rect">
            <a:avLst/>
          </a:prstGeom>
          <a:noFill/>
        </p:spPr>
        <p:txBody>
          <a:bodyPr wrap="square" rtlCol="0">
            <a:spAutoFit/>
          </a:bodyPr>
          <a:lstStyle/>
          <a:p>
            <a:pPr algn="ctr"/>
            <a:r>
              <a:rPr lang="ru-RU" sz="2000" b="1" dirty="0">
                <a:solidFill>
                  <a:schemeClr val="bg1"/>
                </a:solidFill>
                <a:latin typeface="Times New Roman" panose="02020603050405020304" pitchFamily="18" charset="0"/>
                <a:cs typeface="Times New Roman" panose="02020603050405020304" pitchFamily="18" charset="0"/>
              </a:rPr>
              <a:t>2019 йил 5 </a:t>
            </a:r>
            <a:r>
              <a:rPr lang="ru-RU" sz="2000" b="1" dirty="0" err="1">
                <a:solidFill>
                  <a:schemeClr val="bg1"/>
                </a:solidFill>
                <a:latin typeface="Times New Roman" panose="02020603050405020304" pitchFamily="18" charset="0"/>
                <a:cs typeface="Times New Roman" panose="02020603050405020304" pitchFamily="18" charset="0"/>
              </a:rPr>
              <a:t>апрелдаги</a:t>
            </a:r>
            <a:r>
              <a:rPr lang="ru-RU" sz="2000" b="1" dirty="0">
                <a:solidFill>
                  <a:schemeClr val="bg1"/>
                </a:solidFill>
                <a:latin typeface="Times New Roman" panose="02020603050405020304" pitchFamily="18" charset="0"/>
                <a:cs typeface="Times New Roman" panose="02020603050405020304" pitchFamily="18" charset="0"/>
              </a:rPr>
              <a:t> Ўзбекистон </a:t>
            </a:r>
            <a:r>
              <a:rPr lang="ru-RU" sz="2000" b="1" dirty="0" err="1">
                <a:solidFill>
                  <a:schemeClr val="bg1"/>
                </a:solidFill>
                <a:latin typeface="Times New Roman" panose="02020603050405020304" pitchFamily="18" charset="0"/>
                <a:cs typeface="Times New Roman" panose="02020603050405020304" pitchFamily="18" charset="0"/>
              </a:rPr>
              <a:t>Республикаси</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Президентининг</a:t>
            </a:r>
            <a:r>
              <a:rPr lang="ru-RU" sz="2000" b="1" dirty="0">
                <a:solidFill>
                  <a:schemeClr val="bg1"/>
                </a:solidFill>
                <a:latin typeface="Times New Roman" panose="02020603050405020304" pitchFamily="18" charset="0"/>
                <a:cs typeface="Times New Roman" panose="02020603050405020304" pitchFamily="18" charset="0"/>
              </a:rPr>
              <a:t> Ўзбекистон </a:t>
            </a:r>
            <a:r>
              <a:rPr lang="ru-RU" sz="2000" b="1" dirty="0" err="1">
                <a:solidFill>
                  <a:schemeClr val="bg1"/>
                </a:solidFill>
                <a:latin typeface="Times New Roman" panose="02020603050405020304" pitchFamily="18" charset="0"/>
                <a:cs typeface="Times New Roman" panose="02020603050405020304" pitchFamily="18" charset="0"/>
              </a:rPr>
              <a:t>Республикасининг</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фуқаролик</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қонунчилигини</a:t>
            </a:r>
            <a:r>
              <a:rPr lang="ru-RU" sz="2000" b="1" dirty="0">
                <a:solidFill>
                  <a:schemeClr val="bg1"/>
                </a:solidFill>
                <a:latin typeface="Times New Roman" panose="02020603050405020304" pitchFamily="18" charset="0"/>
                <a:cs typeface="Times New Roman" panose="02020603050405020304" pitchFamily="18" charset="0"/>
              </a:rPr>
              <a:t> такомиллаштириш </a:t>
            </a:r>
            <a:r>
              <a:rPr lang="ru-RU" sz="2000" b="1" dirty="0" err="1">
                <a:solidFill>
                  <a:schemeClr val="bg1"/>
                </a:solidFill>
                <a:latin typeface="Times New Roman" panose="02020603050405020304" pitchFamily="18" charset="0"/>
                <a:cs typeface="Times New Roman" panose="02020603050405020304" pitchFamily="18" charset="0"/>
              </a:rPr>
              <a:t>чора-тадбирлари</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тўғрисида</a:t>
            </a:r>
            <a:r>
              <a:rPr lang="ru-RU" sz="2000" b="1" dirty="0">
                <a:solidFill>
                  <a:schemeClr val="bg1"/>
                </a:solidFill>
                <a:latin typeface="Times New Roman" panose="02020603050405020304" pitchFamily="18" charset="0"/>
                <a:cs typeface="Times New Roman" panose="02020603050405020304" pitchFamily="18" charset="0"/>
              </a:rPr>
              <a:t> Ф-5464-сон </a:t>
            </a:r>
            <a:r>
              <a:rPr lang="ru-RU" sz="2000" b="1" dirty="0" err="1">
                <a:solidFill>
                  <a:schemeClr val="bg1"/>
                </a:solidFill>
                <a:latin typeface="Times New Roman" panose="02020603050405020304" pitchFamily="18" charset="0"/>
                <a:cs typeface="Times New Roman" panose="02020603050405020304" pitchFamily="18" charset="0"/>
              </a:rPr>
              <a:t>Фармойиши</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20" name="Freeform: Shape 40">
            <a:extLst>
              <a:ext uri="{FF2B5EF4-FFF2-40B4-BE49-F238E27FC236}">
                <a16:creationId xmlns:a16="http://schemas.microsoft.com/office/drawing/2014/main" id="{EA4F24B3-5F64-4347-8CAC-15EB188DAEB9}"/>
              </a:ext>
            </a:extLst>
          </p:cNvPr>
          <p:cNvSpPr/>
          <p:nvPr/>
        </p:nvSpPr>
        <p:spPr>
          <a:xfrm>
            <a:off x="274955" y="844339"/>
            <a:ext cx="1446017" cy="2086747"/>
          </a:xfrm>
          <a:custGeom>
            <a:avLst/>
            <a:gdLst/>
            <a:ahLst/>
            <a:cxnLst/>
            <a:rect l="l" t="t" r="r" b="b"/>
            <a:pathLst>
              <a:path w="1054794" h="1530828">
                <a:moveTo>
                  <a:pt x="121362" y="0"/>
                </a:moveTo>
                <a:lnTo>
                  <a:pt x="1003973" y="0"/>
                </a:lnTo>
                <a:lnTo>
                  <a:pt x="1003973" y="269658"/>
                </a:lnTo>
                <a:lnTo>
                  <a:pt x="405540" y="269658"/>
                </a:lnTo>
                <a:lnTo>
                  <a:pt x="371314" y="571711"/>
                </a:lnTo>
                <a:cubicBezTo>
                  <a:pt x="396206" y="557126"/>
                  <a:pt x="428876" y="544278"/>
                  <a:pt x="469325" y="533166"/>
                </a:cubicBezTo>
                <a:cubicBezTo>
                  <a:pt x="509773" y="522055"/>
                  <a:pt x="549358" y="516499"/>
                  <a:pt x="588078" y="516499"/>
                </a:cubicBezTo>
                <a:cubicBezTo>
                  <a:pt x="738118" y="516499"/>
                  <a:pt x="853414" y="560923"/>
                  <a:pt x="933966" y="649772"/>
                </a:cubicBezTo>
                <a:cubicBezTo>
                  <a:pt x="1014518" y="738621"/>
                  <a:pt x="1054794" y="863251"/>
                  <a:pt x="1054794" y="1023663"/>
                </a:cubicBezTo>
                <a:cubicBezTo>
                  <a:pt x="1054794" y="1120464"/>
                  <a:pt x="1033186" y="1208102"/>
                  <a:pt x="989972" y="1286580"/>
                </a:cubicBezTo>
                <a:cubicBezTo>
                  <a:pt x="946757" y="1365057"/>
                  <a:pt x="886084" y="1425384"/>
                  <a:pt x="807953" y="1467562"/>
                </a:cubicBezTo>
                <a:cubicBezTo>
                  <a:pt x="729821" y="1509739"/>
                  <a:pt x="637515" y="1530828"/>
                  <a:pt x="531035" y="1530828"/>
                </a:cubicBezTo>
                <a:cubicBezTo>
                  <a:pt x="436309" y="1530828"/>
                  <a:pt x="347460" y="1511311"/>
                  <a:pt x="264488" y="1472277"/>
                </a:cubicBezTo>
                <a:cubicBezTo>
                  <a:pt x="181517" y="1433244"/>
                  <a:pt x="116522" y="1379701"/>
                  <a:pt x="69505" y="1311649"/>
                </a:cubicBezTo>
                <a:cubicBezTo>
                  <a:pt x="22487" y="1243598"/>
                  <a:pt x="-675" y="1166741"/>
                  <a:pt x="16" y="1081079"/>
                </a:cubicBezTo>
                <a:lnTo>
                  <a:pt x="350571" y="1081079"/>
                </a:lnTo>
                <a:cubicBezTo>
                  <a:pt x="354029" y="1136275"/>
                  <a:pt x="371660" y="1180089"/>
                  <a:pt x="403466" y="1212521"/>
                </a:cubicBezTo>
                <a:cubicBezTo>
                  <a:pt x="435272" y="1244954"/>
                  <a:pt x="477103" y="1261170"/>
                  <a:pt x="528960" y="1261170"/>
                </a:cubicBezTo>
                <a:cubicBezTo>
                  <a:pt x="646504" y="1261170"/>
                  <a:pt x="705275" y="1174228"/>
                  <a:pt x="705275" y="1000344"/>
                </a:cubicBezTo>
                <a:cubicBezTo>
                  <a:pt x="705275" y="839575"/>
                  <a:pt x="633367" y="759191"/>
                  <a:pt x="489549" y="759191"/>
                </a:cubicBezTo>
                <a:cubicBezTo>
                  <a:pt x="407960" y="759191"/>
                  <a:pt x="347114" y="785411"/>
                  <a:pt x="307011" y="837852"/>
                </a:cubicBezTo>
                <a:lnTo>
                  <a:pt x="29056" y="772447"/>
                </a:lnTo>
                <a:lnTo>
                  <a:pt x="121362" y="0"/>
                </a:lnTo>
                <a:close/>
              </a:path>
            </a:pathLst>
          </a:custGeom>
          <a:solidFill>
            <a:schemeClr val="accent6">
              <a:lumMod val="5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37">
            <a:extLst>
              <a:ext uri="{FF2B5EF4-FFF2-40B4-BE49-F238E27FC236}">
                <a16:creationId xmlns:a16="http://schemas.microsoft.com/office/drawing/2014/main" id="{2A7C7909-00FD-4333-AA9D-4764972BE400}"/>
              </a:ext>
            </a:extLst>
          </p:cNvPr>
          <p:cNvSpPr/>
          <p:nvPr/>
        </p:nvSpPr>
        <p:spPr>
          <a:xfrm>
            <a:off x="6113737" y="844339"/>
            <a:ext cx="1453982" cy="2104973"/>
          </a:xfrm>
          <a:custGeom>
            <a:avLst/>
            <a:gdLst/>
            <a:ahLst/>
            <a:cxnLst/>
            <a:rect l="l" t="t" r="r" b="b"/>
            <a:pathLst>
              <a:path w="1084855" h="1552608">
                <a:moveTo>
                  <a:pt x="797566" y="0"/>
                </a:moveTo>
                <a:lnTo>
                  <a:pt x="850460" y="0"/>
                </a:lnTo>
                <a:lnTo>
                  <a:pt x="850460" y="274844"/>
                </a:lnTo>
                <a:lnTo>
                  <a:pt x="834903" y="274844"/>
                </a:lnTo>
                <a:cubicBezTo>
                  <a:pt x="704222" y="274844"/>
                  <a:pt x="596878" y="306131"/>
                  <a:pt x="512869" y="368706"/>
                </a:cubicBezTo>
                <a:cubicBezTo>
                  <a:pt x="428860" y="431280"/>
                  <a:pt x="377176" y="518227"/>
                  <a:pt x="357816" y="629548"/>
                </a:cubicBezTo>
                <a:cubicBezTo>
                  <a:pt x="436639" y="552107"/>
                  <a:pt x="536205" y="513387"/>
                  <a:pt x="656514" y="513387"/>
                </a:cubicBezTo>
                <a:cubicBezTo>
                  <a:pt x="787194" y="513387"/>
                  <a:pt x="891254" y="561096"/>
                  <a:pt x="968695" y="656513"/>
                </a:cubicBezTo>
                <a:cubicBezTo>
                  <a:pt x="1046135" y="751931"/>
                  <a:pt x="1084855" y="877080"/>
                  <a:pt x="1084855" y="1031960"/>
                </a:cubicBezTo>
                <a:cubicBezTo>
                  <a:pt x="1084855" y="1128069"/>
                  <a:pt x="1062211" y="1216227"/>
                  <a:pt x="1016922" y="1296433"/>
                </a:cubicBezTo>
                <a:cubicBezTo>
                  <a:pt x="971633" y="1376639"/>
                  <a:pt x="908367" y="1439386"/>
                  <a:pt x="827124" y="1484675"/>
                </a:cubicBezTo>
                <a:cubicBezTo>
                  <a:pt x="745881" y="1529963"/>
                  <a:pt x="655822" y="1552608"/>
                  <a:pt x="556948" y="1552608"/>
                </a:cubicBezTo>
                <a:cubicBezTo>
                  <a:pt x="449776" y="1552608"/>
                  <a:pt x="354013" y="1528235"/>
                  <a:pt x="269658" y="1479489"/>
                </a:cubicBezTo>
                <a:cubicBezTo>
                  <a:pt x="185304" y="1430743"/>
                  <a:pt x="119618" y="1361081"/>
                  <a:pt x="72601" y="1270504"/>
                </a:cubicBezTo>
                <a:cubicBezTo>
                  <a:pt x="25583" y="1179926"/>
                  <a:pt x="1383" y="1075520"/>
                  <a:pt x="0" y="957286"/>
                </a:cubicBezTo>
                <a:lnTo>
                  <a:pt x="0" y="817271"/>
                </a:lnTo>
                <a:cubicBezTo>
                  <a:pt x="0" y="661699"/>
                  <a:pt x="33362" y="521857"/>
                  <a:pt x="100085" y="397746"/>
                </a:cubicBezTo>
                <a:cubicBezTo>
                  <a:pt x="166808" y="273634"/>
                  <a:pt x="262053" y="176315"/>
                  <a:pt x="385819" y="105789"/>
                </a:cubicBezTo>
                <a:cubicBezTo>
                  <a:pt x="509585" y="35263"/>
                  <a:pt x="646834" y="0"/>
                  <a:pt x="797566" y="0"/>
                </a:cubicBezTo>
                <a:close/>
                <a:moveTo>
                  <a:pt x="535168" y="783045"/>
                </a:moveTo>
                <a:cubicBezTo>
                  <a:pt x="488842" y="783045"/>
                  <a:pt x="450122" y="793719"/>
                  <a:pt x="419007" y="815067"/>
                </a:cubicBezTo>
                <a:cubicBezTo>
                  <a:pt x="387893" y="836415"/>
                  <a:pt x="364730" y="862581"/>
                  <a:pt x="349519" y="893566"/>
                </a:cubicBezTo>
                <a:lnTo>
                  <a:pt x="349519" y="997880"/>
                </a:lnTo>
                <a:cubicBezTo>
                  <a:pt x="349519" y="1187927"/>
                  <a:pt x="415550" y="1282950"/>
                  <a:pt x="547613" y="1282950"/>
                </a:cubicBezTo>
                <a:cubicBezTo>
                  <a:pt x="600854" y="1282950"/>
                  <a:pt x="645278" y="1259193"/>
                  <a:pt x="680887" y="1211678"/>
                </a:cubicBezTo>
                <a:cubicBezTo>
                  <a:pt x="716495" y="1164164"/>
                  <a:pt x="734300" y="1104604"/>
                  <a:pt x="734300" y="1032997"/>
                </a:cubicBezTo>
                <a:cubicBezTo>
                  <a:pt x="734300" y="959317"/>
                  <a:pt x="716150" y="899238"/>
                  <a:pt x="679850" y="852761"/>
                </a:cubicBezTo>
                <a:cubicBezTo>
                  <a:pt x="643549" y="806284"/>
                  <a:pt x="595322" y="783045"/>
                  <a:pt x="535168" y="783045"/>
                </a:cubicBezTo>
                <a:close/>
              </a:path>
            </a:pathLst>
          </a:custGeom>
          <a:solidFill>
            <a:schemeClr val="accent6"/>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Freeform: Shape 24">
            <a:extLst>
              <a:ext uri="{FF2B5EF4-FFF2-40B4-BE49-F238E27FC236}">
                <a16:creationId xmlns:a16="http://schemas.microsoft.com/office/drawing/2014/main" id="{429E5DD6-3A06-4398-B40B-D0910513C7BE}"/>
              </a:ext>
            </a:extLst>
          </p:cNvPr>
          <p:cNvSpPr/>
          <p:nvPr/>
        </p:nvSpPr>
        <p:spPr>
          <a:xfrm>
            <a:off x="797373" y="3558813"/>
            <a:ext cx="4831260" cy="2585322"/>
          </a:xfrm>
          <a:custGeom>
            <a:avLst/>
            <a:gdLst/>
            <a:ahLst/>
            <a:cxnLst/>
            <a:rect l="l" t="t" r="r" b="b"/>
            <a:pathLst>
              <a:path w="2684318" h="1967345">
                <a:moveTo>
                  <a:pt x="0" y="0"/>
                </a:moveTo>
                <a:lnTo>
                  <a:pt x="2684318" y="0"/>
                </a:lnTo>
                <a:lnTo>
                  <a:pt x="2684318" y="1967345"/>
                </a:lnTo>
                <a:lnTo>
                  <a:pt x="0" y="1967345"/>
                </a:lnTo>
                <a:lnTo>
                  <a:pt x="0" y="1730432"/>
                </a:lnTo>
                <a:lnTo>
                  <a:pt x="213681" y="1730432"/>
                </a:lnTo>
                <a:lnTo>
                  <a:pt x="213681" y="220347"/>
                </a:lnTo>
                <a:lnTo>
                  <a:pt x="181530" y="220347"/>
                </a:lnTo>
                <a:lnTo>
                  <a:pt x="0" y="283130"/>
                </a:lnTo>
                <a:close/>
              </a:path>
            </a:pathLst>
          </a:custGeom>
          <a:solidFill>
            <a:srgbClr val="ACCD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0" tIns="45720" rIns="91440" bIns="45720" numCol="1" spcCol="0" rtlCol="0" fromWordArt="0" anchor="ctr" anchorCtr="0" forceAA="0" compatLnSpc="1">
            <a:prstTxWarp prst="textNoShape">
              <a:avLst/>
            </a:prstTxWarp>
            <a:noAutofit/>
          </a:bodyPr>
          <a:lstStyle/>
          <a:p>
            <a:pPr lvl="0" algn="just">
              <a:lnSpc>
                <a:spcPts val="1300"/>
              </a:lnSpc>
              <a:spcAft>
                <a:spcPts val="1200"/>
              </a:spcAft>
            </a:pPr>
            <a:endParaRPr lang="en-US" sz="2000" b="1" dirty="0">
              <a:solidFill>
                <a:schemeClr val="accent1">
                  <a:lumMod val="50000"/>
                </a:schemeClr>
              </a:solidFill>
            </a:endParaRPr>
          </a:p>
        </p:txBody>
      </p:sp>
      <p:sp>
        <p:nvSpPr>
          <p:cNvPr id="8" name="Прямоугольник 7">
            <a:extLst>
              <a:ext uri="{FF2B5EF4-FFF2-40B4-BE49-F238E27FC236}">
                <a16:creationId xmlns:a16="http://schemas.microsoft.com/office/drawing/2014/main" id="{CC6AC862-AF4A-408D-B802-3B099032F78E}"/>
              </a:ext>
            </a:extLst>
          </p:cNvPr>
          <p:cNvSpPr/>
          <p:nvPr/>
        </p:nvSpPr>
        <p:spPr>
          <a:xfrm>
            <a:off x="7559178" y="3643381"/>
            <a:ext cx="4019940" cy="2554545"/>
          </a:xfrm>
          <a:prstGeom prst="rect">
            <a:avLst/>
          </a:prstGeom>
        </p:spPr>
        <p:txBody>
          <a:bodyPr wrap="square">
            <a:spAutoFit/>
          </a:bodyPr>
          <a:lstStyle/>
          <a:p>
            <a:pPr indent="539750" algn="ctr"/>
            <a:r>
              <a:rPr lang="ru-RU" sz="2000" b="1" dirty="0">
                <a:latin typeface="Times New Roman" panose="02020603050405020304" pitchFamily="18" charset="0"/>
                <a:cs typeface="Times New Roman" panose="02020603050405020304" pitchFamily="18" charset="0"/>
              </a:rPr>
              <a:t>2019 йил 29 </a:t>
            </a:r>
            <a:r>
              <a:rPr lang="ru-RU" sz="2000" b="1" dirty="0" err="1">
                <a:latin typeface="Times New Roman" panose="02020603050405020304" pitchFamily="18" charset="0"/>
                <a:cs typeface="Times New Roman" panose="02020603050405020304" pitchFamily="18" charset="0"/>
              </a:rPr>
              <a:t>апрелдаги</a:t>
            </a:r>
            <a:r>
              <a:rPr lang="ru-RU" sz="2000" b="1" dirty="0">
                <a:latin typeface="Times New Roman" panose="02020603050405020304" pitchFamily="18" charset="0"/>
                <a:cs typeface="Times New Roman" panose="02020603050405020304" pitchFamily="18" charset="0"/>
              </a:rPr>
              <a:t> Ўзбекистон </a:t>
            </a:r>
            <a:r>
              <a:rPr lang="ru-RU" sz="2000" b="1" dirty="0" err="1">
                <a:latin typeface="Times New Roman" panose="02020603050405020304" pitchFamily="18" charset="0"/>
                <a:cs typeface="Times New Roman" panose="02020603050405020304" pitchFamily="18" charset="0"/>
              </a:rPr>
              <a:t>Республикаси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Президентининг</a:t>
            </a:r>
            <a:r>
              <a:rPr lang="ru-RU" sz="2000" b="1" dirty="0">
                <a:latin typeface="Times New Roman" panose="02020603050405020304" pitchFamily="18" charset="0"/>
                <a:cs typeface="Times New Roman" panose="02020603050405020304" pitchFamily="18" charset="0"/>
              </a:rPr>
              <a:t> «Ўзбекистон </a:t>
            </a:r>
            <a:r>
              <a:rPr lang="ru-RU" sz="2000" b="1" dirty="0" err="1">
                <a:latin typeface="Times New Roman" panose="02020603050405020304" pitchFamily="18" charset="0"/>
                <a:cs typeface="Times New Roman" panose="02020603050405020304" pitchFamily="18" charset="0"/>
              </a:rPr>
              <a:t>Республикаси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халқ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таълими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тизимини</a:t>
            </a:r>
            <a:r>
              <a:rPr lang="ru-RU" sz="2000" b="1" dirty="0">
                <a:latin typeface="Times New Roman" panose="02020603050405020304" pitchFamily="18" charset="0"/>
                <a:cs typeface="Times New Roman" panose="02020603050405020304" pitchFamily="18" charset="0"/>
              </a:rPr>
              <a:t> 2030 </a:t>
            </a:r>
            <a:r>
              <a:rPr lang="ru-RU" sz="2000" b="1" dirty="0" err="1">
                <a:latin typeface="Times New Roman" panose="02020603050405020304" pitchFamily="18" charset="0"/>
                <a:cs typeface="Times New Roman" panose="02020603050405020304" pitchFamily="18" charset="0"/>
              </a:rPr>
              <a:t>йилгача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ривожлантириш</a:t>
            </a:r>
            <a:r>
              <a:rPr lang="ru-RU" sz="2000" b="1" dirty="0">
                <a:latin typeface="Times New Roman" panose="02020603050405020304" pitchFamily="18" charset="0"/>
                <a:cs typeface="Times New Roman" panose="02020603050405020304" pitchFamily="18" charset="0"/>
              </a:rPr>
              <a:t> концепциясини </a:t>
            </a:r>
            <a:r>
              <a:rPr lang="ru-RU" sz="2000" b="1" dirty="0" err="1">
                <a:latin typeface="Times New Roman" panose="02020603050405020304" pitchFamily="18" charset="0"/>
                <a:cs typeface="Times New Roman" panose="02020603050405020304" pitchFamily="18" charset="0"/>
              </a:rPr>
              <a:t>тасдиқлаш</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тўғрисида»ги</a:t>
            </a:r>
            <a:r>
              <a:rPr lang="ru-RU" sz="2000" b="1" dirty="0">
                <a:latin typeface="Times New Roman" panose="02020603050405020304" pitchFamily="18" charset="0"/>
                <a:cs typeface="Times New Roman" panose="02020603050405020304" pitchFamily="18" charset="0"/>
              </a:rPr>
              <a:t> ПФ-5712-сон Фармони </a:t>
            </a:r>
          </a:p>
        </p:txBody>
      </p:sp>
      <p:sp>
        <p:nvSpPr>
          <p:cNvPr id="12" name="Прямоугольник 11">
            <a:extLst>
              <a:ext uri="{FF2B5EF4-FFF2-40B4-BE49-F238E27FC236}">
                <a16:creationId xmlns:a16="http://schemas.microsoft.com/office/drawing/2014/main" id="{F7AC7B94-E758-49FE-8FFA-2B5C4F25DA5D}"/>
              </a:ext>
            </a:extLst>
          </p:cNvPr>
          <p:cNvSpPr/>
          <p:nvPr/>
        </p:nvSpPr>
        <p:spPr>
          <a:xfrm>
            <a:off x="1396341" y="3728089"/>
            <a:ext cx="4231633" cy="2246769"/>
          </a:xfrm>
          <a:prstGeom prst="rect">
            <a:avLst/>
          </a:prstGeom>
        </p:spPr>
        <p:txBody>
          <a:bodyPr wrap="square">
            <a:spAutoFit/>
          </a:bodyPr>
          <a:lstStyle/>
          <a:p>
            <a:pPr indent="539750" algn="ctr"/>
            <a:r>
              <a:rPr lang="ru-RU" sz="2000" b="1" dirty="0">
                <a:solidFill>
                  <a:schemeClr val="bg1"/>
                </a:solidFill>
                <a:latin typeface="Times New Roman" panose="02020603050405020304" pitchFamily="18" charset="0"/>
                <a:cs typeface="Times New Roman" panose="02020603050405020304" pitchFamily="18" charset="0"/>
              </a:rPr>
              <a:t>2019 йил 16 </a:t>
            </a:r>
            <a:r>
              <a:rPr lang="ru-RU" sz="2000" b="1" dirty="0" err="1">
                <a:solidFill>
                  <a:schemeClr val="bg1"/>
                </a:solidFill>
                <a:latin typeface="Times New Roman" panose="02020603050405020304" pitchFamily="18" charset="0"/>
                <a:cs typeface="Times New Roman" panose="02020603050405020304" pitchFamily="18" charset="0"/>
              </a:rPr>
              <a:t>апрелдаги</a:t>
            </a:r>
            <a:r>
              <a:rPr lang="ru-RU" sz="2000" b="1" dirty="0">
                <a:solidFill>
                  <a:schemeClr val="bg1"/>
                </a:solidFill>
                <a:latin typeface="Times New Roman" panose="02020603050405020304" pitchFamily="18" charset="0"/>
                <a:cs typeface="Times New Roman" panose="02020603050405020304" pitchFamily="18" charset="0"/>
              </a:rPr>
              <a:t> Ўзбекистон </a:t>
            </a:r>
            <a:r>
              <a:rPr lang="ru-RU" sz="2000" b="1" dirty="0" err="1">
                <a:solidFill>
                  <a:schemeClr val="bg1"/>
                </a:solidFill>
                <a:latin typeface="Times New Roman" panose="02020603050405020304" pitchFamily="18" charset="0"/>
                <a:cs typeface="Times New Roman" panose="02020603050405020304" pitchFamily="18" charset="0"/>
              </a:rPr>
              <a:t>Республикаси</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Президентининг</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Соғлиқни</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сақлаш</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соҳасида</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давлат-хусусий</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шерикликни</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ривожлантириш</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чора-тадбирлари</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err="1">
                <a:solidFill>
                  <a:schemeClr val="bg1"/>
                </a:solidFill>
                <a:latin typeface="Times New Roman" panose="02020603050405020304" pitchFamily="18" charset="0"/>
                <a:cs typeface="Times New Roman" panose="02020603050405020304" pitchFamily="18" charset="0"/>
              </a:rPr>
              <a:t>тўғрисида»ги</a:t>
            </a:r>
            <a:r>
              <a:rPr lang="ru-RU" sz="2000" b="1" dirty="0">
                <a:solidFill>
                  <a:schemeClr val="bg1"/>
                </a:solidFill>
                <a:latin typeface="Times New Roman" panose="02020603050405020304" pitchFamily="18" charset="0"/>
                <a:cs typeface="Times New Roman" panose="02020603050405020304" pitchFamily="18" charset="0"/>
              </a:rPr>
              <a:t> ПҚ-4290-сон </a:t>
            </a:r>
            <a:r>
              <a:rPr lang="ru-RU" sz="2000" b="1" dirty="0" err="1">
                <a:solidFill>
                  <a:schemeClr val="bg1"/>
                </a:solidFill>
                <a:latin typeface="Times New Roman" panose="02020603050405020304" pitchFamily="18" charset="0"/>
                <a:cs typeface="Times New Roman" panose="02020603050405020304" pitchFamily="18" charset="0"/>
              </a:rPr>
              <a:t>Қарори</a:t>
            </a:r>
            <a:r>
              <a:rPr lang="ru-RU" sz="2000" b="1" dirty="0">
                <a:solidFill>
                  <a:schemeClr val="bg1"/>
                </a:solidFill>
                <a:latin typeface="Times New Roman" panose="02020603050405020304" pitchFamily="18" charset="0"/>
                <a:cs typeface="Times New Roman" panose="02020603050405020304" pitchFamily="18" charset="0"/>
              </a:rPr>
              <a:t> </a:t>
            </a:r>
          </a:p>
        </p:txBody>
      </p:sp>
      <p:sp>
        <p:nvSpPr>
          <p:cNvPr id="31" name="TextBox 30">
            <a:extLst>
              <a:ext uri="{FF2B5EF4-FFF2-40B4-BE49-F238E27FC236}">
                <a16:creationId xmlns:a16="http://schemas.microsoft.com/office/drawing/2014/main" id="{9A33C718-E36B-4961-A23F-EAB8D488BED8}"/>
              </a:ext>
            </a:extLst>
          </p:cNvPr>
          <p:cNvSpPr txBox="1"/>
          <p:nvPr/>
        </p:nvSpPr>
        <p:spPr>
          <a:xfrm>
            <a:off x="5969741" y="3190832"/>
            <a:ext cx="1166374" cy="3154710"/>
          </a:xfrm>
          <a:prstGeom prst="rect">
            <a:avLst/>
          </a:prstGeom>
          <a:noFill/>
        </p:spPr>
        <p:txBody>
          <a:bodyPr wrap="square" rtlCol="0">
            <a:spAutoFit/>
          </a:bodyPr>
          <a:lstStyle/>
          <a:p>
            <a:r>
              <a:rPr lang="ru-RU" sz="19900" b="1" dirty="0">
                <a:solidFill>
                  <a:schemeClr val="accent3">
                    <a:lumMod val="50000"/>
                  </a:schemeClr>
                </a:solidFill>
              </a:rPr>
              <a:t>8</a:t>
            </a:r>
          </a:p>
        </p:txBody>
      </p:sp>
      <p:sp>
        <p:nvSpPr>
          <p:cNvPr id="32" name="TextBox 31">
            <a:extLst>
              <a:ext uri="{FF2B5EF4-FFF2-40B4-BE49-F238E27FC236}">
                <a16:creationId xmlns:a16="http://schemas.microsoft.com/office/drawing/2014/main" id="{5414068F-D1F3-4D42-BE7F-688D690CCDBE}"/>
              </a:ext>
            </a:extLst>
          </p:cNvPr>
          <p:cNvSpPr txBox="1"/>
          <p:nvPr/>
        </p:nvSpPr>
        <p:spPr>
          <a:xfrm>
            <a:off x="157856" y="3139399"/>
            <a:ext cx="1340744" cy="3154710"/>
          </a:xfrm>
          <a:prstGeom prst="rect">
            <a:avLst/>
          </a:prstGeom>
          <a:noFill/>
        </p:spPr>
        <p:txBody>
          <a:bodyPr wrap="square" rtlCol="0">
            <a:spAutoFit/>
          </a:bodyPr>
          <a:lstStyle/>
          <a:p>
            <a:r>
              <a:rPr lang="ru-RU" sz="19900" b="1" dirty="0">
                <a:solidFill>
                  <a:schemeClr val="accent6">
                    <a:lumMod val="75000"/>
                  </a:schemeClr>
                </a:solidFill>
              </a:rPr>
              <a:t>7</a:t>
            </a:r>
          </a:p>
        </p:txBody>
      </p:sp>
    </p:spTree>
    <p:extLst>
      <p:ext uri="{BB962C8B-B14F-4D97-AF65-F5344CB8AC3E}">
        <p14:creationId xmlns:p14="http://schemas.microsoft.com/office/powerpoint/2010/main" val="2318511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795993" y="9302"/>
            <a:ext cx="10515600" cy="739056"/>
          </a:xfrm>
        </p:spPr>
        <p:txBody>
          <a:bodyPr>
            <a:noAutofit/>
          </a:bodyPr>
          <a:lstStyle/>
          <a:p>
            <a:pPr algn="ctr"/>
            <a:r>
              <a:rPr lang="ru-RU" sz="2400" dirty="0">
                <a:latin typeface="Times New Roman" panose="02020603050405020304" pitchFamily="18" charset="0"/>
                <a:cs typeface="Times New Roman" panose="02020603050405020304" pitchFamily="18" charset="0"/>
              </a:rPr>
              <a:t>2019 йил 10 </a:t>
            </a:r>
            <a:r>
              <a:rPr lang="ru-RU" sz="2400" dirty="0" err="1">
                <a:latin typeface="Times New Roman" panose="02020603050405020304" pitchFamily="18" charset="0"/>
                <a:cs typeface="Times New Roman" panose="02020603050405020304" pitchFamily="18" charset="0"/>
              </a:rPr>
              <a:t>майда</a:t>
            </a:r>
            <a:r>
              <a:rPr lang="ru-RU" sz="2400" dirty="0">
                <a:latin typeface="Times New Roman" panose="02020603050405020304" pitchFamily="18" charset="0"/>
                <a:cs typeface="Times New Roman" panose="02020603050405020304" pitchFamily="18" charset="0"/>
              </a:rPr>
              <a:t> «Давлат-</a:t>
            </a:r>
            <a:r>
              <a:rPr lang="ru-RU" sz="2400" dirty="0" err="1">
                <a:latin typeface="Times New Roman" panose="02020603050405020304" pitchFamily="18" charset="0"/>
                <a:cs typeface="Times New Roman" panose="02020603050405020304" pitchFamily="18" charset="0"/>
              </a:rPr>
              <a:t>хусусий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шериклик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тўғрисида»ги</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қонун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қабул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қилинди</a:t>
            </a:r>
            <a:endParaRPr lang="en-US" sz="2400" dirty="0">
              <a:latin typeface="Times New Roman" panose="02020603050405020304" pitchFamily="18" charset="0"/>
              <a:cs typeface="Times New Roman" panose="02020603050405020304" pitchFamily="18" charset="0"/>
            </a:endParaRPr>
          </a:p>
        </p:txBody>
      </p:sp>
      <p:sp>
        <p:nvSpPr>
          <p:cNvPr id="119" name="Freeform: Shape 118">
            <a:extLst>
              <a:ext uri="{FF2B5EF4-FFF2-40B4-BE49-F238E27FC236}">
                <a16:creationId xmlns:a16="http://schemas.microsoft.com/office/drawing/2014/main" id="{77DD1F6A-C087-41EF-AEB3-096227136EDB}"/>
              </a:ext>
            </a:extLst>
          </p:cNvPr>
          <p:cNvSpPr/>
          <p:nvPr/>
        </p:nvSpPr>
        <p:spPr>
          <a:xfrm rot="13500000">
            <a:off x="6175705" y="1553057"/>
            <a:ext cx="2340286" cy="3584292"/>
          </a:xfrm>
          <a:custGeom>
            <a:avLst/>
            <a:gdLst>
              <a:gd name="connsiteX0" fmla="*/ 2340286 w 2340286"/>
              <a:gd name="connsiteY0" fmla="*/ 2539157 h 3584292"/>
              <a:gd name="connsiteX1" fmla="*/ 1229950 w 2340286"/>
              <a:gd name="connsiteY1" fmla="*/ 3584292 h 3584292"/>
              <a:gd name="connsiteX2" fmla="*/ 0 w 2340286"/>
              <a:gd name="connsiteY2" fmla="*/ 2539157 h 3584292"/>
              <a:gd name="connsiteX3" fmla="*/ 485578 w 2340286"/>
              <a:gd name="connsiteY3" fmla="*/ 2539157 h 3584292"/>
              <a:gd name="connsiteX4" fmla="*/ 485578 w 2340286"/>
              <a:gd name="connsiteY4" fmla="*/ 0 h 3584292"/>
              <a:gd name="connsiteX5" fmla="*/ 1866322 w 2340286"/>
              <a:gd name="connsiteY5" fmla="*/ 0 h 3584292"/>
              <a:gd name="connsiteX6" fmla="*/ 1866322 w 2340286"/>
              <a:gd name="connsiteY6" fmla="*/ 2539156 h 358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286" h="3584292">
                <a:moveTo>
                  <a:pt x="2340286" y="2539157"/>
                </a:moveTo>
                <a:lnTo>
                  <a:pt x="1229950" y="3584292"/>
                </a:lnTo>
                <a:lnTo>
                  <a:pt x="0" y="2539157"/>
                </a:lnTo>
                <a:lnTo>
                  <a:pt x="485578" y="2539157"/>
                </a:lnTo>
                <a:lnTo>
                  <a:pt x="485578" y="0"/>
                </a:lnTo>
                <a:lnTo>
                  <a:pt x="1866322" y="0"/>
                </a:lnTo>
                <a:lnTo>
                  <a:pt x="1866322" y="2539156"/>
                </a:lnTo>
                <a:close/>
              </a:path>
            </a:pathLst>
          </a:custGeom>
          <a:solidFill>
            <a:schemeClr val="accent6"/>
          </a:solidFill>
          <a:ln w="12700" cap="flat">
            <a:noFill/>
            <a:miter lim="4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18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377"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565"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754"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5943"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131"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31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508"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endParaRPr/>
          </a:p>
        </p:txBody>
      </p:sp>
      <p:sp>
        <p:nvSpPr>
          <p:cNvPr id="113" name="Freeform: Shape 112">
            <a:extLst>
              <a:ext uri="{FF2B5EF4-FFF2-40B4-BE49-F238E27FC236}">
                <a16:creationId xmlns:a16="http://schemas.microsoft.com/office/drawing/2014/main" id="{7A9B40A2-89A1-4989-BF9B-5B8811A413BC}"/>
              </a:ext>
            </a:extLst>
          </p:cNvPr>
          <p:cNvSpPr/>
          <p:nvPr/>
        </p:nvSpPr>
        <p:spPr>
          <a:xfrm rot="18900000">
            <a:off x="5020383" y="2404974"/>
            <a:ext cx="1377464" cy="1707315"/>
          </a:xfrm>
          <a:custGeom>
            <a:avLst/>
            <a:gdLst>
              <a:gd name="connsiteX0" fmla="*/ 1377464 w 1377464"/>
              <a:gd name="connsiteY0" fmla="*/ 0 h 1707315"/>
              <a:gd name="connsiteX1" fmla="*/ 1377464 w 1377464"/>
              <a:gd name="connsiteY1" fmla="*/ 1377463 h 1707315"/>
              <a:gd name="connsiteX2" fmla="*/ 880046 w 1377464"/>
              <a:gd name="connsiteY2" fmla="*/ 1377463 h 1707315"/>
              <a:gd name="connsiteX3" fmla="*/ 688731 w 1377464"/>
              <a:gd name="connsiteY3" fmla="*/ 1707315 h 1707315"/>
              <a:gd name="connsiteX4" fmla="*/ 497416 w 1377464"/>
              <a:gd name="connsiteY4" fmla="*/ 1377463 h 1707315"/>
              <a:gd name="connsiteX5" fmla="*/ 0 w 1377464"/>
              <a:gd name="connsiteY5" fmla="*/ 1377463 h 1707315"/>
              <a:gd name="connsiteX6" fmla="*/ 0 w 1377464"/>
              <a:gd name="connsiteY6" fmla="*/ 0 h 170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464" h="1707315">
                <a:moveTo>
                  <a:pt x="1377464" y="0"/>
                </a:moveTo>
                <a:lnTo>
                  <a:pt x="1377464" y="1377463"/>
                </a:lnTo>
                <a:lnTo>
                  <a:pt x="880046" y="1377463"/>
                </a:lnTo>
                <a:lnTo>
                  <a:pt x="688731" y="1707315"/>
                </a:lnTo>
                <a:lnTo>
                  <a:pt x="497416" y="1377463"/>
                </a:lnTo>
                <a:lnTo>
                  <a:pt x="0" y="1377463"/>
                </a:lnTo>
                <a:lnTo>
                  <a:pt x="0" y="0"/>
                </a:lnTo>
                <a:close/>
              </a:path>
            </a:pathLst>
          </a:custGeom>
          <a:solidFill>
            <a:schemeClr val="accent5"/>
          </a:solidFill>
          <a:ln w="12700" cap="flat">
            <a:noFill/>
            <a:miter lim="4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18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377"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565"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754"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5943"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131"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31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508"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endParaRPr/>
          </a:p>
        </p:txBody>
      </p:sp>
      <p:sp>
        <p:nvSpPr>
          <p:cNvPr id="114" name="Freeform: Shape 113">
            <a:extLst>
              <a:ext uri="{FF2B5EF4-FFF2-40B4-BE49-F238E27FC236}">
                <a16:creationId xmlns:a16="http://schemas.microsoft.com/office/drawing/2014/main" id="{DC76448F-E7C0-499B-8E2E-4665D99D87B8}"/>
              </a:ext>
            </a:extLst>
          </p:cNvPr>
          <p:cNvSpPr/>
          <p:nvPr/>
        </p:nvSpPr>
        <p:spPr>
          <a:xfrm rot="13500000">
            <a:off x="4046371" y="3145745"/>
            <a:ext cx="1377464" cy="1707317"/>
          </a:xfrm>
          <a:custGeom>
            <a:avLst/>
            <a:gdLst>
              <a:gd name="connsiteX0" fmla="*/ 1377464 w 1377464"/>
              <a:gd name="connsiteY0" fmla="*/ 1377464 h 1707317"/>
              <a:gd name="connsiteX1" fmla="*/ 880047 w 1377464"/>
              <a:gd name="connsiteY1" fmla="*/ 1377464 h 1707317"/>
              <a:gd name="connsiteX2" fmla="*/ 688732 w 1377464"/>
              <a:gd name="connsiteY2" fmla="*/ 1707317 h 1707317"/>
              <a:gd name="connsiteX3" fmla="*/ 497417 w 1377464"/>
              <a:gd name="connsiteY3" fmla="*/ 1377464 h 1707317"/>
              <a:gd name="connsiteX4" fmla="*/ 688732 w 1377464"/>
              <a:gd name="connsiteY4" fmla="*/ 1377464 h 1707317"/>
              <a:gd name="connsiteX5" fmla="*/ 0 w 1377464"/>
              <a:gd name="connsiteY5" fmla="*/ 1377464 h 1707317"/>
              <a:gd name="connsiteX6" fmla="*/ 0 w 1377464"/>
              <a:gd name="connsiteY6" fmla="*/ 0 h 1707317"/>
              <a:gd name="connsiteX7" fmla="*/ 1377464 w 1377464"/>
              <a:gd name="connsiteY7" fmla="*/ 0 h 1707317"/>
              <a:gd name="connsiteX0" fmla="*/ 1377464 w 1377464"/>
              <a:gd name="connsiteY0" fmla="*/ 1377464 h 1707317"/>
              <a:gd name="connsiteX1" fmla="*/ 880047 w 1377464"/>
              <a:gd name="connsiteY1" fmla="*/ 1377464 h 1707317"/>
              <a:gd name="connsiteX2" fmla="*/ 688732 w 1377464"/>
              <a:gd name="connsiteY2" fmla="*/ 1707317 h 1707317"/>
              <a:gd name="connsiteX3" fmla="*/ 497417 w 1377464"/>
              <a:gd name="connsiteY3" fmla="*/ 1377464 h 1707317"/>
              <a:gd name="connsiteX4" fmla="*/ 0 w 1377464"/>
              <a:gd name="connsiteY4" fmla="*/ 1377464 h 1707317"/>
              <a:gd name="connsiteX5" fmla="*/ 0 w 1377464"/>
              <a:gd name="connsiteY5" fmla="*/ 0 h 1707317"/>
              <a:gd name="connsiteX6" fmla="*/ 1377464 w 1377464"/>
              <a:gd name="connsiteY6" fmla="*/ 0 h 1707317"/>
              <a:gd name="connsiteX7" fmla="*/ 1377464 w 1377464"/>
              <a:gd name="connsiteY7" fmla="*/ 1377464 h 170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7464" h="1707317">
                <a:moveTo>
                  <a:pt x="1377464" y="1377464"/>
                </a:moveTo>
                <a:lnTo>
                  <a:pt x="880047" y="1377464"/>
                </a:lnTo>
                <a:lnTo>
                  <a:pt x="688732" y="1707317"/>
                </a:lnTo>
                <a:lnTo>
                  <a:pt x="497417" y="1377464"/>
                </a:lnTo>
                <a:lnTo>
                  <a:pt x="0" y="1377464"/>
                </a:lnTo>
                <a:lnTo>
                  <a:pt x="0" y="0"/>
                </a:lnTo>
                <a:lnTo>
                  <a:pt x="1377464" y="0"/>
                </a:lnTo>
                <a:lnTo>
                  <a:pt x="1377464" y="1377464"/>
                </a:lnTo>
                <a:close/>
              </a:path>
            </a:pathLst>
          </a:custGeom>
          <a:solidFill>
            <a:schemeClr val="accent4"/>
          </a:solidFill>
          <a:ln w="12700" cap="flat">
            <a:noFill/>
            <a:miter lim="4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18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377"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565"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754"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5943"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131"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31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508"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endParaRPr/>
          </a:p>
        </p:txBody>
      </p:sp>
      <p:sp>
        <p:nvSpPr>
          <p:cNvPr id="115" name="Freeform: Shape 114">
            <a:extLst>
              <a:ext uri="{FF2B5EF4-FFF2-40B4-BE49-F238E27FC236}">
                <a16:creationId xmlns:a16="http://schemas.microsoft.com/office/drawing/2014/main" id="{EB59A7B4-B567-4284-B76B-4B4A092CD537}"/>
              </a:ext>
            </a:extLst>
          </p:cNvPr>
          <p:cNvSpPr/>
          <p:nvPr/>
        </p:nvSpPr>
        <p:spPr>
          <a:xfrm rot="18900000">
            <a:off x="3072361" y="2404973"/>
            <a:ext cx="1377464" cy="1707315"/>
          </a:xfrm>
          <a:custGeom>
            <a:avLst/>
            <a:gdLst>
              <a:gd name="connsiteX0" fmla="*/ 1377464 w 1377464"/>
              <a:gd name="connsiteY0" fmla="*/ 0 h 1707315"/>
              <a:gd name="connsiteX1" fmla="*/ 1377464 w 1377464"/>
              <a:gd name="connsiteY1" fmla="*/ 1377463 h 1707315"/>
              <a:gd name="connsiteX2" fmla="*/ 880046 w 1377464"/>
              <a:gd name="connsiteY2" fmla="*/ 1377463 h 1707315"/>
              <a:gd name="connsiteX3" fmla="*/ 688731 w 1377464"/>
              <a:gd name="connsiteY3" fmla="*/ 1707315 h 1707315"/>
              <a:gd name="connsiteX4" fmla="*/ 497416 w 1377464"/>
              <a:gd name="connsiteY4" fmla="*/ 1377463 h 1707315"/>
              <a:gd name="connsiteX5" fmla="*/ 0 w 1377464"/>
              <a:gd name="connsiteY5" fmla="*/ 1377463 h 1707315"/>
              <a:gd name="connsiteX6" fmla="*/ 0 w 1377464"/>
              <a:gd name="connsiteY6" fmla="*/ 0 h 170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464" h="1707315">
                <a:moveTo>
                  <a:pt x="1377464" y="0"/>
                </a:moveTo>
                <a:lnTo>
                  <a:pt x="1377464" y="1377463"/>
                </a:lnTo>
                <a:lnTo>
                  <a:pt x="880046" y="1377463"/>
                </a:lnTo>
                <a:lnTo>
                  <a:pt x="688731" y="1707315"/>
                </a:lnTo>
                <a:lnTo>
                  <a:pt x="497416" y="1377463"/>
                </a:lnTo>
                <a:lnTo>
                  <a:pt x="0" y="1377463"/>
                </a:lnTo>
                <a:lnTo>
                  <a:pt x="0" y="0"/>
                </a:lnTo>
                <a:close/>
              </a:path>
            </a:pathLst>
          </a:custGeom>
          <a:solidFill>
            <a:schemeClr val="accent3"/>
          </a:solidFill>
          <a:ln w="12700" cap="flat">
            <a:noFill/>
            <a:miter lim="4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18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377"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565"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754"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5943"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131"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31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508"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endParaRPr/>
          </a:p>
        </p:txBody>
      </p:sp>
      <p:sp>
        <p:nvSpPr>
          <p:cNvPr id="118" name="Freeform: Shape 117">
            <a:extLst>
              <a:ext uri="{FF2B5EF4-FFF2-40B4-BE49-F238E27FC236}">
                <a16:creationId xmlns:a16="http://schemas.microsoft.com/office/drawing/2014/main" id="{B1A4CFC6-9C3D-4FD1-A5FF-753362BBC472}"/>
              </a:ext>
            </a:extLst>
          </p:cNvPr>
          <p:cNvSpPr/>
          <p:nvPr/>
        </p:nvSpPr>
        <p:spPr>
          <a:xfrm rot="13500000">
            <a:off x="2098350" y="3145744"/>
            <a:ext cx="1377464" cy="1707317"/>
          </a:xfrm>
          <a:custGeom>
            <a:avLst/>
            <a:gdLst>
              <a:gd name="connsiteX0" fmla="*/ 1377464 w 1377464"/>
              <a:gd name="connsiteY0" fmla="*/ 1377464 h 1707317"/>
              <a:gd name="connsiteX1" fmla="*/ 880047 w 1377464"/>
              <a:gd name="connsiteY1" fmla="*/ 1377464 h 1707317"/>
              <a:gd name="connsiteX2" fmla="*/ 880047 w 1377464"/>
              <a:gd name="connsiteY2" fmla="*/ 1377464 h 1707317"/>
              <a:gd name="connsiteX3" fmla="*/ 836817 w 1377464"/>
              <a:gd name="connsiteY3" fmla="*/ 1377464 h 1707317"/>
              <a:gd name="connsiteX4" fmla="*/ 836817 w 1377464"/>
              <a:gd name="connsiteY4" fmla="*/ 1377464 h 1707317"/>
              <a:gd name="connsiteX5" fmla="*/ 880047 w 1377464"/>
              <a:gd name="connsiteY5" fmla="*/ 1377464 h 1707317"/>
              <a:gd name="connsiteX6" fmla="*/ 688732 w 1377464"/>
              <a:gd name="connsiteY6" fmla="*/ 1707317 h 1707317"/>
              <a:gd name="connsiteX7" fmla="*/ 497417 w 1377464"/>
              <a:gd name="connsiteY7" fmla="*/ 1377464 h 1707317"/>
              <a:gd name="connsiteX8" fmla="*/ 558527 w 1377464"/>
              <a:gd name="connsiteY8" fmla="*/ 1377464 h 1707317"/>
              <a:gd name="connsiteX9" fmla="*/ 558527 w 1377464"/>
              <a:gd name="connsiteY9" fmla="*/ 1377464 h 1707317"/>
              <a:gd name="connsiteX10" fmla="*/ 497417 w 1377464"/>
              <a:gd name="connsiteY10" fmla="*/ 1377464 h 1707317"/>
              <a:gd name="connsiteX11" fmla="*/ 497417 w 1377464"/>
              <a:gd name="connsiteY11" fmla="*/ 1377464 h 1707317"/>
              <a:gd name="connsiteX12" fmla="*/ 0 w 1377464"/>
              <a:gd name="connsiteY12" fmla="*/ 1377464 h 1707317"/>
              <a:gd name="connsiteX13" fmla="*/ 0 w 1377464"/>
              <a:gd name="connsiteY13" fmla="*/ 0 h 1707317"/>
              <a:gd name="connsiteX14" fmla="*/ 1377464 w 1377464"/>
              <a:gd name="connsiteY14" fmla="*/ 0 h 1707317"/>
              <a:gd name="connsiteX0" fmla="*/ 1377464 w 1377464"/>
              <a:gd name="connsiteY0" fmla="*/ 1377464 h 1707317"/>
              <a:gd name="connsiteX1" fmla="*/ 880047 w 1377464"/>
              <a:gd name="connsiteY1" fmla="*/ 1377464 h 1707317"/>
              <a:gd name="connsiteX2" fmla="*/ 880047 w 1377464"/>
              <a:gd name="connsiteY2" fmla="*/ 1377464 h 1707317"/>
              <a:gd name="connsiteX3" fmla="*/ 836817 w 1377464"/>
              <a:gd name="connsiteY3" fmla="*/ 1377464 h 1707317"/>
              <a:gd name="connsiteX4" fmla="*/ 880047 w 1377464"/>
              <a:gd name="connsiteY4" fmla="*/ 1377464 h 1707317"/>
              <a:gd name="connsiteX5" fmla="*/ 688732 w 1377464"/>
              <a:gd name="connsiteY5" fmla="*/ 1707317 h 1707317"/>
              <a:gd name="connsiteX6" fmla="*/ 497417 w 1377464"/>
              <a:gd name="connsiteY6" fmla="*/ 1377464 h 1707317"/>
              <a:gd name="connsiteX7" fmla="*/ 558527 w 1377464"/>
              <a:gd name="connsiteY7" fmla="*/ 1377464 h 1707317"/>
              <a:gd name="connsiteX8" fmla="*/ 558527 w 1377464"/>
              <a:gd name="connsiteY8" fmla="*/ 1377464 h 1707317"/>
              <a:gd name="connsiteX9" fmla="*/ 497417 w 1377464"/>
              <a:gd name="connsiteY9" fmla="*/ 1377464 h 1707317"/>
              <a:gd name="connsiteX10" fmla="*/ 497417 w 1377464"/>
              <a:gd name="connsiteY10" fmla="*/ 1377464 h 1707317"/>
              <a:gd name="connsiteX11" fmla="*/ 0 w 1377464"/>
              <a:gd name="connsiteY11" fmla="*/ 1377464 h 1707317"/>
              <a:gd name="connsiteX12" fmla="*/ 0 w 1377464"/>
              <a:gd name="connsiteY12" fmla="*/ 0 h 1707317"/>
              <a:gd name="connsiteX13" fmla="*/ 1377464 w 1377464"/>
              <a:gd name="connsiteY13" fmla="*/ 0 h 1707317"/>
              <a:gd name="connsiteX14" fmla="*/ 1377464 w 1377464"/>
              <a:gd name="connsiteY14" fmla="*/ 1377464 h 1707317"/>
              <a:gd name="connsiteX0" fmla="*/ 1377464 w 1377464"/>
              <a:gd name="connsiteY0" fmla="*/ 1377464 h 1707317"/>
              <a:gd name="connsiteX1" fmla="*/ 880047 w 1377464"/>
              <a:gd name="connsiteY1" fmla="*/ 1377464 h 1707317"/>
              <a:gd name="connsiteX2" fmla="*/ 880047 w 1377464"/>
              <a:gd name="connsiteY2" fmla="*/ 1377464 h 1707317"/>
              <a:gd name="connsiteX3" fmla="*/ 880047 w 1377464"/>
              <a:gd name="connsiteY3" fmla="*/ 1377464 h 1707317"/>
              <a:gd name="connsiteX4" fmla="*/ 688732 w 1377464"/>
              <a:gd name="connsiteY4" fmla="*/ 1707317 h 1707317"/>
              <a:gd name="connsiteX5" fmla="*/ 497417 w 1377464"/>
              <a:gd name="connsiteY5" fmla="*/ 1377464 h 1707317"/>
              <a:gd name="connsiteX6" fmla="*/ 558527 w 1377464"/>
              <a:gd name="connsiteY6" fmla="*/ 1377464 h 1707317"/>
              <a:gd name="connsiteX7" fmla="*/ 558527 w 1377464"/>
              <a:gd name="connsiteY7" fmla="*/ 1377464 h 1707317"/>
              <a:gd name="connsiteX8" fmla="*/ 497417 w 1377464"/>
              <a:gd name="connsiteY8" fmla="*/ 1377464 h 1707317"/>
              <a:gd name="connsiteX9" fmla="*/ 497417 w 1377464"/>
              <a:gd name="connsiteY9" fmla="*/ 1377464 h 1707317"/>
              <a:gd name="connsiteX10" fmla="*/ 0 w 1377464"/>
              <a:gd name="connsiteY10" fmla="*/ 1377464 h 1707317"/>
              <a:gd name="connsiteX11" fmla="*/ 0 w 1377464"/>
              <a:gd name="connsiteY11" fmla="*/ 0 h 1707317"/>
              <a:gd name="connsiteX12" fmla="*/ 1377464 w 1377464"/>
              <a:gd name="connsiteY12" fmla="*/ 0 h 1707317"/>
              <a:gd name="connsiteX13" fmla="*/ 1377464 w 1377464"/>
              <a:gd name="connsiteY13" fmla="*/ 1377464 h 1707317"/>
              <a:gd name="connsiteX0" fmla="*/ 1377464 w 1377464"/>
              <a:gd name="connsiteY0" fmla="*/ 1377464 h 1707317"/>
              <a:gd name="connsiteX1" fmla="*/ 880047 w 1377464"/>
              <a:gd name="connsiteY1" fmla="*/ 1377464 h 1707317"/>
              <a:gd name="connsiteX2" fmla="*/ 880047 w 1377464"/>
              <a:gd name="connsiteY2" fmla="*/ 1377464 h 1707317"/>
              <a:gd name="connsiteX3" fmla="*/ 880047 w 1377464"/>
              <a:gd name="connsiteY3" fmla="*/ 1377464 h 1707317"/>
              <a:gd name="connsiteX4" fmla="*/ 688732 w 1377464"/>
              <a:gd name="connsiteY4" fmla="*/ 1707317 h 1707317"/>
              <a:gd name="connsiteX5" fmla="*/ 497417 w 1377464"/>
              <a:gd name="connsiteY5" fmla="*/ 1377464 h 1707317"/>
              <a:gd name="connsiteX6" fmla="*/ 558527 w 1377464"/>
              <a:gd name="connsiteY6" fmla="*/ 1377464 h 1707317"/>
              <a:gd name="connsiteX7" fmla="*/ 497417 w 1377464"/>
              <a:gd name="connsiteY7" fmla="*/ 1377464 h 1707317"/>
              <a:gd name="connsiteX8" fmla="*/ 497417 w 1377464"/>
              <a:gd name="connsiteY8" fmla="*/ 1377464 h 1707317"/>
              <a:gd name="connsiteX9" fmla="*/ 0 w 1377464"/>
              <a:gd name="connsiteY9" fmla="*/ 1377464 h 1707317"/>
              <a:gd name="connsiteX10" fmla="*/ 0 w 1377464"/>
              <a:gd name="connsiteY10" fmla="*/ 0 h 1707317"/>
              <a:gd name="connsiteX11" fmla="*/ 1377464 w 1377464"/>
              <a:gd name="connsiteY11" fmla="*/ 0 h 1707317"/>
              <a:gd name="connsiteX12" fmla="*/ 1377464 w 1377464"/>
              <a:gd name="connsiteY12" fmla="*/ 1377464 h 1707317"/>
              <a:gd name="connsiteX0" fmla="*/ 1377464 w 1377464"/>
              <a:gd name="connsiteY0" fmla="*/ 1377464 h 1707317"/>
              <a:gd name="connsiteX1" fmla="*/ 880047 w 1377464"/>
              <a:gd name="connsiteY1" fmla="*/ 1377464 h 1707317"/>
              <a:gd name="connsiteX2" fmla="*/ 880047 w 1377464"/>
              <a:gd name="connsiteY2" fmla="*/ 1377464 h 1707317"/>
              <a:gd name="connsiteX3" fmla="*/ 880047 w 1377464"/>
              <a:gd name="connsiteY3" fmla="*/ 1377464 h 1707317"/>
              <a:gd name="connsiteX4" fmla="*/ 688732 w 1377464"/>
              <a:gd name="connsiteY4" fmla="*/ 1707317 h 1707317"/>
              <a:gd name="connsiteX5" fmla="*/ 497417 w 1377464"/>
              <a:gd name="connsiteY5" fmla="*/ 1377464 h 1707317"/>
              <a:gd name="connsiteX6" fmla="*/ 497417 w 1377464"/>
              <a:gd name="connsiteY6" fmla="*/ 1377464 h 1707317"/>
              <a:gd name="connsiteX7" fmla="*/ 497417 w 1377464"/>
              <a:gd name="connsiteY7" fmla="*/ 1377464 h 1707317"/>
              <a:gd name="connsiteX8" fmla="*/ 0 w 1377464"/>
              <a:gd name="connsiteY8" fmla="*/ 1377464 h 1707317"/>
              <a:gd name="connsiteX9" fmla="*/ 0 w 1377464"/>
              <a:gd name="connsiteY9" fmla="*/ 0 h 1707317"/>
              <a:gd name="connsiteX10" fmla="*/ 1377464 w 1377464"/>
              <a:gd name="connsiteY10" fmla="*/ 0 h 1707317"/>
              <a:gd name="connsiteX11" fmla="*/ 1377464 w 1377464"/>
              <a:gd name="connsiteY11" fmla="*/ 1377464 h 170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7464" h="1707317">
                <a:moveTo>
                  <a:pt x="1377464" y="1377464"/>
                </a:moveTo>
                <a:lnTo>
                  <a:pt x="880047" y="1377464"/>
                </a:lnTo>
                <a:lnTo>
                  <a:pt x="880047" y="1377464"/>
                </a:lnTo>
                <a:lnTo>
                  <a:pt x="880047" y="1377464"/>
                </a:lnTo>
                <a:lnTo>
                  <a:pt x="688732" y="1707317"/>
                </a:lnTo>
                <a:lnTo>
                  <a:pt x="497417" y="1377464"/>
                </a:lnTo>
                <a:lnTo>
                  <a:pt x="497417" y="1377464"/>
                </a:lnTo>
                <a:lnTo>
                  <a:pt x="497417" y="1377464"/>
                </a:lnTo>
                <a:lnTo>
                  <a:pt x="0" y="1377464"/>
                </a:lnTo>
                <a:lnTo>
                  <a:pt x="0" y="0"/>
                </a:lnTo>
                <a:lnTo>
                  <a:pt x="1377464" y="0"/>
                </a:lnTo>
                <a:lnTo>
                  <a:pt x="1377464" y="1377464"/>
                </a:lnTo>
                <a:close/>
              </a:path>
            </a:pathLst>
          </a:custGeom>
          <a:solidFill>
            <a:schemeClr val="accent2"/>
          </a:solidFill>
          <a:ln w="12700" cap="flat">
            <a:noFill/>
            <a:miter lim="4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18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377"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565"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754"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5943"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131"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31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508"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endParaRPr/>
          </a:p>
        </p:txBody>
      </p:sp>
      <p:sp>
        <p:nvSpPr>
          <p:cNvPr id="117" name="Freeform: Shape 116">
            <a:extLst>
              <a:ext uri="{FF2B5EF4-FFF2-40B4-BE49-F238E27FC236}">
                <a16:creationId xmlns:a16="http://schemas.microsoft.com/office/drawing/2014/main" id="{7B2B5CBA-5624-4456-A61E-21B82C508931}"/>
              </a:ext>
            </a:extLst>
          </p:cNvPr>
          <p:cNvSpPr/>
          <p:nvPr/>
        </p:nvSpPr>
        <p:spPr>
          <a:xfrm rot="18900000">
            <a:off x="1124337" y="2404973"/>
            <a:ext cx="1377464" cy="1707315"/>
          </a:xfrm>
          <a:custGeom>
            <a:avLst/>
            <a:gdLst>
              <a:gd name="connsiteX0" fmla="*/ 1377464 w 1377464"/>
              <a:gd name="connsiteY0" fmla="*/ 0 h 1707315"/>
              <a:gd name="connsiteX1" fmla="*/ 1377464 w 1377464"/>
              <a:gd name="connsiteY1" fmla="*/ 1377463 h 1707315"/>
              <a:gd name="connsiteX2" fmla="*/ 880046 w 1377464"/>
              <a:gd name="connsiteY2" fmla="*/ 1377463 h 1707315"/>
              <a:gd name="connsiteX3" fmla="*/ 688731 w 1377464"/>
              <a:gd name="connsiteY3" fmla="*/ 1707315 h 1707315"/>
              <a:gd name="connsiteX4" fmla="*/ 497417 w 1377464"/>
              <a:gd name="connsiteY4" fmla="*/ 1377463 h 1707315"/>
              <a:gd name="connsiteX5" fmla="*/ 0 w 1377464"/>
              <a:gd name="connsiteY5" fmla="*/ 1377463 h 1707315"/>
              <a:gd name="connsiteX6" fmla="*/ 0 w 1377464"/>
              <a:gd name="connsiteY6" fmla="*/ 0 h 170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464" h="1707315">
                <a:moveTo>
                  <a:pt x="1377464" y="0"/>
                </a:moveTo>
                <a:lnTo>
                  <a:pt x="1377464" y="1377463"/>
                </a:lnTo>
                <a:lnTo>
                  <a:pt x="880046" y="1377463"/>
                </a:lnTo>
                <a:lnTo>
                  <a:pt x="688731" y="1707315"/>
                </a:lnTo>
                <a:lnTo>
                  <a:pt x="497417" y="1377463"/>
                </a:lnTo>
                <a:lnTo>
                  <a:pt x="0" y="1377463"/>
                </a:lnTo>
                <a:lnTo>
                  <a:pt x="0" y="0"/>
                </a:lnTo>
                <a:close/>
              </a:path>
            </a:pathLst>
          </a:custGeom>
          <a:solidFill>
            <a:schemeClr val="accent1"/>
          </a:solidFill>
          <a:ln w="12700" cap="flat">
            <a:noFill/>
            <a:miter lim="4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18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377"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565"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754"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5943"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131"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31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508"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endParaRPr/>
          </a:p>
        </p:txBody>
      </p:sp>
      <p:pic>
        <p:nvPicPr>
          <p:cNvPr id="6" name="Graphic 5" descr="Pencil">
            <a:extLst>
              <a:ext uri="{FF2B5EF4-FFF2-40B4-BE49-F238E27FC236}">
                <a16:creationId xmlns:a16="http://schemas.microsoft.com/office/drawing/2014/main" id="{CC90C1E7-5867-47E4-A521-509F1E078A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27752" y="2717769"/>
            <a:ext cx="737388" cy="737388"/>
          </a:xfrm>
          <a:prstGeom prst="rect">
            <a:avLst/>
          </a:prstGeom>
        </p:spPr>
      </p:pic>
      <p:pic>
        <p:nvPicPr>
          <p:cNvPr id="8" name="Graphic 7" descr="Bar chart">
            <a:extLst>
              <a:ext uri="{FF2B5EF4-FFF2-40B4-BE49-F238E27FC236}">
                <a16:creationId xmlns:a16="http://schemas.microsoft.com/office/drawing/2014/main" id="{C393C3BE-DD19-4941-9E19-3D7D0007400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301762" y="3959888"/>
            <a:ext cx="737388" cy="737388"/>
          </a:xfrm>
          <a:prstGeom prst="rect">
            <a:avLst/>
          </a:prstGeom>
        </p:spPr>
      </p:pic>
      <p:pic>
        <p:nvPicPr>
          <p:cNvPr id="10" name="Graphic 9" descr="Bullseye">
            <a:extLst>
              <a:ext uri="{FF2B5EF4-FFF2-40B4-BE49-F238E27FC236}">
                <a16:creationId xmlns:a16="http://schemas.microsoft.com/office/drawing/2014/main" id="{4BFF5569-555A-4E2C-ADBF-2DAEA6A0382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272399" y="2717769"/>
            <a:ext cx="737388" cy="737388"/>
          </a:xfrm>
          <a:prstGeom prst="rect">
            <a:avLst/>
          </a:prstGeom>
        </p:spPr>
      </p:pic>
      <p:pic>
        <p:nvPicPr>
          <p:cNvPr id="12" name="Graphic 11" descr="Head with Gears">
            <a:extLst>
              <a:ext uri="{FF2B5EF4-FFF2-40B4-BE49-F238E27FC236}">
                <a16:creationId xmlns:a16="http://schemas.microsoft.com/office/drawing/2014/main" id="{FA6F0E55-E2B3-4C94-83ED-9A274163F88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316405" y="2717769"/>
            <a:ext cx="737388" cy="737388"/>
          </a:xfrm>
          <a:prstGeom prst="rect">
            <a:avLst/>
          </a:prstGeom>
        </p:spPr>
      </p:pic>
      <p:pic>
        <p:nvPicPr>
          <p:cNvPr id="14" name="Graphic 13" descr="Lightbulb">
            <a:extLst>
              <a:ext uri="{FF2B5EF4-FFF2-40B4-BE49-F238E27FC236}">
                <a16:creationId xmlns:a16="http://schemas.microsoft.com/office/drawing/2014/main" id="{9DB980FB-DEA1-4842-BE99-4D7FF1BF5A7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4253211" y="3959888"/>
            <a:ext cx="737388" cy="737388"/>
          </a:xfrm>
          <a:prstGeom prst="rect">
            <a:avLst/>
          </a:prstGeom>
        </p:spPr>
      </p:pic>
      <p:sp>
        <p:nvSpPr>
          <p:cNvPr id="126" name="TextBox 125">
            <a:extLst>
              <a:ext uri="{FF2B5EF4-FFF2-40B4-BE49-F238E27FC236}">
                <a16:creationId xmlns:a16="http://schemas.microsoft.com/office/drawing/2014/main" id="{BFACC275-E4C6-4C6D-9F51-AD571A749FAF}"/>
              </a:ext>
            </a:extLst>
          </p:cNvPr>
          <p:cNvSpPr txBox="1"/>
          <p:nvPr/>
        </p:nvSpPr>
        <p:spPr>
          <a:xfrm>
            <a:off x="113310" y="827057"/>
            <a:ext cx="3302755" cy="1200329"/>
          </a:xfrm>
          <a:prstGeom prst="rect">
            <a:avLst/>
          </a:prstGeom>
          <a:noFill/>
        </p:spPr>
        <p:txBody>
          <a:bodyPr wrap="square" lIns="0" rIns="0" rtlCol="0" anchor="ctr">
            <a:spAutoFit/>
          </a:bodyPr>
          <a:lstStyle/>
          <a:p>
            <a:pPr algn="ctr"/>
            <a:r>
              <a:rPr lang="ru-RU" dirty="0" err="1">
                <a:latin typeface="Times New Roman" panose="02020603050405020304" pitchFamily="18" charset="0"/>
                <a:cs typeface="Times New Roman" panose="02020603050405020304" pitchFamily="18" charset="0"/>
              </a:rPr>
              <a:t>иқтисодий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ўсишни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рағбатлантириш</a:t>
            </a:r>
            <a:r>
              <a:rPr lang="ru-RU" dirty="0">
                <a:latin typeface="Times New Roman" panose="02020603050405020304" pitchFamily="18" charset="0"/>
                <a:cs typeface="Times New Roman" panose="02020603050405020304" pitchFamily="18" charset="0"/>
              </a:rPr>
              <a:t> ва Ўзбекистон </a:t>
            </a:r>
            <a:r>
              <a:rPr lang="ru-RU" dirty="0" err="1">
                <a:latin typeface="Times New Roman" panose="02020603050405020304" pitchFamily="18" charset="0"/>
                <a:cs typeface="Times New Roman" panose="02020603050405020304" pitchFamily="18" charset="0"/>
              </a:rPr>
              <a:t>Республикасининг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барқарор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ривожланишини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таъминлаш</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134" name="Graphic 133" descr="Shopping cart">
            <a:extLst>
              <a:ext uri="{FF2B5EF4-FFF2-40B4-BE49-F238E27FC236}">
                <a16:creationId xmlns:a16="http://schemas.microsoft.com/office/drawing/2014/main" id="{D84B78DC-7DCF-42A0-8CF3-591C0D93812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233381" y="2717769"/>
            <a:ext cx="737388" cy="737388"/>
          </a:xfrm>
          <a:prstGeom prst="rect">
            <a:avLst/>
          </a:prstGeom>
        </p:spPr>
      </p:pic>
      <p:pic>
        <p:nvPicPr>
          <p:cNvPr id="135" name="Graphic 134" descr="Coins">
            <a:extLst>
              <a:ext uri="{FF2B5EF4-FFF2-40B4-BE49-F238E27FC236}">
                <a16:creationId xmlns:a16="http://schemas.microsoft.com/office/drawing/2014/main" id="{1BB8717F-A66F-49A7-B97D-245A4C0ED87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6194391" y="3956612"/>
            <a:ext cx="740664" cy="740664"/>
          </a:xfrm>
          <a:prstGeom prst="rect">
            <a:avLst/>
          </a:prstGeom>
        </p:spPr>
      </p:pic>
      <p:sp>
        <p:nvSpPr>
          <p:cNvPr id="3" name="Прямоугольник 2">
            <a:extLst>
              <a:ext uri="{FF2B5EF4-FFF2-40B4-BE49-F238E27FC236}">
                <a16:creationId xmlns:a16="http://schemas.microsoft.com/office/drawing/2014/main" id="{9B33BD07-5206-4529-B1B6-CBA11168E2B9}"/>
              </a:ext>
            </a:extLst>
          </p:cNvPr>
          <p:cNvSpPr/>
          <p:nvPr/>
        </p:nvSpPr>
        <p:spPr>
          <a:xfrm>
            <a:off x="82788" y="5181232"/>
            <a:ext cx="6096000" cy="1200329"/>
          </a:xfrm>
          <a:prstGeom prst="rect">
            <a:avLst/>
          </a:prstGeom>
        </p:spPr>
        <p:txBody>
          <a:bodyPr>
            <a:spAutoFit/>
          </a:bodyPr>
          <a:lstStyle/>
          <a:p>
            <a:r>
              <a:rPr lang="ru-RU" dirty="0" err="1">
                <a:latin typeface="Times New Roman" panose="02020603050405020304" pitchFamily="18" charset="0"/>
                <a:cs typeface="Times New Roman" panose="02020603050405020304" pitchFamily="18" charset="0"/>
              </a:rPr>
              <a:t>мавжуд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ижтимоий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инфратузилмани</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шакллантиришга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тиклашга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ундан</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фойдаланишга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сақлашга</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кўмаклашиш</a:t>
            </a:r>
            <a:r>
              <a:rPr lang="ru-RU" dirty="0">
                <a:latin typeface="Times New Roman" panose="02020603050405020304" pitchFamily="18" charset="0"/>
                <a:cs typeface="Times New Roman" panose="02020603050405020304" pitchFamily="18" charset="0"/>
              </a:rPr>
              <a:t>;</a:t>
            </a:r>
          </a:p>
        </p:txBody>
      </p:sp>
      <p:sp>
        <p:nvSpPr>
          <p:cNvPr id="4" name="Прямоугольник 3">
            <a:extLst>
              <a:ext uri="{FF2B5EF4-FFF2-40B4-BE49-F238E27FC236}">
                <a16:creationId xmlns:a16="http://schemas.microsoft.com/office/drawing/2014/main" id="{83B4481F-D35B-4640-8BC7-87F5AA61D586}"/>
              </a:ext>
            </a:extLst>
          </p:cNvPr>
          <p:cNvSpPr/>
          <p:nvPr/>
        </p:nvSpPr>
        <p:spPr>
          <a:xfrm>
            <a:off x="5240496" y="942422"/>
            <a:ext cx="6096000" cy="923330"/>
          </a:xfrm>
          <a:prstGeom prst="rect">
            <a:avLst/>
          </a:prstGeom>
        </p:spPr>
        <p:txBody>
          <a:bodyPr>
            <a:spAutoFit/>
          </a:bodyPr>
          <a:lstStyle/>
          <a:p>
            <a:r>
              <a:rPr lang="ru-RU" dirty="0" err="1">
                <a:latin typeface="Times New Roman" panose="02020603050405020304" pitchFamily="18" charset="0"/>
                <a:cs typeface="Times New Roman" panose="02020603050405020304" pitchFamily="18" charset="0"/>
              </a:rPr>
              <a:t>хусусий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секторнинг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молиявий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маблағларини</a:t>
            </a:r>
            <a:r>
              <a:rPr lang="ru-RU" dirty="0">
                <a:latin typeface="Times New Roman" panose="02020603050405020304" pitchFamily="18" charset="0"/>
                <a:cs typeface="Times New Roman" panose="02020603050405020304" pitchFamily="18" charset="0"/>
              </a:rPr>
              <a:t>, шу </a:t>
            </a:r>
            <a:r>
              <a:rPr lang="ru-RU" dirty="0" err="1">
                <a:latin typeface="Times New Roman" panose="02020603050405020304" pitchFamily="18" charset="0"/>
                <a:cs typeface="Times New Roman" panose="02020603050405020304" pitchFamily="18" charset="0"/>
              </a:rPr>
              <a:t>жумладан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хорижий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инвестицияларни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жалб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этишни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таъминлайдиган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шарт-шароитлар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яратиш</a:t>
            </a:r>
            <a:r>
              <a:rPr lang="ru-RU" dirty="0">
                <a:latin typeface="Times New Roman" panose="02020603050405020304" pitchFamily="18" charset="0"/>
                <a:cs typeface="Times New Roman" panose="02020603050405020304" pitchFamily="18" charset="0"/>
              </a:rPr>
              <a:t>;</a:t>
            </a:r>
          </a:p>
        </p:txBody>
      </p:sp>
      <p:sp>
        <p:nvSpPr>
          <p:cNvPr id="5" name="Прямоугольник 4">
            <a:extLst>
              <a:ext uri="{FF2B5EF4-FFF2-40B4-BE49-F238E27FC236}">
                <a16:creationId xmlns:a16="http://schemas.microsoft.com/office/drawing/2014/main" id="{056CA002-A3B5-425F-896E-9766420D28E4}"/>
              </a:ext>
            </a:extLst>
          </p:cNvPr>
          <p:cNvSpPr/>
          <p:nvPr/>
        </p:nvSpPr>
        <p:spPr>
          <a:xfrm>
            <a:off x="5242379" y="5106658"/>
            <a:ext cx="6096000" cy="1200329"/>
          </a:xfrm>
          <a:prstGeom prst="rect">
            <a:avLst/>
          </a:prstGeom>
        </p:spPr>
        <p:txBody>
          <a:bodyPr>
            <a:spAutoFit/>
          </a:bodyPr>
          <a:lstStyle/>
          <a:p>
            <a:r>
              <a:rPr lang="ru-RU" dirty="0" err="1">
                <a:latin typeface="Times New Roman" panose="02020603050405020304" pitchFamily="18" charset="0"/>
                <a:cs typeface="Times New Roman" panose="02020603050405020304" pitchFamily="18" charset="0"/>
              </a:rPr>
              <a:t>давлат-хусусий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шерикликнинг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институционал-ҳуқуқий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асосларини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ривожлантириш</a:t>
            </a:r>
            <a:r>
              <a:rPr lang="ru-RU" dirty="0">
                <a:latin typeface="Times New Roman" panose="02020603050405020304" pitchFamily="18" charset="0"/>
                <a:cs typeface="Times New Roman" panose="02020603050405020304" pitchFamily="18" charset="0"/>
              </a:rPr>
              <a:t> ва такомиллаштириш </a:t>
            </a:r>
            <a:r>
              <a:rPr lang="ru-RU" dirty="0" err="1">
                <a:latin typeface="Times New Roman" panose="02020603050405020304" pitchFamily="18" charset="0"/>
                <a:cs typeface="Times New Roman" panose="02020603050405020304" pitchFamily="18" charset="0"/>
              </a:rPr>
              <a:t>учун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илмий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тадқиқотларни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давлат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томонидан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қўллаб-қувватлаш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замонавий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услублар</a:t>
            </a:r>
            <a:r>
              <a:rPr lang="ru-RU" dirty="0">
                <a:latin typeface="Times New Roman" panose="02020603050405020304" pitchFamily="18" charset="0"/>
                <a:cs typeface="Times New Roman" panose="02020603050405020304" pitchFamily="18" charset="0"/>
              </a:rPr>
              <a:t> ва </a:t>
            </a:r>
            <a:r>
              <a:rPr lang="ru-RU" dirty="0" err="1">
                <a:latin typeface="Times New Roman" panose="02020603050405020304" pitchFamily="18" charset="0"/>
                <a:cs typeface="Times New Roman" panose="02020603050405020304" pitchFamily="18" charset="0"/>
              </a:rPr>
              <a:t>технологияларни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жорий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этиш</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880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375557" y="3950571"/>
            <a:ext cx="11440885" cy="2862322"/>
          </a:xfrm>
          <a:prstGeom prst="rect">
            <a:avLst/>
          </a:prstGeom>
        </p:spPr>
        <p:txBody>
          <a:bodyPr wrap="square">
            <a:spAutoFit/>
          </a:bodyPr>
          <a:lstStyle/>
          <a:p>
            <a:pPr indent="269875"/>
            <a:r>
              <a:rPr lang="ru-RU" b="1" dirty="0" err="1">
                <a:latin typeface="Times New Roman" panose="02020603050405020304" pitchFamily="18" charset="0"/>
                <a:cs typeface="Times New Roman" panose="02020603050405020304" pitchFamily="18" charset="0"/>
              </a:rPr>
              <a:t>Қуйидаги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жавобларнинг</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бири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Ўзбекистон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Республикаси</a:t>
            </a:r>
            <a:r>
              <a:rPr lang="ru-RU" b="1" dirty="0">
                <a:latin typeface="Times New Roman" panose="02020603050405020304" pitchFamily="18" charset="0"/>
                <a:cs typeface="Times New Roman" panose="02020603050405020304" pitchFamily="18" charset="0"/>
              </a:rPr>
              <a:t> Адлия </a:t>
            </a:r>
            <a:r>
              <a:rPr lang="ru-RU" b="1" dirty="0" err="1">
                <a:latin typeface="Times New Roman" panose="02020603050405020304" pitchFamily="18" charset="0"/>
                <a:cs typeface="Times New Roman" panose="02020603050405020304" pitchFamily="18" charset="0"/>
              </a:rPr>
              <a:t>вазирлигининг</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коррупцияга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қарши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курашиш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соҳасидаги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ваколатига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киради</a:t>
            </a:r>
            <a:r>
              <a:rPr lang="ru-RU" b="1" dirty="0">
                <a:latin typeface="Times New Roman" panose="02020603050405020304" pitchFamily="18" charset="0"/>
                <a:cs typeface="Times New Roman" panose="02020603050405020304" pitchFamily="18" charset="0"/>
              </a:rPr>
              <a:t> ?</a:t>
            </a:r>
          </a:p>
          <a:p>
            <a:pPr indent="269875"/>
            <a:r>
              <a:rPr lang="ru-RU" dirty="0">
                <a:latin typeface="Times New Roman" panose="02020603050405020304" pitchFamily="18" charset="0"/>
                <a:cs typeface="Times New Roman" panose="02020603050405020304" pitchFamily="18" charset="0"/>
              </a:rPr>
              <a:t>*А. норматив-</a:t>
            </a:r>
            <a:r>
              <a:rPr lang="ru-RU" dirty="0" err="1">
                <a:latin typeface="Times New Roman" panose="02020603050405020304" pitchFamily="18" charset="0"/>
                <a:cs typeface="Times New Roman" panose="02020603050405020304" pitchFamily="18" charset="0"/>
              </a:rPr>
              <a:t>ҳуқуқий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ҳужжатлардаги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ҳамда</a:t>
            </a:r>
            <a:r>
              <a:rPr lang="ru-RU" dirty="0">
                <a:latin typeface="Times New Roman" panose="02020603050405020304" pitchFamily="18" charset="0"/>
                <a:cs typeface="Times New Roman" panose="02020603050405020304" pitchFamily="18" charset="0"/>
              </a:rPr>
              <a:t> уларнинг </a:t>
            </a:r>
            <a:r>
              <a:rPr lang="ru-RU" dirty="0" err="1">
                <a:latin typeface="Times New Roman" panose="02020603050405020304" pitchFamily="18" charset="0"/>
                <a:cs typeface="Times New Roman" panose="02020603050405020304" pitchFamily="18" charset="0"/>
              </a:rPr>
              <a:t>лойиҳаларидаги</a:t>
            </a:r>
            <a:r>
              <a:rPr lang="ru-RU" dirty="0">
                <a:latin typeface="Times New Roman" panose="02020603050405020304" pitchFamily="18" charset="0"/>
                <a:cs typeface="Times New Roman" panose="02020603050405020304" pitchFamily="18" charset="0"/>
              </a:rPr>
              <a:t> коррупция </a:t>
            </a:r>
            <a:r>
              <a:rPr lang="ru-RU" dirty="0" err="1">
                <a:latin typeface="Times New Roman" panose="02020603050405020304" pitchFamily="18" charset="0"/>
                <a:cs typeface="Times New Roman" panose="02020603050405020304" pitchFamily="18" charset="0"/>
              </a:rPr>
              <a:t>учун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шарт-шароитлар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яратадиган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қоидалар</a:t>
            </a:r>
            <a:r>
              <a:rPr lang="ru-RU" dirty="0">
                <a:latin typeface="Times New Roman" panose="02020603050405020304" pitchFamily="18" charset="0"/>
                <a:cs typeface="Times New Roman" panose="02020603050405020304" pitchFamily="18" charset="0"/>
              </a:rPr>
              <a:t> ва </a:t>
            </a:r>
            <a:r>
              <a:rPr lang="ru-RU" dirty="0" err="1">
                <a:latin typeface="Times New Roman" panose="02020603050405020304" pitchFamily="18" charset="0"/>
                <a:cs typeface="Times New Roman" panose="02020603050405020304" pitchFamily="18" charset="0"/>
              </a:rPr>
              <a:t>нормаларни</a:t>
            </a:r>
            <a:r>
              <a:rPr lang="ru-RU" dirty="0">
                <a:latin typeface="Times New Roman" panose="02020603050405020304" pitchFamily="18" charset="0"/>
                <a:cs typeface="Times New Roman" panose="02020603050405020304" pitchFamily="18" charset="0"/>
              </a:rPr>
              <a:t> аниқлаш мақсадида </a:t>
            </a:r>
            <a:r>
              <a:rPr lang="ru-RU" dirty="0" err="1">
                <a:latin typeface="Times New Roman" panose="02020603050405020304" pitchFamily="18" charset="0"/>
                <a:cs typeface="Times New Roman" panose="02020603050405020304" pitchFamily="18" charset="0"/>
              </a:rPr>
              <a:t>ушбу</a:t>
            </a:r>
            <a:r>
              <a:rPr lang="ru-RU" dirty="0">
                <a:latin typeface="Times New Roman" panose="02020603050405020304" pitchFamily="18" charset="0"/>
                <a:cs typeface="Times New Roman" panose="02020603050405020304" pitchFamily="18" charset="0"/>
              </a:rPr>
              <a:t> ҳужжатлар ва </a:t>
            </a:r>
            <a:r>
              <a:rPr lang="ru-RU" dirty="0" err="1">
                <a:latin typeface="Times New Roman" panose="02020603050405020304" pitchFamily="18" charset="0"/>
                <a:cs typeface="Times New Roman" panose="02020603050405020304" pitchFamily="18" charset="0"/>
              </a:rPr>
              <a:t>лойиҳаларнинг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таҳлилини</a:t>
            </a:r>
            <a:r>
              <a:rPr lang="ru-RU" dirty="0">
                <a:latin typeface="Times New Roman" panose="02020603050405020304" pitchFamily="18" charset="0"/>
                <a:cs typeface="Times New Roman" panose="02020603050405020304" pitchFamily="18" charset="0"/>
              </a:rPr>
              <a:t> амалга </a:t>
            </a:r>
            <a:r>
              <a:rPr lang="ru-RU" dirty="0" err="1">
                <a:latin typeface="Times New Roman" panose="02020603050405020304" pitchFamily="18" charset="0"/>
                <a:cs typeface="Times New Roman" panose="02020603050405020304" pitchFamily="18" charset="0"/>
              </a:rPr>
              <a:t>оширади</a:t>
            </a:r>
            <a:r>
              <a:rPr lang="ru-RU" dirty="0">
                <a:latin typeface="Times New Roman" panose="02020603050405020304" pitchFamily="18" charset="0"/>
                <a:cs typeface="Times New Roman" panose="02020603050405020304" pitchFamily="18" charset="0"/>
              </a:rPr>
              <a:t>;</a:t>
            </a:r>
          </a:p>
          <a:p>
            <a:pPr indent="269875"/>
            <a:r>
              <a:rPr lang="ru-RU" dirty="0">
                <a:latin typeface="Times New Roman" panose="02020603050405020304" pitchFamily="18" charset="0"/>
                <a:cs typeface="Times New Roman" panose="02020603050405020304" pitchFamily="18" charset="0"/>
              </a:rPr>
              <a:t>*Б. коррупцияга </a:t>
            </a:r>
            <a:r>
              <a:rPr lang="ru-RU" dirty="0" err="1">
                <a:latin typeface="Times New Roman" panose="02020603050405020304" pitchFamily="18" charset="0"/>
                <a:cs typeface="Times New Roman" panose="02020603050405020304" pitchFamily="18" charset="0"/>
              </a:rPr>
              <a:t>қарши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курашиш</a:t>
            </a:r>
            <a:r>
              <a:rPr lang="ru-RU" dirty="0">
                <a:latin typeface="Times New Roman" panose="02020603050405020304" pitchFamily="18" charset="0"/>
                <a:cs typeface="Times New Roman" panose="02020603050405020304" pitchFamily="18" charset="0"/>
              </a:rPr>
              <a:t> соҳасидаги </a:t>
            </a:r>
            <a:r>
              <a:rPr lang="ru-RU" dirty="0" err="1">
                <a:latin typeface="Times New Roman" panose="02020603050405020304" pitchFamily="18" charset="0"/>
                <a:cs typeface="Times New Roman" panose="02020603050405020304" pitchFamily="18" charset="0"/>
              </a:rPr>
              <a:t>давлат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дастурларини</a:t>
            </a:r>
            <a:r>
              <a:rPr lang="ru-RU" dirty="0">
                <a:latin typeface="Times New Roman" panose="02020603050405020304" pitchFamily="18" charset="0"/>
                <a:cs typeface="Times New Roman" panose="02020603050405020304" pitchFamily="18" charset="0"/>
              </a:rPr>
              <a:t> ва бошқа </a:t>
            </a:r>
            <a:r>
              <a:rPr lang="ru-RU" dirty="0" err="1">
                <a:latin typeface="Times New Roman" panose="02020603050405020304" pitchFamily="18" charset="0"/>
                <a:cs typeface="Times New Roman" panose="02020603050405020304" pitchFamily="18" charset="0"/>
              </a:rPr>
              <a:t>дастурларни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ишлаб</a:t>
            </a:r>
            <a:r>
              <a:rPr lang="ru-RU" dirty="0">
                <a:latin typeface="Times New Roman" panose="02020603050405020304" pitchFamily="18" charset="0"/>
                <a:cs typeface="Times New Roman" panose="02020603050405020304" pitchFamily="18" charset="0"/>
              </a:rPr>
              <a:t> чиқиш </a:t>
            </a:r>
            <a:r>
              <a:rPr lang="ru-RU" dirty="0" err="1">
                <a:latin typeface="Times New Roman" panose="02020603050405020304" pitchFamily="18" charset="0"/>
                <a:cs typeface="Times New Roman" panose="02020603050405020304" pitchFamily="18" charset="0"/>
              </a:rPr>
              <a:t>ҳамда</a:t>
            </a:r>
            <a:r>
              <a:rPr lang="ru-RU" dirty="0">
                <a:latin typeface="Times New Roman" panose="02020603050405020304" pitchFamily="18" charset="0"/>
                <a:cs typeface="Times New Roman" panose="02020603050405020304" pitchFamily="18" charset="0"/>
              </a:rPr>
              <a:t> амалга </a:t>
            </a:r>
            <a:r>
              <a:rPr lang="ru-RU" dirty="0" err="1">
                <a:latin typeface="Times New Roman" panose="02020603050405020304" pitchFamily="18" charset="0"/>
                <a:cs typeface="Times New Roman" panose="02020603050405020304" pitchFamily="18" charset="0"/>
              </a:rPr>
              <a:t>оширишда</a:t>
            </a:r>
            <a:r>
              <a:rPr lang="ru-RU" dirty="0">
                <a:latin typeface="Times New Roman" panose="02020603050405020304" pitchFamily="18" charset="0"/>
                <a:cs typeface="Times New Roman" panose="02020603050405020304" pitchFamily="18" charset="0"/>
              </a:rPr>
              <a:t> иштирок </a:t>
            </a:r>
            <a:r>
              <a:rPr lang="ru-RU" dirty="0" err="1">
                <a:latin typeface="Times New Roman" panose="02020603050405020304" pitchFamily="18" charset="0"/>
                <a:cs typeface="Times New Roman" panose="02020603050405020304" pitchFamily="18" charset="0"/>
              </a:rPr>
              <a:t>этади</a:t>
            </a:r>
            <a:endParaRPr lang="ru-RU" dirty="0">
              <a:latin typeface="Times New Roman" panose="02020603050405020304" pitchFamily="18" charset="0"/>
              <a:cs typeface="Times New Roman" panose="02020603050405020304" pitchFamily="18" charset="0"/>
            </a:endParaRPr>
          </a:p>
          <a:p>
            <a:pPr indent="269875"/>
            <a:r>
              <a:rPr lang="ru-RU" dirty="0">
                <a:latin typeface="Times New Roman" panose="02020603050405020304" pitchFamily="18" charset="0"/>
                <a:cs typeface="Times New Roman" panose="02020603050405020304" pitchFamily="18" charset="0"/>
              </a:rPr>
              <a:t>С. </a:t>
            </a:r>
            <a:r>
              <a:rPr lang="ru-RU" dirty="0" err="1">
                <a:latin typeface="Times New Roman" panose="02020603050405020304" pitchFamily="18" charset="0"/>
                <a:cs typeface="Times New Roman" panose="02020603050405020304" pitchFamily="18" charset="0"/>
              </a:rPr>
              <a:t>коррупцияга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қарши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курашиш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бўйича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чора-тадбирлар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амалга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оширилиши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юзасидан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мониторингни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амалга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ошириш</a:t>
            </a:r>
            <a:endParaRPr lang="ru-RU" dirty="0">
              <a:latin typeface="Times New Roman" panose="02020603050405020304" pitchFamily="18" charset="0"/>
              <a:cs typeface="Times New Roman" panose="02020603050405020304" pitchFamily="18" charset="0"/>
            </a:endParaRPr>
          </a:p>
          <a:p>
            <a:pPr indent="269875"/>
            <a:r>
              <a:rPr lang="ru-RU" dirty="0">
                <a:latin typeface="Times New Roman" panose="02020603050405020304" pitchFamily="18" charset="0"/>
                <a:cs typeface="Times New Roman" panose="02020603050405020304" pitchFamily="18" charset="0"/>
              </a:rPr>
              <a:t>Д. барча </a:t>
            </a:r>
            <a:r>
              <a:rPr lang="ru-RU" dirty="0" err="1">
                <a:latin typeface="Times New Roman" panose="02020603050405020304" pitchFamily="18" charset="0"/>
                <a:cs typeface="Times New Roman" panose="02020603050405020304" pitchFamily="18" charset="0"/>
              </a:rPr>
              <a:t>жавоблар</a:t>
            </a:r>
            <a:r>
              <a:rPr lang="ru-RU" dirty="0">
                <a:latin typeface="Times New Roman" panose="02020603050405020304" pitchFamily="18" charset="0"/>
                <a:cs typeface="Times New Roman" panose="02020603050405020304" pitchFamily="18" charset="0"/>
              </a:rPr>
              <a:t> т</a:t>
            </a:r>
            <a:r>
              <a:rPr lang="uz-Cyrl-UZ" dirty="0">
                <a:latin typeface="Times New Roman" panose="02020603050405020304" pitchFamily="18" charset="0"/>
                <a:cs typeface="Times New Roman" panose="02020603050405020304" pitchFamily="18" charset="0"/>
              </a:rPr>
              <a:t>ўғри</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262743" y="205468"/>
            <a:ext cx="8741228" cy="3745103"/>
          </a:xfrm>
          <a:prstGeom prst="rect">
            <a:avLst/>
          </a:prstGeom>
        </p:spPr>
      </p:pic>
    </p:spTree>
    <p:extLst>
      <p:ext uri="{BB962C8B-B14F-4D97-AF65-F5344CB8AC3E}">
        <p14:creationId xmlns:p14="http://schemas.microsoft.com/office/powerpoint/2010/main" val="550552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760EE9-47EF-4DAA-9BA3-98FB9AC9C193}"/>
              </a:ext>
            </a:extLst>
          </p:cNvPr>
          <p:cNvSpPr>
            <a:spLocks noGrp="1"/>
          </p:cNvSpPr>
          <p:nvPr>
            <p:ph type="title"/>
          </p:nvPr>
        </p:nvSpPr>
        <p:spPr/>
        <p:txBody>
          <a:bodyPr/>
          <a:lstStyle/>
          <a:p>
            <a:endParaRPr lang="ru-RU"/>
          </a:p>
        </p:txBody>
      </p:sp>
      <p:pic>
        <p:nvPicPr>
          <p:cNvPr id="3" name="Рисунок 2">
            <a:extLst>
              <a:ext uri="{FF2B5EF4-FFF2-40B4-BE49-F238E27FC236}">
                <a16:creationId xmlns:a16="http://schemas.microsoft.com/office/drawing/2014/main" id="{F6DC30F4-AE1C-43D3-B0EE-218EACC2B1FF}"/>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81604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Группа 1"/>
          <p:cNvGrpSpPr/>
          <p:nvPr/>
        </p:nvGrpSpPr>
        <p:grpSpPr>
          <a:xfrm rot="16200000">
            <a:off x="4105265" y="1839094"/>
            <a:ext cx="3271259" cy="3086858"/>
            <a:chOff x="4188439" y="2516404"/>
            <a:chExt cx="3823518" cy="3815191"/>
          </a:xfrm>
        </p:grpSpPr>
        <p:sp>
          <p:nvSpPr>
            <p:cNvPr id="87" name="Freeform: Shape 86"/>
            <p:cNvSpPr/>
            <p:nvPr/>
          </p:nvSpPr>
          <p:spPr>
            <a:xfrm rot="18900000">
              <a:off x="4188439" y="4451329"/>
              <a:ext cx="2092751" cy="1684487"/>
            </a:xfrm>
            <a:custGeom>
              <a:avLst/>
              <a:gdLst>
                <a:gd name="connsiteX0" fmla="*/ 1922010 w 2092751"/>
                <a:gd name="connsiteY0" fmla="*/ 670688 h 1684487"/>
                <a:gd name="connsiteX1" fmla="*/ 2092751 w 2092751"/>
                <a:gd name="connsiteY1" fmla="*/ 670688 h 1684487"/>
                <a:gd name="connsiteX2" fmla="*/ 2092751 w 2092751"/>
                <a:gd name="connsiteY2" fmla="*/ 1013798 h 1684487"/>
                <a:gd name="connsiteX3" fmla="*/ 2092751 w 2092751"/>
                <a:gd name="connsiteY3" fmla="*/ 1184540 h 1684487"/>
                <a:gd name="connsiteX4" fmla="*/ 2092751 w 2092751"/>
                <a:gd name="connsiteY4" fmla="*/ 1403734 h 1684487"/>
                <a:gd name="connsiteX5" fmla="*/ 1811998 w 2092751"/>
                <a:gd name="connsiteY5" fmla="*/ 1684487 h 1684487"/>
                <a:gd name="connsiteX6" fmla="*/ 1619295 w 2092751"/>
                <a:gd name="connsiteY6" fmla="*/ 1684487 h 1684487"/>
                <a:gd name="connsiteX7" fmla="*/ 1619295 w 2092751"/>
                <a:gd name="connsiteY7" fmla="*/ 1499065 h 1684487"/>
                <a:gd name="connsiteX8" fmla="*/ 1760221 w 2092751"/>
                <a:gd name="connsiteY8" fmla="*/ 1499065 h 1684487"/>
                <a:gd name="connsiteX9" fmla="*/ 1922010 w 2092751"/>
                <a:gd name="connsiteY9" fmla="*/ 1337276 h 1684487"/>
                <a:gd name="connsiteX10" fmla="*/ 1922010 w 2092751"/>
                <a:gd name="connsiteY10" fmla="*/ 1184540 h 1684487"/>
                <a:gd name="connsiteX11" fmla="*/ 1922010 w 2092751"/>
                <a:gd name="connsiteY11" fmla="*/ 1013798 h 1684487"/>
                <a:gd name="connsiteX12" fmla="*/ 671249 w 2092751"/>
                <a:gd name="connsiteY12" fmla="*/ 0 h 1684487"/>
                <a:gd name="connsiteX13" fmla="*/ 1433874 w 2092751"/>
                <a:gd name="connsiteY13" fmla="*/ 0 h 1684487"/>
                <a:gd name="connsiteX14" fmla="*/ 1619295 w 2092751"/>
                <a:gd name="connsiteY14" fmla="*/ 0 h 1684487"/>
                <a:gd name="connsiteX15" fmla="*/ 1811998 w 2092751"/>
                <a:gd name="connsiteY15" fmla="*/ 0 h 1684487"/>
                <a:gd name="connsiteX16" fmla="*/ 2092751 w 2092751"/>
                <a:gd name="connsiteY16" fmla="*/ 280753 h 1684487"/>
                <a:gd name="connsiteX17" fmla="*/ 2092751 w 2092751"/>
                <a:gd name="connsiteY17" fmla="*/ 499946 h 1684487"/>
                <a:gd name="connsiteX18" fmla="*/ 1922010 w 2092751"/>
                <a:gd name="connsiteY18" fmla="*/ 499946 h 1684487"/>
                <a:gd name="connsiteX19" fmla="*/ 1922010 w 2092751"/>
                <a:gd name="connsiteY19" fmla="*/ 347209 h 1684487"/>
                <a:gd name="connsiteX20" fmla="*/ 1760221 w 2092751"/>
                <a:gd name="connsiteY20" fmla="*/ 185420 h 1684487"/>
                <a:gd name="connsiteX21" fmla="*/ 1619295 w 2092751"/>
                <a:gd name="connsiteY21" fmla="*/ 185420 h 1684487"/>
                <a:gd name="connsiteX22" fmla="*/ 1433874 w 2092751"/>
                <a:gd name="connsiteY22" fmla="*/ 185420 h 1684487"/>
                <a:gd name="connsiteX23" fmla="*/ 723027 w 2092751"/>
                <a:gd name="connsiteY23" fmla="*/ 185420 h 1684487"/>
                <a:gd name="connsiteX24" fmla="*/ 561238 w 2092751"/>
                <a:gd name="connsiteY24" fmla="*/ 347209 h 1684487"/>
                <a:gd name="connsiteX25" fmla="*/ 561238 w 2092751"/>
                <a:gd name="connsiteY25" fmla="*/ 426798 h 1684487"/>
                <a:gd name="connsiteX26" fmla="*/ 605613 w 2092751"/>
                <a:gd name="connsiteY26" fmla="*/ 440572 h 1684487"/>
                <a:gd name="connsiteX27" fmla="*/ 871858 w 2092751"/>
                <a:gd name="connsiteY27" fmla="*/ 842244 h 1684487"/>
                <a:gd name="connsiteX28" fmla="*/ 605613 w 2092751"/>
                <a:gd name="connsiteY28" fmla="*/ 1243915 h 1684487"/>
                <a:gd name="connsiteX29" fmla="*/ 561238 w 2092751"/>
                <a:gd name="connsiteY29" fmla="*/ 1257690 h 1684487"/>
                <a:gd name="connsiteX30" fmla="*/ 561238 w 2092751"/>
                <a:gd name="connsiteY30" fmla="*/ 1337276 h 1684487"/>
                <a:gd name="connsiteX31" fmla="*/ 723027 w 2092751"/>
                <a:gd name="connsiteY31" fmla="*/ 1499065 h 1684487"/>
                <a:gd name="connsiteX32" fmla="*/ 1433874 w 2092751"/>
                <a:gd name="connsiteY32" fmla="*/ 1499065 h 1684487"/>
                <a:gd name="connsiteX33" fmla="*/ 1433874 w 2092751"/>
                <a:gd name="connsiteY33" fmla="*/ 1684487 h 1684487"/>
                <a:gd name="connsiteX34" fmla="*/ 671249 w 2092751"/>
                <a:gd name="connsiteY34" fmla="*/ 1684487 h 1684487"/>
                <a:gd name="connsiteX35" fmla="*/ 390496 w 2092751"/>
                <a:gd name="connsiteY35" fmla="*/ 1403734 h 1684487"/>
                <a:gd name="connsiteX36" fmla="*/ 390496 w 2092751"/>
                <a:gd name="connsiteY36" fmla="*/ 1273593 h 1684487"/>
                <a:gd name="connsiteX37" fmla="*/ 348074 w 2092751"/>
                <a:gd name="connsiteY37" fmla="*/ 1269316 h 1684487"/>
                <a:gd name="connsiteX38" fmla="*/ 0 w 2092751"/>
                <a:gd name="connsiteY38" fmla="*/ 842244 h 1684487"/>
                <a:gd name="connsiteX39" fmla="*/ 348074 w 2092751"/>
                <a:gd name="connsiteY39" fmla="*/ 415171 h 1684487"/>
                <a:gd name="connsiteX40" fmla="*/ 390496 w 2092751"/>
                <a:gd name="connsiteY40" fmla="*/ 410895 h 1684487"/>
                <a:gd name="connsiteX41" fmla="*/ 390496 w 2092751"/>
                <a:gd name="connsiteY41" fmla="*/ 280753 h 1684487"/>
                <a:gd name="connsiteX42" fmla="*/ 671249 w 2092751"/>
                <a:gd name="connsiteY42" fmla="*/ 0 h 168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92751" h="1684487">
                  <a:moveTo>
                    <a:pt x="1922010" y="670688"/>
                  </a:moveTo>
                  <a:lnTo>
                    <a:pt x="2092751" y="670688"/>
                  </a:lnTo>
                  <a:lnTo>
                    <a:pt x="2092751" y="1013798"/>
                  </a:lnTo>
                  <a:lnTo>
                    <a:pt x="2092751" y="1184540"/>
                  </a:lnTo>
                  <a:lnTo>
                    <a:pt x="2092751" y="1403734"/>
                  </a:lnTo>
                  <a:cubicBezTo>
                    <a:pt x="2092751" y="1558790"/>
                    <a:pt x="1967054" y="1684487"/>
                    <a:pt x="1811998" y="1684487"/>
                  </a:cubicBezTo>
                  <a:lnTo>
                    <a:pt x="1619295" y="1684487"/>
                  </a:lnTo>
                  <a:lnTo>
                    <a:pt x="1619295" y="1499065"/>
                  </a:lnTo>
                  <a:lnTo>
                    <a:pt x="1760221" y="1499065"/>
                  </a:lnTo>
                  <a:cubicBezTo>
                    <a:pt x="1849575" y="1499065"/>
                    <a:pt x="1922010" y="1426630"/>
                    <a:pt x="1922010" y="1337276"/>
                  </a:cubicBezTo>
                  <a:lnTo>
                    <a:pt x="1922010" y="1184540"/>
                  </a:lnTo>
                  <a:lnTo>
                    <a:pt x="1922010" y="1013798"/>
                  </a:lnTo>
                  <a:close/>
                  <a:moveTo>
                    <a:pt x="671249" y="0"/>
                  </a:moveTo>
                  <a:lnTo>
                    <a:pt x="1433874" y="0"/>
                  </a:lnTo>
                  <a:lnTo>
                    <a:pt x="1619295" y="0"/>
                  </a:lnTo>
                  <a:lnTo>
                    <a:pt x="1811998" y="0"/>
                  </a:lnTo>
                  <a:cubicBezTo>
                    <a:pt x="1967054" y="0"/>
                    <a:pt x="2092751" y="125697"/>
                    <a:pt x="2092751" y="280753"/>
                  </a:cubicBezTo>
                  <a:lnTo>
                    <a:pt x="2092751" y="499946"/>
                  </a:lnTo>
                  <a:lnTo>
                    <a:pt x="1922010" y="499946"/>
                  </a:lnTo>
                  <a:lnTo>
                    <a:pt x="1922010" y="347209"/>
                  </a:lnTo>
                  <a:cubicBezTo>
                    <a:pt x="1922010" y="257855"/>
                    <a:pt x="1849575" y="185420"/>
                    <a:pt x="1760221" y="185420"/>
                  </a:cubicBezTo>
                  <a:lnTo>
                    <a:pt x="1619295" y="185420"/>
                  </a:lnTo>
                  <a:lnTo>
                    <a:pt x="1433874" y="185420"/>
                  </a:lnTo>
                  <a:lnTo>
                    <a:pt x="723027" y="185420"/>
                  </a:lnTo>
                  <a:cubicBezTo>
                    <a:pt x="633673" y="185420"/>
                    <a:pt x="561238" y="257855"/>
                    <a:pt x="561238" y="347209"/>
                  </a:cubicBezTo>
                  <a:lnTo>
                    <a:pt x="561238" y="426798"/>
                  </a:lnTo>
                  <a:lnTo>
                    <a:pt x="605613" y="440572"/>
                  </a:lnTo>
                  <a:cubicBezTo>
                    <a:pt x="762074" y="506750"/>
                    <a:pt x="871858" y="661676"/>
                    <a:pt x="871858" y="842244"/>
                  </a:cubicBezTo>
                  <a:cubicBezTo>
                    <a:pt x="871858" y="1022812"/>
                    <a:pt x="762074" y="1177738"/>
                    <a:pt x="605613" y="1243915"/>
                  </a:cubicBezTo>
                  <a:lnTo>
                    <a:pt x="561238" y="1257690"/>
                  </a:lnTo>
                  <a:lnTo>
                    <a:pt x="561238" y="1337276"/>
                  </a:lnTo>
                  <a:cubicBezTo>
                    <a:pt x="561238" y="1426630"/>
                    <a:pt x="633673" y="1499065"/>
                    <a:pt x="723027" y="1499065"/>
                  </a:cubicBezTo>
                  <a:lnTo>
                    <a:pt x="1433874" y="1499065"/>
                  </a:lnTo>
                  <a:lnTo>
                    <a:pt x="1433874" y="1684487"/>
                  </a:lnTo>
                  <a:lnTo>
                    <a:pt x="671249" y="1684487"/>
                  </a:lnTo>
                  <a:cubicBezTo>
                    <a:pt x="516193" y="1684487"/>
                    <a:pt x="390496" y="1558790"/>
                    <a:pt x="390496" y="1403734"/>
                  </a:cubicBezTo>
                  <a:lnTo>
                    <a:pt x="390496" y="1273593"/>
                  </a:lnTo>
                  <a:lnTo>
                    <a:pt x="348074" y="1269316"/>
                  </a:lnTo>
                  <a:cubicBezTo>
                    <a:pt x="149429" y="1228668"/>
                    <a:pt x="0" y="1052906"/>
                    <a:pt x="0" y="842244"/>
                  </a:cubicBezTo>
                  <a:cubicBezTo>
                    <a:pt x="0" y="631582"/>
                    <a:pt x="149429" y="455820"/>
                    <a:pt x="348074" y="415171"/>
                  </a:cubicBezTo>
                  <a:lnTo>
                    <a:pt x="390496" y="410895"/>
                  </a:lnTo>
                  <a:lnTo>
                    <a:pt x="390496" y="280753"/>
                  </a:lnTo>
                  <a:cubicBezTo>
                    <a:pt x="390496" y="125697"/>
                    <a:pt x="516193" y="0"/>
                    <a:pt x="671249" y="0"/>
                  </a:cubicBezTo>
                  <a:close/>
                </a:path>
              </a:pathLst>
            </a:cu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4" name="Freeform: Shape 83"/>
            <p:cNvSpPr/>
            <p:nvPr/>
          </p:nvSpPr>
          <p:spPr>
            <a:xfrm rot="18900000">
              <a:off x="4400923" y="2516404"/>
              <a:ext cx="1684487" cy="2092751"/>
            </a:xfrm>
            <a:custGeom>
              <a:avLst/>
              <a:gdLst>
                <a:gd name="connsiteX0" fmla="*/ 0 w 1684487"/>
                <a:gd name="connsiteY0" fmla="*/ 1607483 h 2092751"/>
                <a:gd name="connsiteX1" fmla="*/ 185421 w 1684487"/>
                <a:gd name="connsiteY1" fmla="*/ 1607483 h 2092751"/>
                <a:gd name="connsiteX2" fmla="*/ 185421 w 1684487"/>
                <a:gd name="connsiteY2" fmla="*/ 1760220 h 2092751"/>
                <a:gd name="connsiteX3" fmla="*/ 347210 w 1684487"/>
                <a:gd name="connsiteY3" fmla="*/ 1922009 h 2092751"/>
                <a:gd name="connsiteX4" fmla="*/ 488136 w 1684487"/>
                <a:gd name="connsiteY4" fmla="*/ 1922009 h 2092751"/>
                <a:gd name="connsiteX5" fmla="*/ 658877 w 1684487"/>
                <a:gd name="connsiteY5" fmla="*/ 1922009 h 2092751"/>
                <a:gd name="connsiteX6" fmla="*/ 1001987 w 1684487"/>
                <a:gd name="connsiteY6" fmla="*/ 1922009 h 2092751"/>
                <a:gd name="connsiteX7" fmla="*/ 1001987 w 1684487"/>
                <a:gd name="connsiteY7" fmla="*/ 2092751 h 2092751"/>
                <a:gd name="connsiteX8" fmla="*/ 658877 w 1684487"/>
                <a:gd name="connsiteY8" fmla="*/ 2092751 h 2092751"/>
                <a:gd name="connsiteX9" fmla="*/ 488136 w 1684487"/>
                <a:gd name="connsiteY9" fmla="*/ 2092751 h 2092751"/>
                <a:gd name="connsiteX10" fmla="*/ 280753 w 1684487"/>
                <a:gd name="connsiteY10" fmla="*/ 2092751 h 2092751"/>
                <a:gd name="connsiteX11" fmla="*/ 0 w 1684487"/>
                <a:gd name="connsiteY11" fmla="*/ 1811998 h 2092751"/>
                <a:gd name="connsiteX12" fmla="*/ 842243 w 1684487"/>
                <a:gd name="connsiteY12" fmla="*/ 0 h 2092751"/>
                <a:gd name="connsiteX13" fmla="*/ 1269316 w 1684487"/>
                <a:gd name="connsiteY13" fmla="*/ 348074 h 2092751"/>
                <a:gd name="connsiteX14" fmla="*/ 1273592 w 1684487"/>
                <a:gd name="connsiteY14" fmla="*/ 390496 h 2092751"/>
                <a:gd name="connsiteX15" fmla="*/ 1403734 w 1684487"/>
                <a:gd name="connsiteY15" fmla="*/ 390496 h 2092751"/>
                <a:gd name="connsiteX16" fmla="*/ 1684487 w 1684487"/>
                <a:gd name="connsiteY16" fmla="*/ 671249 h 2092751"/>
                <a:gd name="connsiteX17" fmla="*/ 1684487 w 1684487"/>
                <a:gd name="connsiteY17" fmla="*/ 1422063 h 2092751"/>
                <a:gd name="connsiteX18" fmla="*/ 1684487 w 1684487"/>
                <a:gd name="connsiteY18" fmla="*/ 1607485 h 2092751"/>
                <a:gd name="connsiteX19" fmla="*/ 1684487 w 1684487"/>
                <a:gd name="connsiteY19" fmla="*/ 1811998 h 2092751"/>
                <a:gd name="connsiteX20" fmla="*/ 1403734 w 1684487"/>
                <a:gd name="connsiteY20" fmla="*/ 2092751 h 2092751"/>
                <a:gd name="connsiteX21" fmla="*/ 1172729 w 1684487"/>
                <a:gd name="connsiteY21" fmla="*/ 2092751 h 2092751"/>
                <a:gd name="connsiteX22" fmla="*/ 1172729 w 1684487"/>
                <a:gd name="connsiteY22" fmla="*/ 1922009 h 2092751"/>
                <a:gd name="connsiteX23" fmla="*/ 1337277 w 1684487"/>
                <a:gd name="connsiteY23" fmla="*/ 1922009 h 2092751"/>
                <a:gd name="connsiteX24" fmla="*/ 1499066 w 1684487"/>
                <a:gd name="connsiteY24" fmla="*/ 1760220 h 2092751"/>
                <a:gd name="connsiteX25" fmla="*/ 1499066 w 1684487"/>
                <a:gd name="connsiteY25" fmla="*/ 1607485 h 2092751"/>
                <a:gd name="connsiteX26" fmla="*/ 1499066 w 1684487"/>
                <a:gd name="connsiteY26" fmla="*/ 1422063 h 2092751"/>
                <a:gd name="connsiteX27" fmla="*/ 1499066 w 1684487"/>
                <a:gd name="connsiteY27" fmla="*/ 723026 h 2092751"/>
                <a:gd name="connsiteX28" fmla="*/ 1337277 w 1684487"/>
                <a:gd name="connsiteY28" fmla="*/ 561237 h 2092751"/>
                <a:gd name="connsiteX29" fmla="*/ 1257690 w 1684487"/>
                <a:gd name="connsiteY29" fmla="*/ 561237 h 2092751"/>
                <a:gd name="connsiteX30" fmla="*/ 1243915 w 1684487"/>
                <a:gd name="connsiteY30" fmla="*/ 605612 h 2092751"/>
                <a:gd name="connsiteX31" fmla="*/ 842243 w 1684487"/>
                <a:gd name="connsiteY31" fmla="*/ 871858 h 2092751"/>
                <a:gd name="connsiteX32" fmla="*/ 440572 w 1684487"/>
                <a:gd name="connsiteY32" fmla="*/ 605612 h 2092751"/>
                <a:gd name="connsiteX33" fmla="*/ 426797 w 1684487"/>
                <a:gd name="connsiteY33" fmla="*/ 561237 h 2092751"/>
                <a:gd name="connsiteX34" fmla="*/ 347210 w 1684487"/>
                <a:gd name="connsiteY34" fmla="*/ 561237 h 2092751"/>
                <a:gd name="connsiteX35" fmla="*/ 185421 w 1684487"/>
                <a:gd name="connsiteY35" fmla="*/ 723026 h 2092751"/>
                <a:gd name="connsiteX36" fmla="*/ 185421 w 1684487"/>
                <a:gd name="connsiteY36" fmla="*/ 1422063 h 2092751"/>
                <a:gd name="connsiteX37" fmla="*/ 0 w 1684487"/>
                <a:gd name="connsiteY37" fmla="*/ 1422063 h 2092751"/>
                <a:gd name="connsiteX38" fmla="*/ 0 w 1684487"/>
                <a:gd name="connsiteY38" fmla="*/ 671249 h 2092751"/>
                <a:gd name="connsiteX39" fmla="*/ 280753 w 1684487"/>
                <a:gd name="connsiteY39" fmla="*/ 390496 h 2092751"/>
                <a:gd name="connsiteX40" fmla="*/ 410894 w 1684487"/>
                <a:gd name="connsiteY40" fmla="*/ 390496 h 2092751"/>
                <a:gd name="connsiteX41" fmla="*/ 415171 w 1684487"/>
                <a:gd name="connsiteY41" fmla="*/ 348074 h 2092751"/>
                <a:gd name="connsiteX42" fmla="*/ 842243 w 1684487"/>
                <a:gd name="connsiteY42" fmla="*/ 0 h 209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87" h="2092751">
                  <a:moveTo>
                    <a:pt x="0" y="1607483"/>
                  </a:moveTo>
                  <a:lnTo>
                    <a:pt x="185421" y="1607483"/>
                  </a:lnTo>
                  <a:lnTo>
                    <a:pt x="185421" y="1760220"/>
                  </a:lnTo>
                  <a:cubicBezTo>
                    <a:pt x="185421" y="1849574"/>
                    <a:pt x="257856" y="1922009"/>
                    <a:pt x="347210" y="1922009"/>
                  </a:cubicBezTo>
                  <a:lnTo>
                    <a:pt x="488136" y="1922009"/>
                  </a:lnTo>
                  <a:lnTo>
                    <a:pt x="658877" y="1922009"/>
                  </a:lnTo>
                  <a:lnTo>
                    <a:pt x="1001987" y="1922009"/>
                  </a:lnTo>
                  <a:lnTo>
                    <a:pt x="1001987" y="2092751"/>
                  </a:lnTo>
                  <a:lnTo>
                    <a:pt x="658877" y="2092751"/>
                  </a:lnTo>
                  <a:lnTo>
                    <a:pt x="488136" y="2092751"/>
                  </a:lnTo>
                  <a:lnTo>
                    <a:pt x="280753" y="2092751"/>
                  </a:lnTo>
                  <a:cubicBezTo>
                    <a:pt x="125697" y="2092751"/>
                    <a:pt x="0" y="1967054"/>
                    <a:pt x="0" y="1811998"/>
                  </a:cubicBezTo>
                  <a:close/>
                  <a:moveTo>
                    <a:pt x="842243" y="0"/>
                  </a:moveTo>
                  <a:cubicBezTo>
                    <a:pt x="1052906" y="0"/>
                    <a:pt x="1228667" y="149429"/>
                    <a:pt x="1269316" y="348074"/>
                  </a:cubicBezTo>
                  <a:lnTo>
                    <a:pt x="1273592" y="390496"/>
                  </a:lnTo>
                  <a:lnTo>
                    <a:pt x="1403734" y="390496"/>
                  </a:lnTo>
                  <a:cubicBezTo>
                    <a:pt x="1558790" y="390496"/>
                    <a:pt x="1684487" y="516193"/>
                    <a:pt x="1684487" y="671249"/>
                  </a:cubicBezTo>
                  <a:lnTo>
                    <a:pt x="1684487" y="1422063"/>
                  </a:lnTo>
                  <a:lnTo>
                    <a:pt x="1684487" y="1607485"/>
                  </a:lnTo>
                  <a:lnTo>
                    <a:pt x="1684487" y="1811998"/>
                  </a:lnTo>
                  <a:cubicBezTo>
                    <a:pt x="1684487" y="1967054"/>
                    <a:pt x="1558790" y="2092751"/>
                    <a:pt x="1403734" y="2092751"/>
                  </a:cubicBezTo>
                  <a:lnTo>
                    <a:pt x="1172729" y="2092751"/>
                  </a:lnTo>
                  <a:lnTo>
                    <a:pt x="1172729" y="1922009"/>
                  </a:lnTo>
                  <a:lnTo>
                    <a:pt x="1337277" y="1922009"/>
                  </a:lnTo>
                  <a:cubicBezTo>
                    <a:pt x="1426631" y="1922009"/>
                    <a:pt x="1499066" y="1849574"/>
                    <a:pt x="1499066" y="1760220"/>
                  </a:cubicBezTo>
                  <a:lnTo>
                    <a:pt x="1499066" y="1607485"/>
                  </a:lnTo>
                  <a:lnTo>
                    <a:pt x="1499066" y="1422063"/>
                  </a:lnTo>
                  <a:lnTo>
                    <a:pt x="1499066" y="723026"/>
                  </a:lnTo>
                  <a:cubicBezTo>
                    <a:pt x="1499066" y="633672"/>
                    <a:pt x="1426631" y="561237"/>
                    <a:pt x="1337277" y="561237"/>
                  </a:cubicBezTo>
                  <a:lnTo>
                    <a:pt x="1257690" y="561237"/>
                  </a:lnTo>
                  <a:lnTo>
                    <a:pt x="1243915" y="605612"/>
                  </a:lnTo>
                  <a:cubicBezTo>
                    <a:pt x="1177737" y="762074"/>
                    <a:pt x="1022811" y="871858"/>
                    <a:pt x="842243" y="871858"/>
                  </a:cubicBezTo>
                  <a:cubicBezTo>
                    <a:pt x="661676" y="871858"/>
                    <a:pt x="506749" y="762074"/>
                    <a:pt x="440572" y="605612"/>
                  </a:cubicBezTo>
                  <a:lnTo>
                    <a:pt x="426797" y="561237"/>
                  </a:lnTo>
                  <a:lnTo>
                    <a:pt x="347210" y="561237"/>
                  </a:lnTo>
                  <a:cubicBezTo>
                    <a:pt x="257856" y="561237"/>
                    <a:pt x="185421" y="633672"/>
                    <a:pt x="185421" y="723026"/>
                  </a:cubicBezTo>
                  <a:lnTo>
                    <a:pt x="185421" y="1422063"/>
                  </a:lnTo>
                  <a:lnTo>
                    <a:pt x="0" y="1422063"/>
                  </a:lnTo>
                  <a:lnTo>
                    <a:pt x="0" y="671249"/>
                  </a:lnTo>
                  <a:cubicBezTo>
                    <a:pt x="0" y="516193"/>
                    <a:pt x="125697" y="390496"/>
                    <a:pt x="280753" y="390496"/>
                  </a:cubicBezTo>
                  <a:lnTo>
                    <a:pt x="410894" y="390496"/>
                  </a:lnTo>
                  <a:lnTo>
                    <a:pt x="415171" y="348074"/>
                  </a:lnTo>
                  <a:cubicBezTo>
                    <a:pt x="455820" y="149429"/>
                    <a:pt x="631581" y="0"/>
                    <a:pt x="84224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Freeform: Shape 88"/>
            <p:cNvSpPr/>
            <p:nvPr/>
          </p:nvSpPr>
          <p:spPr>
            <a:xfrm rot="18900000">
              <a:off x="5919206" y="2728890"/>
              <a:ext cx="2092751" cy="1684487"/>
            </a:xfrm>
            <a:custGeom>
              <a:avLst/>
              <a:gdLst>
                <a:gd name="connsiteX0" fmla="*/ 682500 w 2092751"/>
                <a:gd name="connsiteY0" fmla="*/ 0 h 1684487"/>
                <a:gd name="connsiteX1" fmla="*/ 1421502 w 2092751"/>
                <a:gd name="connsiteY1" fmla="*/ 0 h 1684487"/>
                <a:gd name="connsiteX2" fmla="*/ 1702255 w 2092751"/>
                <a:gd name="connsiteY2" fmla="*/ 280753 h 1684487"/>
                <a:gd name="connsiteX3" fmla="*/ 1702255 w 2092751"/>
                <a:gd name="connsiteY3" fmla="*/ 410894 h 1684487"/>
                <a:gd name="connsiteX4" fmla="*/ 1744677 w 2092751"/>
                <a:gd name="connsiteY4" fmla="*/ 415171 h 1684487"/>
                <a:gd name="connsiteX5" fmla="*/ 2092751 w 2092751"/>
                <a:gd name="connsiteY5" fmla="*/ 842243 h 1684487"/>
                <a:gd name="connsiteX6" fmla="*/ 1744677 w 2092751"/>
                <a:gd name="connsiteY6" fmla="*/ 1269316 h 1684487"/>
                <a:gd name="connsiteX7" fmla="*/ 1702255 w 2092751"/>
                <a:gd name="connsiteY7" fmla="*/ 1273592 h 1684487"/>
                <a:gd name="connsiteX8" fmla="*/ 1702255 w 2092751"/>
                <a:gd name="connsiteY8" fmla="*/ 1403734 h 1684487"/>
                <a:gd name="connsiteX9" fmla="*/ 1421502 w 2092751"/>
                <a:gd name="connsiteY9" fmla="*/ 1684487 h 1684487"/>
                <a:gd name="connsiteX10" fmla="*/ 682500 w 2092751"/>
                <a:gd name="connsiteY10" fmla="*/ 1684487 h 1684487"/>
                <a:gd name="connsiteX11" fmla="*/ 497079 w 2092751"/>
                <a:gd name="connsiteY11" fmla="*/ 1684487 h 1684487"/>
                <a:gd name="connsiteX12" fmla="*/ 280753 w 2092751"/>
                <a:gd name="connsiteY12" fmla="*/ 1684487 h 1684487"/>
                <a:gd name="connsiteX13" fmla="*/ 0 w 2092751"/>
                <a:gd name="connsiteY13" fmla="*/ 1403734 h 1684487"/>
                <a:gd name="connsiteX14" fmla="*/ 0 w 2092751"/>
                <a:gd name="connsiteY14" fmla="*/ 1184540 h 1684487"/>
                <a:gd name="connsiteX15" fmla="*/ 170742 w 2092751"/>
                <a:gd name="connsiteY15" fmla="*/ 1184540 h 1684487"/>
                <a:gd name="connsiteX16" fmla="*/ 170742 w 2092751"/>
                <a:gd name="connsiteY16" fmla="*/ 1337277 h 1684487"/>
                <a:gd name="connsiteX17" fmla="*/ 332531 w 2092751"/>
                <a:gd name="connsiteY17" fmla="*/ 1499066 h 1684487"/>
                <a:gd name="connsiteX18" fmla="*/ 497079 w 2092751"/>
                <a:gd name="connsiteY18" fmla="*/ 1499066 h 1684487"/>
                <a:gd name="connsiteX19" fmla="*/ 682500 w 2092751"/>
                <a:gd name="connsiteY19" fmla="*/ 1499067 h 1684487"/>
                <a:gd name="connsiteX20" fmla="*/ 1369725 w 2092751"/>
                <a:gd name="connsiteY20" fmla="*/ 1499067 h 1684487"/>
                <a:gd name="connsiteX21" fmla="*/ 1531514 w 2092751"/>
                <a:gd name="connsiteY21" fmla="*/ 1337278 h 1684487"/>
                <a:gd name="connsiteX22" fmla="*/ 1531514 w 2092751"/>
                <a:gd name="connsiteY22" fmla="*/ 1257690 h 1684487"/>
                <a:gd name="connsiteX23" fmla="*/ 1487138 w 2092751"/>
                <a:gd name="connsiteY23" fmla="*/ 1243915 h 1684487"/>
                <a:gd name="connsiteX24" fmla="*/ 1220893 w 2092751"/>
                <a:gd name="connsiteY24" fmla="*/ 842243 h 1684487"/>
                <a:gd name="connsiteX25" fmla="*/ 1487138 w 2092751"/>
                <a:gd name="connsiteY25" fmla="*/ 440572 h 1684487"/>
                <a:gd name="connsiteX26" fmla="*/ 1531514 w 2092751"/>
                <a:gd name="connsiteY26" fmla="*/ 426797 h 1684487"/>
                <a:gd name="connsiteX27" fmla="*/ 1531514 w 2092751"/>
                <a:gd name="connsiteY27" fmla="*/ 347211 h 1684487"/>
                <a:gd name="connsiteX28" fmla="*/ 1369725 w 2092751"/>
                <a:gd name="connsiteY28" fmla="*/ 185422 h 1684487"/>
                <a:gd name="connsiteX29" fmla="*/ 682500 w 2092751"/>
                <a:gd name="connsiteY29" fmla="*/ 185422 h 1684487"/>
                <a:gd name="connsiteX30" fmla="*/ 280753 w 2092751"/>
                <a:gd name="connsiteY30" fmla="*/ 0 h 1684487"/>
                <a:gd name="connsiteX31" fmla="*/ 497079 w 2092751"/>
                <a:gd name="connsiteY31" fmla="*/ 0 h 1684487"/>
                <a:gd name="connsiteX32" fmla="*/ 497079 w 2092751"/>
                <a:gd name="connsiteY32" fmla="*/ 185422 h 1684487"/>
                <a:gd name="connsiteX33" fmla="*/ 332531 w 2092751"/>
                <a:gd name="connsiteY33" fmla="*/ 185422 h 1684487"/>
                <a:gd name="connsiteX34" fmla="*/ 170742 w 2092751"/>
                <a:gd name="connsiteY34" fmla="*/ 347211 h 1684487"/>
                <a:gd name="connsiteX35" fmla="*/ 170742 w 2092751"/>
                <a:gd name="connsiteY35" fmla="*/ 499946 h 1684487"/>
                <a:gd name="connsiteX36" fmla="*/ 170742 w 2092751"/>
                <a:gd name="connsiteY36" fmla="*/ 670688 h 1684487"/>
                <a:gd name="connsiteX37" fmla="*/ 170742 w 2092751"/>
                <a:gd name="connsiteY37" fmla="*/ 1013798 h 1684487"/>
                <a:gd name="connsiteX38" fmla="*/ 0 w 2092751"/>
                <a:gd name="connsiteY38" fmla="*/ 1013798 h 1684487"/>
                <a:gd name="connsiteX39" fmla="*/ 0 w 2092751"/>
                <a:gd name="connsiteY39" fmla="*/ 670688 h 1684487"/>
                <a:gd name="connsiteX40" fmla="*/ 0 w 2092751"/>
                <a:gd name="connsiteY40" fmla="*/ 499946 h 1684487"/>
                <a:gd name="connsiteX41" fmla="*/ 0 w 2092751"/>
                <a:gd name="connsiteY41" fmla="*/ 280753 h 1684487"/>
                <a:gd name="connsiteX42" fmla="*/ 280753 w 2092751"/>
                <a:gd name="connsiteY42" fmla="*/ 0 h 168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92751" h="1684487">
                  <a:moveTo>
                    <a:pt x="682500" y="0"/>
                  </a:moveTo>
                  <a:lnTo>
                    <a:pt x="1421502" y="0"/>
                  </a:lnTo>
                  <a:cubicBezTo>
                    <a:pt x="1576558" y="0"/>
                    <a:pt x="1702255" y="125697"/>
                    <a:pt x="1702255" y="280753"/>
                  </a:cubicBezTo>
                  <a:lnTo>
                    <a:pt x="1702255" y="410894"/>
                  </a:lnTo>
                  <a:lnTo>
                    <a:pt x="1744677" y="415171"/>
                  </a:lnTo>
                  <a:cubicBezTo>
                    <a:pt x="1943322" y="455819"/>
                    <a:pt x="2092751" y="631581"/>
                    <a:pt x="2092751" y="842243"/>
                  </a:cubicBezTo>
                  <a:cubicBezTo>
                    <a:pt x="2092751" y="1052906"/>
                    <a:pt x="1943322" y="1228667"/>
                    <a:pt x="1744677" y="1269316"/>
                  </a:cubicBezTo>
                  <a:lnTo>
                    <a:pt x="1702255" y="1273592"/>
                  </a:lnTo>
                  <a:lnTo>
                    <a:pt x="1702255" y="1403734"/>
                  </a:lnTo>
                  <a:cubicBezTo>
                    <a:pt x="1702255" y="1558790"/>
                    <a:pt x="1576558" y="1684487"/>
                    <a:pt x="1421502" y="1684487"/>
                  </a:cubicBezTo>
                  <a:lnTo>
                    <a:pt x="682500" y="1684487"/>
                  </a:lnTo>
                  <a:lnTo>
                    <a:pt x="497079" y="1684487"/>
                  </a:lnTo>
                  <a:lnTo>
                    <a:pt x="280753" y="1684487"/>
                  </a:lnTo>
                  <a:cubicBezTo>
                    <a:pt x="125697" y="1684487"/>
                    <a:pt x="0" y="1558790"/>
                    <a:pt x="0" y="1403734"/>
                  </a:cubicBezTo>
                  <a:lnTo>
                    <a:pt x="0" y="1184540"/>
                  </a:lnTo>
                  <a:lnTo>
                    <a:pt x="170742" y="1184540"/>
                  </a:lnTo>
                  <a:lnTo>
                    <a:pt x="170742" y="1337277"/>
                  </a:lnTo>
                  <a:cubicBezTo>
                    <a:pt x="170742" y="1426631"/>
                    <a:pt x="243177" y="1499066"/>
                    <a:pt x="332531" y="1499066"/>
                  </a:cubicBezTo>
                  <a:lnTo>
                    <a:pt x="497079" y="1499066"/>
                  </a:lnTo>
                  <a:lnTo>
                    <a:pt x="682500" y="1499067"/>
                  </a:lnTo>
                  <a:lnTo>
                    <a:pt x="1369725" y="1499067"/>
                  </a:lnTo>
                  <a:cubicBezTo>
                    <a:pt x="1459079" y="1499067"/>
                    <a:pt x="1531514" y="1426632"/>
                    <a:pt x="1531514" y="1337278"/>
                  </a:cubicBezTo>
                  <a:lnTo>
                    <a:pt x="1531514" y="1257690"/>
                  </a:lnTo>
                  <a:lnTo>
                    <a:pt x="1487138" y="1243915"/>
                  </a:lnTo>
                  <a:cubicBezTo>
                    <a:pt x="1330677" y="1177737"/>
                    <a:pt x="1220893" y="1022811"/>
                    <a:pt x="1220893" y="842243"/>
                  </a:cubicBezTo>
                  <a:cubicBezTo>
                    <a:pt x="1220893" y="661675"/>
                    <a:pt x="1330677" y="506749"/>
                    <a:pt x="1487138" y="440572"/>
                  </a:cubicBezTo>
                  <a:lnTo>
                    <a:pt x="1531514" y="426797"/>
                  </a:lnTo>
                  <a:lnTo>
                    <a:pt x="1531514" y="347211"/>
                  </a:lnTo>
                  <a:cubicBezTo>
                    <a:pt x="1531514" y="257857"/>
                    <a:pt x="1459079" y="185422"/>
                    <a:pt x="1369725" y="185422"/>
                  </a:cubicBezTo>
                  <a:lnTo>
                    <a:pt x="682500" y="185422"/>
                  </a:lnTo>
                  <a:close/>
                  <a:moveTo>
                    <a:pt x="280753" y="0"/>
                  </a:moveTo>
                  <a:lnTo>
                    <a:pt x="497079" y="0"/>
                  </a:lnTo>
                  <a:lnTo>
                    <a:pt x="497079" y="185422"/>
                  </a:lnTo>
                  <a:lnTo>
                    <a:pt x="332531" y="185422"/>
                  </a:lnTo>
                  <a:cubicBezTo>
                    <a:pt x="243177" y="185422"/>
                    <a:pt x="170742" y="257857"/>
                    <a:pt x="170742" y="347211"/>
                  </a:cubicBezTo>
                  <a:lnTo>
                    <a:pt x="170742" y="499946"/>
                  </a:lnTo>
                  <a:lnTo>
                    <a:pt x="170742" y="670688"/>
                  </a:lnTo>
                  <a:lnTo>
                    <a:pt x="170742" y="1013798"/>
                  </a:lnTo>
                  <a:lnTo>
                    <a:pt x="0" y="1013798"/>
                  </a:lnTo>
                  <a:lnTo>
                    <a:pt x="0" y="670688"/>
                  </a:lnTo>
                  <a:lnTo>
                    <a:pt x="0" y="499946"/>
                  </a:lnTo>
                  <a:lnTo>
                    <a:pt x="0" y="280753"/>
                  </a:lnTo>
                  <a:cubicBezTo>
                    <a:pt x="0" y="125697"/>
                    <a:pt x="125697" y="0"/>
                    <a:pt x="2807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Freeform: Shape 89"/>
            <p:cNvSpPr/>
            <p:nvPr/>
          </p:nvSpPr>
          <p:spPr>
            <a:xfrm rot="18900000">
              <a:off x="6123337" y="4238844"/>
              <a:ext cx="1684487" cy="2092751"/>
            </a:xfrm>
            <a:custGeom>
              <a:avLst/>
              <a:gdLst>
                <a:gd name="connsiteX0" fmla="*/ 658877 w 1684487"/>
                <a:gd name="connsiteY0" fmla="*/ 0 h 2092751"/>
                <a:gd name="connsiteX1" fmla="*/ 1001987 w 1684487"/>
                <a:gd name="connsiteY1" fmla="*/ 0 h 2092751"/>
                <a:gd name="connsiteX2" fmla="*/ 1172729 w 1684487"/>
                <a:gd name="connsiteY2" fmla="*/ 0 h 2092751"/>
                <a:gd name="connsiteX3" fmla="*/ 1403734 w 1684487"/>
                <a:gd name="connsiteY3" fmla="*/ 0 h 2092751"/>
                <a:gd name="connsiteX4" fmla="*/ 1684487 w 1684487"/>
                <a:gd name="connsiteY4" fmla="*/ 280753 h 2092751"/>
                <a:gd name="connsiteX5" fmla="*/ 1684487 w 1684487"/>
                <a:gd name="connsiteY5" fmla="*/ 485269 h 2092751"/>
                <a:gd name="connsiteX6" fmla="*/ 1499066 w 1684487"/>
                <a:gd name="connsiteY6" fmla="*/ 485268 h 2092751"/>
                <a:gd name="connsiteX7" fmla="*/ 1499066 w 1684487"/>
                <a:gd name="connsiteY7" fmla="*/ 332531 h 2092751"/>
                <a:gd name="connsiteX8" fmla="*/ 1337277 w 1684487"/>
                <a:gd name="connsiteY8" fmla="*/ 170742 h 2092751"/>
                <a:gd name="connsiteX9" fmla="*/ 1172729 w 1684487"/>
                <a:gd name="connsiteY9" fmla="*/ 170742 h 2092751"/>
                <a:gd name="connsiteX10" fmla="*/ 1001987 w 1684487"/>
                <a:gd name="connsiteY10" fmla="*/ 170742 h 2092751"/>
                <a:gd name="connsiteX11" fmla="*/ 658877 w 1684487"/>
                <a:gd name="connsiteY11" fmla="*/ 170742 h 2092751"/>
                <a:gd name="connsiteX12" fmla="*/ 280753 w 1684487"/>
                <a:gd name="connsiteY12" fmla="*/ 0 h 2092751"/>
                <a:gd name="connsiteX13" fmla="*/ 488136 w 1684487"/>
                <a:gd name="connsiteY13" fmla="*/ 0 h 2092751"/>
                <a:gd name="connsiteX14" fmla="*/ 488136 w 1684487"/>
                <a:gd name="connsiteY14" fmla="*/ 170742 h 2092751"/>
                <a:gd name="connsiteX15" fmla="*/ 347210 w 1684487"/>
                <a:gd name="connsiteY15" fmla="*/ 170742 h 2092751"/>
                <a:gd name="connsiteX16" fmla="*/ 185421 w 1684487"/>
                <a:gd name="connsiteY16" fmla="*/ 332531 h 2092751"/>
                <a:gd name="connsiteX17" fmla="*/ 185421 w 1684487"/>
                <a:gd name="connsiteY17" fmla="*/ 485267 h 2092751"/>
                <a:gd name="connsiteX18" fmla="*/ 185421 w 1684487"/>
                <a:gd name="connsiteY18" fmla="*/ 670689 h 2092751"/>
                <a:gd name="connsiteX19" fmla="*/ 185421 w 1684487"/>
                <a:gd name="connsiteY19" fmla="*/ 1369725 h 2092751"/>
                <a:gd name="connsiteX20" fmla="*/ 347210 w 1684487"/>
                <a:gd name="connsiteY20" fmla="*/ 1531514 h 2092751"/>
                <a:gd name="connsiteX21" fmla="*/ 426797 w 1684487"/>
                <a:gd name="connsiteY21" fmla="*/ 1531514 h 2092751"/>
                <a:gd name="connsiteX22" fmla="*/ 440572 w 1684487"/>
                <a:gd name="connsiteY22" fmla="*/ 1487138 h 2092751"/>
                <a:gd name="connsiteX23" fmla="*/ 842244 w 1684487"/>
                <a:gd name="connsiteY23" fmla="*/ 1220893 h 2092751"/>
                <a:gd name="connsiteX24" fmla="*/ 1243915 w 1684487"/>
                <a:gd name="connsiteY24" fmla="*/ 1487138 h 2092751"/>
                <a:gd name="connsiteX25" fmla="*/ 1257690 w 1684487"/>
                <a:gd name="connsiteY25" fmla="*/ 1531514 h 2092751"/>
                <a:gd name="connsiteX26" fmla="*/ 1337277 w 1684487"/>
                <a:gd name="connsiteY26" fmla="*/ 1531514 h 2092751"/>
                <a:gd name="connsiteX27" fmla="*/ 1499066 w 1684487"/>
                <a:gd name="connsiteY27" fmla="*/ 1369725 h 2092751"/>
                <a:gd name="connsiteX28" fmla="*/ 1499066 w 1684487"/>
                <a:gd name="connsiteY28" fmla="*/ 670689 h 2092751"/>
                <a:gd name="connsiteX29" fmla="*/ 1684487 w 1684487"/>
                <a:gd name="connsiteY29" fmla="*/ 670689 h 2092751"/>
                <a:gd name="connsiteX30" fmla="*/ 1684487 w 1684487"/>
                <a:gd name="connsiteY30" fmla="*/ 1421502 h 2092751"/>
                <a:gd name="connsiteX31" fmla="*/ 1403734 w 1684487"/>
                <a:gd name="connsiteY31" fmla="*/ 1702255 h 2092751"/>
                <a:gd name="connsiteX32" fmla="*/ 1273593 w 1684487"/>
                <a:gd name="connsiteY32" fmla="*/ 1702255 h 2092751"/>
                <a:gd name="connsiteX33" fmla="*/ 1269316 w 1684487"/>
                <a:gd name="connsiteY33" fmla="*/ 1744677 h 2092751"/>
                <a:gd name="connsiteX34" fmla="*/ 842244 w 1684487"/>
                <a:gd name="connsiteY34" fmla="*/ 2092751 h 2092751"/>
                <a:gd name="connsiteX35" fmla="*/ 415171 w 1684487"/>
                <a:gd name="connsiteY35" fmla="*/ 1744677 h 2092751"/>
                <a:gd name="connsiteX36" fmla="*/ 410895 w 1684487"/>
                <a:gd name="connsiteY36" fmla="*/ 1702255 h 2092751"/>
                <a:gd name="connsiteX37" fmla="*/ 280753 w 1684487"/>
                <a:gd name="connsiteY37" fmla="*/ 1702255 h 2092751"/>
                <a:gd name="connsiteX38" fmla="*/ 0 w 1684487"/>
                <a:gd name="connsiteY38" fmla="*/ 1421502 h 2092751"/>
                <a:gd name="connsiteX39" fmla="*/ 0 w 1684487"/>
                <a:gd name="connsiteY39" fmla="*/ 670689 h 2092751"/>
                <a:gd name="connsiteX40" fmla="*/ 0 w 1684487"/>
                <a:gd name="connsiteY40" fmla="*/ 485267 h 2092751"/>
                <a:gd name="connsiteX41" fmla="*/ 0 w 1684487"/>
                <a:gd name="connsiteY41" fmla="*/ 280753 h 2092751"/>
                <a:gd name="connsiteX42" fmla="*/ 280753 w 1684487"/>
                <a:gd name="connsiteY42" fmla="*/ 0 h 209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4487" h="2092751">
                  <a:moveTo>
                    <a:pt x="658877" y="0"/>
                  </a:moveTo>
                  <a:lnTo>
                    <a:pt x="1001987" y="0"/>
                  </a:lnTo>
                  <a:lnTo>
                    <a:pt x="1172729" y="0"/>
                  </a:lnTo>
                  <a:lnTo>
                    <a:pt x="1403734" y="0"/>
                  </a:lnTo>
                  <a:cubicBezTo>
                    <a:pt x="1558790" y="0"/>
                    <a:pt x="1684487" y="125697"/>
                    <a:pt x="1684487" y="280753"/>
                  </a:cubicBezTo>
                  <a:lnTo>
                    <a:pt x="1684487" y="485269"/>
                  </a:lnTo>
                  <a:lnTo>
                    <a:pt x="1499066" y="485268"/>
                  </a:lnTo>
                  <a:lnTo>
                    <a:pt x="1499066" y="332531"/>
                  </a:lnTo>
                  <a:cubicBezTo>
                    <a:pt x="1499066" y="243177"/>
                    <a:pt x="1426631" y="170742"/>
                    <a:pt x="1337277" y="170742"/>
                  </a:cubicBezTo>
                  <a:lnTo>
                    <a:pt x="1172729" y="170742"/>
                  </a:lnTo>
                  <a:lnTo>
                    <a:pt x="1001987" y="170742"/>
                  </a:lnTo>
                  <a:lnTo>
                    <a:pt x="658877" y="170742"/>
                  </a:lnTo>
                  <a:close/>
                  <a:moveTo>
                    <a:pt x="280753" y="0"/>
                  </a:moveTo>
                  <a:lnTo>
                    <a:pt x="488136" y="0"/>
                  </a:lnTo>
                  <a:lnTo>
                    <a:pt x="488136" y="170742"/>
                  </a:lnTo>
                  <a:lnTo>
                    <a:pt x="347210" y="170742"/>
                  </a:lnTo>
                  <a:cubicBezTo>
                    <a:pt x="257856" y="170742"/>
                    <a:pt x="185421" y="243177"/>
                    <a:pt x="185421" y="332531"/>
                  </a:cubicBezTo>
                  <a:lnTo>
                    <a:pt x="185421" y="485267"/>
                  </a:lnTo>
                  <a:lnTo>
                    <a:pt x="185421" y="670689"/>
                  </a:lnTo>
                  <a:lnTo>
                    <a:pt x="185421" y="1369725"/>
                  </a:lnTo>
                  <a:cubicBezTo>
                    <a:pt x="185421" y="1459079"/>
                    <a:pt x="257856" y="1531514"/>
                    <a:pt x="347210" y="1531514"/>
                  </a:cubicBezTo>
                  <a:lnTo>
                    <a:pt x="426797" y="1531514"/>
                  </a:lnTo>
                  <a:lnTo>
                    <a:pt x="440572" y="1487138"/>
                  </a:lnTo>
                  <a:cubicBezTo>
                    <a:pt x="506750" y="1330677"/>
                    <a:pt x="661676" y="1220893"/>
                    <a:pt x="842244" y="1220893"/>
                  </a:cubicBezTo>
                  <a:cubicBezTo>
                    <a:pt x="1022811" y="1220893"/>
                    <a:pt x="1177738" y="1330677"/>
                    <a:pt x="1243915" y="1487138"/>
                  </a:cubicBezTo>
                  <a:lnTo>
                    <a:pt x="1257690" y="1531514"/>
                  </a:lnTo>
                  <a:lnTo>
                    <a:pt x="1337277" y="1531514"/>
                  </a:lnTo>
                  <a:cubicBezTo>
                    <a:pt x="1426631" y="1531514"/>
                    <a:pt x="1499066" y="1459079"/>
                    <a:pt x="1499066" y="1369725"/>
                  </a:cubicBezTo>
                  <a:lnTo>
                    <a:pt x="1499066" y="670689"/>
                  </a:lnTo>
                  <a:lnTo>
                    <a:pt x="1684487" y="670689"/>
                  </a:lnTo>
                  <a:lnTo>
                    <a:pt x="1684487" y="1421502"/>
                  </a:lnTo>
                  <a:cubicBezTo>
                    <a:pt x="1684487" y="1576558"/>
                    <a:pt x="1558790" y="1702255"/>
                    <a:pt x="1403734" y="1702255"/>
                  </a:cubicBezTo>
                  <a:lnTo>
                    <a:pt x="1273593" y="1702255"/>
                  </a:lnTo>
                  <a:lnTo>
                    <a:pt x="1269316" y="1744677"/>
                  </a:lnTo>
                  <a:cubicBezTo>
                    <a:pt x="1228667" y="1943322"/>
                    <a:pt x="1052906" y="2092751"/>
                    <a:pt x="842244" y="2092751"/>
                  </a:cubicBezTo>
                  <a:cubicBezTo>
                    <a:pt x="631581" y="2092751"/>
                    <a:pt x="455820" y="1943322"/>
                    <a:pt x="415171" y="1744677"/>
                  </a:cubicBezTo>
                  <a:lnTo>
                    <a:pt x="410895" y="1702255"/>
                  </a:lnTo>
                  <a:lnTo>
                    <a:pt x="280753" y="1702255"/>
                  </a:lnTo>
                  <a:cubicBezTo>
                    <a:pt x="125697" y="1702255"/>
                    <a:pt x="0" y="1576558"/>
                    <a:pt x="0" y="1421502"/>
                  </a:cubicBezTo>
                  <a:lnTo>
                    <a:pt x="0" y="670689"/>
                  </a:lnTo>
                  <a:lnTo>
                    <a:pt x="0" y="485267"/>
                  </a:lnTo>
                  <a:lnTo>
                    <a:pt x="0" y="280753"/>
                  </a:lnTo>
                  <a:cubicBezTo>
                    <a:pt x="0" y="125697"/>
                    <a:pt x="125697" y="0"/>
                    <a:pt x="280753"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 name="TextBox 3"/>
          <p:cNvSpPr txBox="1"/>
          <p:nvPr/>
        </p:nvSpPr>
        <p:spPr>
          <a:xfrm>
            <a:off x="200512" y="4815807"/>
            <a:ext cx="4656601" cy="1323439"/>
          </a:xfrm>
          <a:prstGeom prst="rect">
            <a:avLst/>
          </a:prstGeom>
          <a:noFill/>
        </p:spPr>
        <p:txBody>
          <a:bodyPr wrap="square" rtlCol="0">
            <a:spAutoFit/>
          </a:bodyPr>
          <a:lstStyle/>
          <a:p>
            <a:pPr algn="ctr"/>
            <a:r>
              <a:rPr lang="ru-RU" sz="2000" b="1" dirty="0">
                <a:solidFill>
                  <a:srgbClr val="C00000"/>
                </a:solidFill>
                <a:latin typeface="Times New Roman" panose="02020603050405020304" pitchFamily="18" charset="0"/>
                <a:cs typeface="Times New Roman" panose="02020603050405020304" pitchFamily="18" charset="0"/>
              </a:rPr>
              <a:t>2008 </a:t>
            </a:r>
            <a:r>
              <a:rPr lang="ru-RU" sz="2000" b="1" dirty="0" err="1">
                <a:solidFill>
                  <a:srgbClr val="C00000"/>
                </a:solidFill>
                <a:latin typeface="Times New Roman" panose="02020603050405020304" pitchFamily="18" charset="0"/>
                <a:cs typeface="Times New Roman" panose="02020603050405020304" pitchFamily="18" charset="0"/>
              </a:rPr>
              <a:t>йил</a:t>
            </a:r>
            <a:r>
              <a:rPr lang="ru-RU" sz="2000" b="1" dirty="0">
                <a:solidFill>
                  <a:srgbClr val="C00000"/>
                </a:solidFill>
                <a:latin typeface="Times New Roman" panose="02020603050405020304" pitchFamily="18" charset="0"/>
                <a:cs typeface="Times New Roman" panose="02020603050405020304" pitchFamily="18" charset="0"/>
              </a:rPr>
              <a:t> 7 </a:t>
            </a:r>
            <a:r>
              <a:rPr lang="ru-RU" sz="2000" b="1" dirty="0" err="1">
                <a:solidFill>
                  <a:srgbClr val="C00000"/>
                </a:solidFill>
                <a:latin typeface="Times New Roman" panose="02020603050405020304" pitchFamily="18" charset="0"/>
                <a:cs typeface="Times New Roman" panose="02020603050405020304" pitchFamily="18" charset="0"/>
              </a:rPr>
              <a:t>июлда</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Ўзбекистон</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Республикаси</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БМТнинг</a:t>
            </a:r>
            <a:r>
              <a:rPr lang="ru-RU" sz="2000" b="1" dirty="0">
                <a:solidFill>
                  <a:srgbClr val="C00000"/>
                </a:solidFill>
                <a:latin typeface="Times New Roman" panose="02020603050405020304" pitchFamily="18" charset="0"/>
                <a:cs typeface="Times New Roman" panose="02020603050405020304" pitchFamily="18" charset="0"/>
              </a:rPr>
              <a:t> Коррупцияга </a:t>
            </a:r>
            <a:r>
              <a:rPr lang="ru-RU" sz="2000" b="1" dirty="0" err="1">
                <a:solidFill>
                  <a:srgbClr val="C00000"/>
                </a:solidFill>
                <a:latin typeface="Times New Roman" panose="02020603050405020304" pitchFamily="18" charset="0"/>
                <a:cs typeface="Times New Roman" panose="02020603050405020304" pitchFamily="18" charset="0"/>
              </a:rPr>
              <a:t>қарши</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конвенцияга</a:t>
            </a:r>
            <a:r>
              <a:rPr lang="ru-RU" sz="2000" b="1" dirty="0">
                <a:solidFill>
                  <a:srgbClr val="C00000"/>
                </a:solidFill>
                <a:latin typeface="Times New Roman" panose="02020603050405020304" pitchFamily="18" charset="0"/>
                <a:cs typeface="Times New Roman" panose="02020603050405020304" pitchFamily="18" charset="0"/>
              </a:rPr>
              <a:t> (2003 й. 31 октябрь) </a:t>
            </a:r>
            <a:r>
              <a:rPr lang="ru-RU" sz="2000" b="1" dirty="0" err="1">
                <a:solidFill>
                  <a:srgbClr val="C00000"/>
                </a:solidFill>
                <a:latin typeface="Times New Roman" panose="02020603050405020304" pitchFamily="18" charset="0"/>
                <a:cs typeface="Times New Roman" panose="02020603050405020304" pitchFamily="18" charset="0"/>
              </a:rPr>
              <a:t>қўшилди</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065676" y="204706"/>
            <a:ext cx="4811221" cy="1938992"/>
          </a:xfrm>
          <a:prstGeom prst="rect">
            <a:avLst/>
          </a:prstGeom>
          <a:noFill/>
        </p:spPr>
        <p:txBody>
          <a:bodyPr wrap="square" rtlCol="0">
            <a:spAutoFit/>
          </a:bodyPr>
          <a:lstStyle/>
          <a:p>
            <a:pPr algn="ctr"/>
            <a:r>
              <a:rPr lang="ru-RU" sz="2000" b="1" dirty="0">
                <a:solidFill>
                  <a:srgbClr val="7030A0"/>
                </a:solidFill>
                <a:latin typeface="Times New Roman" panose="02020603050405020304" pitchFamily="18" charset="0"/>
                <a:cs typeface="Times New Roman" panose="02020603050405020304" pitchFamily="18" charset="0"/>
              </a:rPr>
              <a:t>2010 й. </a:t>
            </a:r>
            <a:r>
              <a:rPr lang="ru-RU" sz="2000" b="1" dirty="0" err="1">
                <a:solidFill>
                  <a:srgbClr val="7030A0"/>
                </a:solidFill>
                <a:latin typeface="Times New Roman" panose="02020603050405020304" pitchFamily="18" charset="0"/>
                <a:cs typeface="Times New Roman" panose="02020603050405020304" pitchFamily="18" charset="0"/>
              </a:rPr>
              <a:t>мартда</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Иқтисодий</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ҳамкорлик</a:t>
            </a:r>
            <a:r>
              <a:rPr lang="ru-RU" sz="2000" b="1" dirty="0">
                <a:solidFill>
                  <a:srgbClr val="7030A0"/>
                </a:solidFill>
                <a:latin typeface="Times New Roman" panose="02020603050405020304" pitchFamily="18" charset="0"/>
                <a:cs typeface="Times New Roman" panose="02020603050405020304" pitchFamily="18" charset="0"/>
              </a:rPr>
              <a:t> </a:t>
            </a:r>
            <a:br>
              <a:rPr lang="ru-RU" sz="2000" b="1" dirty="0">
                <a:solidFill>
                  <a:srgbClr val="7030A0"/>
                </a:solidFill>
                <a:latin typeface="Times New Roman" panose="02020603050405020304" pitchFamily="18" charset="0"/>
                <a:cs typeface="Times New Roman" panose="02020603050405020304" pitchFamily="18" charset="0"/>
              </a:rPr>
            </a:br>
            <a:r>
              <a:rPr lang="ru-RU" sz="2000" b="1" dirty="0" err="1">
                <a:solidFill>
                  <a:srgbClr val="7030A0"/>
                </a:solidFill>
                <a:latin typeface="Times New Roman" panose="02020603050405020304" pitchFamily="18" charset="0"/>
                <a:cs typeface="Times New Roman" panose="02020603050405020304" pitchFamily="18" charset="0"/>
              </a:rPr>
              <a:t>ва</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ривожланиш</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ташкилоти</a:t>
            </a:r>
            <a:r>
              <a:rPr lang="ru-RU" sz="2000" b="1" dirty="0">
                <a:solidFill>
                  <a:srgbClr val="7030A0"/>
                </a:solidFill>
                <a:latin typeface="Times New Roman" panose="02020603050405020304" pitchFamily="18" charset="0"/>
                <a:cs typeface="Times New Roman" panose="02020603050405020304" pitchFamily="18" charset="0"/>
              </a:rPr>
              <a:t> (ОЭСР) </a:t>
            </a:r>
            <a:r>
              <a:rPr lang="ru-RU" sz="2000" b="1" dirty="0" err="1">
                <a:solidFill>
                  <a:srgbClr val="7030A0"/>
                </a:solidFill>
                <a:latin typeface="Times New Roman" panose="02020603050405020304" pitchFamily="18" charset="0"/>
                <a:cs typeface="Times New Roman" panose="02020603050405020304" pitchFamily="18" charset="0"/>
              </a:rPr>
              <a:t>доирасида</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қабул</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қилинган</a:t>
            </a:r>
            <a:r>
              <a:rPr lang="ru-RU" sz="2000" b="1" dirty="0">
                <a:solidFill>
                  <a:srgbClr val="7030A0"/>
                </a:solidFill>
                <a:latin typeface="Times New Roman" panose="02020603050405020304" pitchFamily="18" charset="0"/>
                <a:cs typeface="Times New Roman" panose="02020603050405020304" pitchFamily="18" charset="0"/>
              </a:rPr>
              <a:t> коррупцияга </a:t>
            </a:r>
            <a:r>
              <a:rPr lang="ru-RU" sz="2000" b="1" dirty="0" err="1">
                <a:solidFill>
                  <a:srgbClr val="7030A0"/>
                </a:solidFill>
                <a:latin typeface="Times New Roman" panose="02020603050405020304" pitchFamily="18" charset="0"/>
                <a:cs typeface="Times New Roman" panose="02020603050405020304" pitchFamily="18" charset="0"/>
              </a:rPr>
              <a:t>қарши</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курашнинг</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Истанбул</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режасига</a:t>
            </a:r>
            <a:r>
              <a:rPr lang="ru-RU" sz="2000" b="1" dirty="0">
                <a:solidFill>
                  <a:srgbClr val="7030A0"/>
                </a:solidFill>
                <a:latin typeface="Times New Roman" panose="02020603050405020304" pitchFamily="18" charset="0"/>
                <a:cs typeface="Times New Roman" panose="02020603050405020304" pitchFamily="18" charset="0"/>
              </a:rPr>
              <a:t> </a:t>
            </a:r>
          </a:p>
          <a:p>
            <a:pPr algn="ctr"/>
            <a:r>
              <a:rPr lang="ru-RU" sz="2000" b="1" dirty="0">
                <a:solidFill>
                  <a:srgbClr val="7030A0"/>
                </a:solidFill>
                <a:latin typeface="Times New Roman" panose="02020603050405020304" pitchFamily="18" charset="0"/>
                <a:cs typeface="Times New Roman" panose="02020603050405020304" pitchFamily="18" charset="0"/>
              </a:rPr>
              <a:t>(2003 йил 10 сентябрь) </a:t>
            </a:r>
            <a:r>
              <a:rPr lang="ru-RU" sz="2000" b="1" dirty="0" err="1">
                <a:solidFill>
                  <a:srgbClr val="7030A0"/>
                </a:solidFill>
                <a:latin typeface="Times New Roman" panose="02020603050405020304" pitchFamily="18" charset="0"/>
                <a:cs typeface="Times New Roman" panose="02020603050405020304" pitchFamily="18" charset="0"/>
              </a:rPr>
              <a:t>қўшилди</a:t>
            </a:r>
            <a:r>
              <a:rPr lang="ru-RU" sz="2000" b="1" dirty="0">
                <a:solidFill>
                  <a:srgbClr val="7030A0"/>
                </a:solidFill>
                <a:latin typeface="Times New Roman" panose="02020603050405020304" pitchFamily="18" charset="0"/>
                <a:cs typeface="Times New Roman" panose="02020603050405020304" pitchFamily="18" charset="0"/>
              </a:rPr>
              <a:t> </a:t>
            </a:r>
          </a:p>
        </p:txBody>
      </p:sp>
      <p:sp>
        <p:nvSpPr>
          <p:cNvPr id="8" name="Прямоугольник 7">
            <a:extLst>
              <a:ext uri="{FF2B5EF4-FFF2-40B4-BE49-F238E27FC236}">
                <a16:creationId xmlns:a16="http://schemas.microsoft.com/office/drawing/2014/main" id="{1D84BD0C-4944-4D37-9E4A-4230CD3903B3}"/>
              </a:ext>
            </a:extLst>
          </p:cNvPr>
          <p:cNvSpPr/>
          <p:nvPr/>
        </p:nvSpPr>
        <p:spPr>
          <a:xfrm>
            <a:off x="96121" y="358594"/>
            <a:ext cx="5072678" cy="1631216"/>
          </a:xfrm>
          <a:prstGeom prst="rect">
            <a:avLst/>
          </a:prstGeom>
        </p:spPr>
        <p:txBody>
          <a:bodyPr wrap="square">
            <a:spAutoFit/>
          </a:bodyPr>
          <a:lstStyle/>
          <a:p>
            <a:pPr algn="ctr"/>
            <a:r>
              <a:rPr lang="ru-RU" sz="2000" b="1" dirty="0">
                <a:solidFill>
                  <a:schemeClr val="accent3">
                    <a:lumMod val="50000"/>
                  </a:schemeClr>
                </a:solidFill>
                <a:latin typeface="Times New Roman" panose="02020603050405020304" pitchFamily="18" charset="0"/>
                <a:cs typeface="Times New Roman" panose="02020603050405020304" pitchFamily="18" charset="0"/>
              </a:rPr>
              <a:t>2005 й. 23 </a:t>
            </a:r>
            <a:r>
              <a:rPr lang="ru-RU" sz="2000" b="1" dirty="0" err="1">
                <a:solidFill>
                  <a:schemeClr val="accent3">
                    <a:lumMod val="50000"/>
                  </a:schemeClr>
                </a:solidFill>
                <a:latin typeface="Times New Roman" panose="02020603050405020304" pitchFamily="18" charset="0"/>
                <a:cs typeface="Times New Roman" panose="02020603050405020304" pitchFamily="18" charset="0"/>
              </a:rPr>
              <a:t>мартда</a:t>
            </a:r>
            <a:r>
              <a:rPr lang="ru-RU" sz="2000" b="1" dirty="0">
                <a:solidFill>
                  <a:schemeClr val="accent3">
                    <a:lumMod val="50000"/>
                  </a:schemeClr>
                </a:solidFill>
                <a:latin typeface="Times New Roman" panose="02020603050405020304" pitchFamily="18" charset="0"/>
                <a:cs typeface="Times New Roman" panose="02020603050405020304" pitchFamily="18" charset="0"/>
              </a:rPr>
              <a:t> </a:t>
            </a:r>
            <a:r>
              <a:rPr lang="uz-Cyrl-UZ" sz="2000" b="1" dirty="0">
                <a:solidFill>
                  <a:schemeClr val="accent3">
                    <a:lumMod val="50000"/>
                  </a:schemeClr>
                </a:solidFill>
                <a:latin typeface="Times New Roman" panose="02020603050405020304" pitchFamily="18" charset="0"/>
                <a:cs typeface="Times New Roman" panose="02020603050405020304" pitchFamily="18" charset="0"/>
              </a:rPr>
              <a:t>Ўзбекистон Республикаси БМТнинг Трансмиллий уюшган жиноятчиликка қарши Конвенцияга (</a:t>
            </a:r>
            <a:r>
              <a:rPr lang="ru-RU" sz="2000" b="1" dirty="0">
                <a:solidFill>
                  <a:schemeClr val="accent3">
                    <a:lumMod val="50000"/>
                  </a:schemeClr>
                </a:solidFill>
                <a:latin typeface="Times New Roman" panose="02020603050405020304" pitchFamily="18" charset="0"/>
                <a:cs typeface="Times New Roman" panose="02020603050405020304" pitchFamily="18" charset="0"/>
              </a:rPr>
              <a:t>2000й. 15 ноябрь)</a:t>
            </a:r>
          </a:p>
          <a:p>
            <a:pPr algn="ctr"/>
            <a:r>
              <a:rPr lang="ru-RU" sz="2000" b="1" dirty="0" err="1">
                <a:solidFill>
                  <a:schemeClr val="accent3">
                    <a:lumMod val="50000"/>
                  </a:schemeClr>
                </a:solidFill>
                <a:latin typeface="Times New Roman" panose="02020603050405020304" pitchFamily="18" charset="0"/>
                <a:cs typeface="Times New Roman" panose="02020603050405020304" pitchFamily="18" charset="0"/>
              </a:rPr>
              <a:t>қўшилди</a:t>
            </a:r>
            <a:r>
              <a:rPr lang="ru-RU" sz="2000" dirty="0">
                <a:latin typeface="Times New Roman" panose="02020603050405020304" pitchFamily="18" charset="0"/>
                <a:cs typeface="Times New Roman" panose="02020603050405020304" pitchFamily="18" charset="0"/>
              </a:rPr>
              <a:t> </a:t>
            </a:r>
          </a:p>
        </p:txBody>
      </p:sp>
      <p:sp>
        <p:nvSpPr>
          <p:cNvPr id="9" name="Прямоугольник 8">
            <a:extLst>
              <a:ext uri="{FF2B5EF4-FFF2-40B4-BE49-F238E27FC236}">
                <a16:creationId xmlns:a16="http://schemas.microsoft.com/office/drawing/2014/main" id="{C046AF08-2627-478D-9194-D17A6C9D9649}"/>
              </a:ext>
            </a:extLst>
          </p:cNvPr>
          <p:cNvSpPr/>
          <p:nvPr/>
        </p:nvSpPr>
        <p:spPr>
          <a:xfrm>
            <a:off x="7535401" y="4243370"/>
            <a:ext cx="4341496" cy="2246769"/>
          </a:xfrm>
          <a:prstGeom prst="rect">
            <a:avLst/>
          </a:prstGeom>
        </p:spPr>
        <p:txBody>
          <a:bodyPr wrap="square">
            <a:spAutoFit/>
          </a:bodyPr>
          <a:lstStyle/>
          <a:p>
            <a:pPr indent="265113" algn="just"/>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2011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йил</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13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декабрда</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Жиноий</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даромадларни</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легаллаштиришга</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ва</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терроризмни</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молиялаштиришга</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қарши</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курашиш</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бўйича</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Евроосиё</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гуруҳи</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тўғрисидаги</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битимини</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(Москва, 2011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йил</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 16 июнь) ратификация </a:t>
            </a:r>
            <a:r>
              <a:rPr lang="ru-RU" sz="2000" b="1" dirty="0" err="1">
                <a:solidFill>
                  <a:schemeClr val="tx2">
                    <a:lumMod val="90000"/>
                    <a:lumOff val="10000"/>
                  </a:schemeClr>
                </a:solidFill>
                <a:latin typeface="Times New Roman" panose="02020603050405020304" pitchFamily="18" charset="0"/>
                <a:cs typeface="Times New Roman" panose="02020603050405020304" pitchFamily="18" charset="0"/>
              </a:rPr>
              <a:t>қилган</a:t>
            </a:r>
            <a:r>
              <a:rPr lang="ru-RU" sz="2000" b="1" dirty="0">
                <a:solidFill>
                  <a:schemeClr val="tx2">
                    <a:lumMod val="90000"/>
                    <a:lumOff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0535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4100BD-F4F7-4DD0-B68B-4A7613701813}"/>
              </a:ext>
            </a:extLst>
          </p:cNvPr>
          <p:cNvSpPr txBox="1"/>
          <p:nvPr/>
        </p:nvSpPr>
        <p:spPr>
          <a:xfrm>
            <a:off x="375700" y="841426"/>
            <a:ext cx="8068626" cy="1938992"/>
          </a:xfrm>
          <a:prstGeom prst="rect">
            <a:avLst/>
          </a:prstGeom>
          <a:noFill/>
        </p:spPr>
        <p:txBody>
          <a:bodyPr wrap="square" rtlCol="0">
            <a:spAutoFit/>
          </a:bodyPr>
          <a:lstStyle/>
          <a:p>
            <a:pPr algn="ctr"/>
            <a:r>
              <a:rPr lang="ru-RU" sz="2000" b="1" dirty="0">
                <a:solidFill>
                  <a:srgbClr val="C00000"/>
                </a:solidFill>
                <a:latin typeface="Times New Roman" panose="02020603050405020304" pitchFamily="18" charset="0"/>
                <a:cs typeface="Times New Roman" panose="02020603050405020304" pitchFamily="18" charset="0"/>
              </a:rPr>
              <a:t>2015 йил 20 </a:t>
            </a:r>
            <a:r>
              <a:rPr lang="ru-RU" sz="2000" b="1" dirty="0" err="1">
                <a:solidFill>
                  <a:srgbClr val="C00000"/>
                </a:solidFill>
                <a:latin typeface="Times New Roman" panose="02020603050405020304" pitchFamily="18" charset="0"/>
                <a:cs typeface="Times New Roman" panose="02020603050405020304" pitchFamily="18" charset="0"/>
              </a:rPr>
              <a:t>августда</a:t>
            </a:r>
            <a:r>
              <a:rPr lang="ru-RU" sz="2000" b="1" dirty="0">
                <a:solidFill>
                  <a:srgbClr val="C00000"/>
                </a:solidFill>
                <a:latin typeface="Times New Roman" panose="02020603050405020304" pitchFamily="18" charset="0"/>
                <a:cs typeface="Times New Roman" panose="02020603050405020304" pitchFamily="18" charset="0"/>
              </a:rPr>
              <a:t> “Ўзбекистон Республикасининг </a:t>
            </a:r>
            <a:r>
              <a:rPr lang="ru-RU" sz="2000" b="1" dirty="0" err="1">
                <a:solidFill>
                  <a:srgbClr val="C00000"/>
                </a:solidFill>
                <a:latin typeface="Times New Roman" panose="02020603050405020304" pitchFamily="18" charset="0"/>
                <a:cs typeface="Times New Roman" panose="02020603050405020304" pitchFamily="18" charset="0"/>
              </a:rPr>
              <a:t>айрим</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қонун</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ҳужжатларига</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хусусий</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мулкни</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тадбиркорлик</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субъектларини</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ишончли</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ҳимоя</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қилишни</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янада</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кучайтиришга</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уларни</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жадал</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ривожлантириш</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йўлидаги</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тўсиқларни</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бартараф</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этишга</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қаратилган</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ўзгартиш</a:t>
            </a:r>
            <a:r>
              <a:rPr lang="ru-RU" sz="2000" b="1" dirty="0">
                <a:solidFill>
                  <a:srgbClr val="C00000"/>
                </a:solidFill>
                <a:latin typeface="Times New Roman" panose="02020603050405020304" pitchFamily="18" charset="0"/>
                <a:cs typeface="Times New Roman" panose="02020603050405020304" pitchFamily="18" charset="0"/>
              </a:rPr>
              <a:t> ва </a:t>
            </a:r>
            <a:r>
              <a:rPr lang="ru-RU" sz="2000" b="1" dirty="0" err="1">
                <a:solidFill>
                  <a:srgbClr val="C00000"/>
                </a:solidFill>
                <a:latin typeface="Times New Roman" panose="02020603050405020304" pitchFamily="18" charset="0"/>
                <a:cs typeface="Times New Roman" panose="02020603050405020304" pitchFamily="18" charset="0"/>
              </a:rPr>
              <a:t>қўшимчалар</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киритиш</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тўғрисида”ги</a:t>
            </a:r>
            <a:r>
              <a:rPr lang="ru-RU" sz="2000" b="1" dirty="0">
                <a:solidFill>
                  <a:srgbClr val="C00000"/>
                </a:solidFill>
                <a:latin typeface="Times New Roman" panose="02020603050405020304" pitchFamily="18" charset="0"/>
                <a:cs typeface="Times New Roman" panose="02020603050405020304" pitchFamily="18" charset="0"/>
              </a:rPr>
              <a:t> Ўзбекистон Республикасининг Қонуни </a:t>
            </a:r>
            <a:r>
              <a:rPr lang="ru-RU" sz="2000" b="1" dirty="0" err="1">
                <a:solidFill>
                  <a:srgbClr val="C00000"/>
                </a:solidFill>
                <a:latin typeface="Times New Roman" panose="02020603050405020304" pitchFamily="18" charset="0"/>
                <a:cs typeface="Times New Roman" panose="02020603050405020304" pitchFamily="18" charset="0"/>
              </a:rPr>
              <a:t>қабул</a:t>
            </a:r>
            <a:r>
              <a:rPr lang="ru-RU" sz="2000" b="1" dirty="0">
                <a:solidFill>
                  <a:srgbClr val="C00000"/>
                </a:solidFill>
                <a:latin typeface="Times New Roman" panose="02020603050405020304" pitchFamily="18" charset="0"/>
                <a:cs typeface="Times New Roman" panose="02020603050405020304" pitchFamily="18" charset="0"/>
              </a:rPr>
              <a:t> </a:t>
            </a:r>
            <a:r>
              <a:rPr lang="ru-RU" sz="2000" b="1" dirty="0" err="1">
                <a:solidFill>
                  <a:srgbClr val="C00000"/>
                </a:solidFill>
                <a:latin typeface="Times New Roman" panose="02020603050405020304" pitchFamily="18" charset="0"/>
                <a:cs typeface="Times New Roman" panose="02020603050405020304" pitchFamily="18" charset="0"/>
              </a:rPr>
              <a:t>қилинди</a:t>
            </a:r>
            <a:r>
              <a:rPr lang="ru-RU" sz="2000" b="1" dirty="0">
                <a:solidFill>
                  <a:srgbClr val="C00000"/>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AC06A25C-663C-44D0-8003-432F0BB297E6}"/>
              </a:ext>
            </a:extLst>
          </p:cNvPr>
          <p:cNvSpPr txBox="1"/>
          <p:nvPr/>
        </p:nvSpPr>
        <p:spPr>
          <a:xfrm>
            <a:off x="3250673" y="4077583"/>
            <a:ext cx="8782582" cy="1938992"/>
          </a:xfrm>
          <a:prstGeom prst="rect">
            <a:avLst/>
          </a:prstGeom>
          <a:noFill/>
        </p:spPr>
        <p:txBody>
          <a:bodyPr wrap="square" rtlCol="0">
            <a:spAutoFit/>
          </a:bodyPr>
          <a:lstStyle/>
          <a:p>
            <a:pPr algn="ctr"/>
            <a:r>
              <a:rPr lang="uz-Cyrl-UZ" sz="2000" b="1" spc="20" dirty="0">
                <a:solidFill>
                  <a:schemeClr val="accent1">
                    <a:lumMod val="50000"/>
                  </a:schemeClr>
                </a:solidFill>
                <a:latin typeface="Times New Roman" panose="02020603050405020304" pitchFamily="18" charset="0"/>
                <a:cs typeface="Times New Roman" panose="02020603050405020304" pitchFamily="18" charset="0"/>
              </a:rPr>
              <a:t>2016 йил 5 октябрда “Тадбиркорлик фаолиятининг жадал ривожланишини таъминлашга, хусусий мулкни ҳар томонлама ҳимоя қилишга ва ишбилармонлик муҳитини сифат жиҳатидан яхшилашга доир қўшимча чора-тадбирлар тўғрисида”ги Ўзбекистон Республикаси Президентининг ПФ-4848-сон Фармони қабул қилинди. Унга асосан “Коррупцияга қарши курашиш тўғрисида”ги Қонун қабул қилинди</a:t>
            </a:r>
            <a:endParaRPr lang="ru-RU" sz="2000" b="1" spc="2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Freeform 6">
            <a:extLst>
              <a:ext uri="{FF2B5EF4-FFF2-40B4-BE49-F238E27FC236}">
                <a16:creationId xmlns:a16="http://schemas.microsoft.com/office/drawing/2014/main" id="{4BEBB492-E58A-4433-8D7E-6B3DA63EA89A}"/>
              </a:ext>
            </a:extLst>
          </p:cNvPr>
          <p:cNvSpPr>
            <a:spLocks noEditPoints="1"/>
          </p:cNvSpPr>
          <p:nvPr/>
        </p:nvSpPr>
        <p:spPr bwMode="auto">
          <a:xfrm>
            <a:off x="9307184" y="459288"/>
            <a:ext cx="2086649" cy="2085550"/>
          </a:xfrm>
          <a:custGeom>
            <a:avLst/>
            <a:gdLst>
              <a:gd name="T0" fmla="*/ 4109 w 8218"/>
              <a:gd name="T1" fmla="*/ 6534 h 8219"/>
              <a:gd name="T2" fmla="*/ 1684 w 8218"/>
              <a:gd name="T3" fmla="*/ 4109 h 8219"/>
              <a:gd name="T4" fmla="*/ 4109 w 8218"/>
              <a:gd name="T5" fmla="*/ 1684 h 8219"/>
              <a:gd name="T6" fmla="*/ 6534 w 8218"/>
              <a:gd name="T7" fmla="*/ 4109 h 8219"/>
              <a:gd name="T8" fmla="*/ 4109 w 8218"/>
              <a:gd name="T9" fmla="*/ 6534 h 8219"/>
              <a:gd name="T10" fmla="*/ 8017 w 8218"/>
              <a:gd name="T11" fmla="*/ 5432 h 8219"/>
              <a:gd name="T12" fmla="*/ 8218 w 8218"/>
              <a:gd name="T13" fmla="*/ 4462 h 8219"/>
              <a:gd name="T14" fmla="*/ 7550 w 8218"/>
              <a:gd name="T15" fmla="*/ 4138 h 8219"/>
              <a:gd name="T16" fmla="*/ 7537 w 8218"/>
              <a:gd name="T17" fmla="*/ 3811 h 8219"/>
              <a:gd name="T18" fmla="*/ 7525 w 8218"/>
              <a:gd name="T19" fmla="*/ 3698 h 8219"/>
              <a:gd name="T20" fmla="*/ 8154 w 8218"/>
              <a:gd name="T21" fmla="*/ 3300 h 8219"/>
              <a:gd name="T22" fmla="*/ 7846 w 8218"/>
              <a:gd name="T23" fmla="*/ 2360 h 8219"/>
              <a:gd name="T24" fmla="*/ 7103 w 8218"/>
              <a:gd name="T25" fmla="*/ 2414 h 8219"/>
              <a:gd name="T26" fmla="*/ 6862 w 8218"/>
              <a:gd name="T27" fmla="*/ 2044 h 8219"/>
              <a:gd name="T28" fmla="*/ 7207 w 8218"/>
              <a:gd name="T29" fmla="*/ 1387 h 8219"/>
              <a:gd name="T30" fmla="*/ 6470 w 8218"/>
              <a:gd name="T31" fmla="*/ 727 h 8219"/>
              <a:gd name="T32" fmla="*/ 5854 w 8218"/>
              <a:gd name="T33" fmla="*/ 1144 h 8219"/>
              <a:gd name="T34" fmla="*/ 5460 w 8218"/>
              <a:gd name="T35" fmla="*/ 944 h 8219"/>
              <a:gd name="T36" fmla="*/ 5431 w 8218"/>
              <a:gd name="T37" fmla="*/ 202 h 8219"/>
              <a:gd name="T38" fmla="*/ 4462 w 8218"/>
              <a:gd name="T39" fmla="*/ 0 h 8219"/>
              <a:gd name="T40" fmla="*/ 4138 w 8218"/>
              <a:gd name="T41" fmla="*/ 669 h 8219"/>
              <a:gd name="T42" fmla="*/ 3811 w 8218"/>
              <a:gd name="T43" fmla="*/ 682 h 8219"/>
              <a:gd name="T44" fmla="*/ 3698 w 8218"/>
              <a:gd name="T45" fmla="*/ 694 h 8219"/>
              <a:gd name="T46" fmla="*/ 3301 w 8218"/>
              <a:gd name="T47" fmla="*/ 64 h 8219"/>
              <a:gd name="T48" fmla="*/ 2360 w 8218"/>
              <a:gd name="T49" fmla="*/ 373 h 8219"/>
              <a:gd name="T50" fmla="*/ 2414 w 8218"/>
              <a:gd name="T51" fmla="*/ 1115 h 8219"/>
              <a:gd name="T52" fmla="*/ 2045 w 8218"/>
              <a:gd name="T53" fmla="*/ 1357 h 8219"/>
              <a:gd name="T54" fmla="*/ 1386 w 8218"/>
              <a:gd name="T55" fmla="*/ 1011 h 8219"/>
              <a:gd name="T56" fmla="*/ 727 w 8218"/>
              <a:gd name="T57" fmla="*/ 1749 h 8219"/>
              <a:gd name="T58" fmla="*/ 1145 w 8218"/>
              <a:gd name="T59" fmla="*/ 2365 h 8219"/>
              <a:gd name="T60" fmla="*/ 944 w 8218"/>
              <a:gd name="T61" fmla="*/ 2758 h 8219"/>
              <a:gd name="T62" fmla="*/ 202 w 8218"/>
              <a:gd name="T63" fmla="*/ 2787 h 8219"/>
              <a:gd name="T64" fmla="*/ 0 w 8218"/>
              <a:gd name="T65" fmla="*/ 3757 h 8219"/>
              <a:gd name="T66" fmla="*/ 669 w 8218"/>
              <a:gd name="T67" fmla="*/ 4081 h 8219"/>
              <a:gd name="T68" fmla="*/ 681 w 8218"/>
              <a:gd name="T69" fmla="*/ 4408 h 8219"/>
              <a:gd name="T70" fmla="*/ 694 w 8218"/>
              <a:gd name="T71" fmla="*/ 4521 h 8219"/>
              <a:gd name="T72" fmla="*/ 65 w 8218"/>
              <a:gd name="T73" fmla="*/ 4918 h 8219"/>
              <a:gd name="T74" fmla="*/ 373 w 8218"/>
              <a:gd name="T75" fmla="*/ 5859 h 8219"/>
              <a:gd name="T76" fmla="*/ 1115 w 8218"/>
              <a:gd name="T77" fmla="*/ 5805 h 8219"/>
              <a:gd name="T78" fmla="*/ 1357 w 8218"/>
              <a:gd name="T79" fmla="*/ 6174 h 8219"/>
              <a:gd name="T80" fmla="*/ 1011 w 8218"/>
              <a:gd name="T81" fmla="*/ 6832 h 8219"/>
              <a:gd name="T82" fmla="*/ 1749 w 8218"/>
              <a:gd name="T83" fmla="*/ 7492 h 8219"/>
              <a:gd name="T84" fmla="*/ 2365 w 8218"/>
              <a:gd name="T85" fmla="*/ 7074 h 8219"/>
              <a:gd name="T86" fmla="*/ 2758 w 8218"/>
              <a:gd name="T87" fmla="*/ 7274 h 8219"/>
              <a:gd name="T88" fmla="*/ 2787 w 8218"/>
              <a:gd name="T89" fmla="*/ 8017 h 8219"/>
              <a:gd name="T90" fmla="*/ 3756 w 8218"/>
              <a:gd name="T91" fmla="*/ 8219 h 8219"/>
              <a:gd name="T92" fmla="*/ 4081 w 8218"/>
              <a:gd name="T93" fmla="*/ 7550 h 8219"/>
              <a:gd name="T94" fmla="*/ 4408 w 8218"/>
              <a:gd name="T95" fmla="*/ 7537 h 8219"/>
              <a:gd name="T96" fmla="*/ 4520 w 8218"/>
              <a:gd name="T97" fmla="*/ 7524 h 8219"/>
              <a:gd name="T98" fmla="*/ 4917 w 8218"/>
              <a:gd name="T99" fmla="*/ 8155 h 8219"/>
              <a:gd name="T100" fmla="*/ 5859 w 8218"/>
              <a:gd name="T101" fmla="*/ 7847 h 8219"/>
              <a:gd name="T102" fmla="*/ 5805 w 8218"/>
              <a:gd name="T103" fmla="*/ 7104 h 8219"/>
              <a:gd name="T104" fmla="*/ 6174 w 8218"/>
              <a:gd name="T105" fmla="*/ 6862 h 8219"/>
              <a:gd name="T106" fmla="*/ 6832 w 8218"/>
              <a:gd name="T107" fmla="*/ 7208 h 8219"/>
              <a:gd name="T108" fmla="*/ 7492 w 8218"/>
              <a:gd name="T109" fmla="*/ 6470 h 8219"/>
              <a:gd name="T110" fmla="*/ 7075 w 8218"/>
              <a:gd name="T111" fmla="*/ 5854 h 8219"/>
              <a:gd name="T112" fmla="*/ 7274 w 8218"/>
              <a:gd name="T113" fmla="*/ 5461 h 8219"/>
              <a:gd name="T114" fmla="*/ 8017 w 8218"/>
              <a:gd name="T115" fmla="*/ 5432 h 8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18" h="8219">
                <a:moveTo>
                  <a:pt x="4109" y="6534"/>
                </a:moveTo>
                <a:cubicBezTo>
                  <a:pt x="2772" y="6534"/>
                  <a:pt x="1684" y="5447"/>
                  <a:pt x="1684" y="4109"/>
                </a:cubicBezTo>
                <a:cubicBezTo>
                  <a:pt x="1684" y="2772"/>
                  <a:pt x="2772" y="1684"/>
                  <a:pt x="4109" y="1684"/>
                </a:cubicBezTo>
                <a:cubicBezTo>
                  <a:pt x="5446" y="1684"/>
                  <a:pt x="6534" y="2772"/>
                  <a:pt x="6534" y="4109"/>
                </a:cubicBezTo>
                <a:cubicBezTo>
                  <a:pt x="6534" y="5447"/>
                  <a:pt x="5446" y="6534"/>
                  <a:pt x="4109" y="6534"/>
                </a:cubicBezTo>
                <a:close/>
                <a:moveTo>
                  <a:pt x="8017" y="5432"/>
                </a:moveTo>
                <a:cubicBezTo>
                  <a:pt x="8122" y="5122"/>
                  <a:pt x="8190" y="4797"/>
                  <a:pt x="8218" y="4462"/>
                </a:cubicBezTo>
                <a:lnTo>
                  <a:pt x="7550" y="4138"/>
                </a:lnTo>
                <a:cubicBezTo>
                  <a:pt x="7551" y="4030"/>
                  <a:pt x="7547" y="3921"/>
                  <a:pt x="7537" y="3811"/>
                </a:cubicBezTo>
                <a:cubicBezTo>
                  <a:pt x="7534" y="3773"/>
                  <a:pt x="7529" y="3736"/>
                  <a:pt x="7525" y="3698"/>
                </a:cubicBezTo>
                <a:lnTo>
                  <a:pt x="8154" y="3300"/>
                </a:lnTo>
                <a:cubicBezTo>
                  <a:pt x="8088" y="2970"/>
                  <a:pt x="7984" y="2655"/>
                  <a:pt x="7846" y="2360"/>
                </a:cubicBezTo>
                <a:lnTo>
                  <a:pt x="7103" y="2414"/>
                </a:lnTo>
                <a:cubicBezTo>
                  <a:pt x="7031" y="2285"/>
                  <a:pt x="6950" y="2162"/>
                  <a:pt x="6862" y="2044"/>
                </a:cubicBezTo>
                <a:lnTo>
                  <a:pt x="7207" y="1387"/>
                </a:lnTo>
                <a:cubicBezTo>
                  <a:pt x="6989" y="1138"/>
                  <a:pt x="6741" y="917"/>
                  <a:pt x="6470" y="727"/>
                </a:cubicBezTo>
                <a:lnTo>
                  <a:pt x="5854" y="1144"/>
                </a:lnTo>
                <a:cubicBezTo>
                  <a:pt x="5728" y="1070"/>
                  <a:pt x="5596" y="1003"/>
                  <a:pt x="5460" y="944"/>
                </a:cubicBezTo>
                <a:lnTo>
                  <a:pt x="5431" y="202"/>
                </a:lnTo>
                <a:cubicBezTo>
                  <a:pt x="5122" y="97"/>
                  <a:pt x="4796" y="28"/>
                  <a:pt x="4462" y="0"/>
                </a:cubicBezTo>
                <a:lnTo>
                  <a:pt x="4138" y="669"/>
                </a:lnTo>
                <a:cubicBezTo>
                  <a:pt x="4030" y="668"/>
                  <a:pt x="3921" y="672"/>
                  <a:pt x="3811" y="682"/>
                </a:cubicBezTo>
                <a:cubicBezTo>
                  <a:pt x="3772" y="685"/>
                  <a:pt x="3735" y="690"/>
                  <a:pt x="3698" y="694"/>
                </a:cubicBezTo>
                <a:lnTo>
                  <a:pt x="3301" y="64"/>
                </a:lnTo>
                <a:cubicBezTo>
                  <a:pt x="2970" y="130"/>
                  <a:pt x="2655" y="234"/>
                  <a:pt x="2360" y="373"/>
                </a:cubicBezTo>
                <a:lnTo>
                  <a:pt x="2414" y="1115"/>
                </a:lnTo>
                <a:cubicBezTo>
                  <a:pt x="2285" y="1188"/>
                  <a:pt x="2161" y="1269"/>
                  <a:pt x="2045" y="1357"/>
                </a:cubicBezTo>
                <a:lnTo>
                  <a:pt x="1386" y="1011"/>
                </a:lnTo>
                <a:cubicBezTo>
                  <a:pt x="1138" y="1230"/>
                  <a:pt x="916" y="1478"/>
                  <a:pt x="727" y="1749"/>
                </a:cubicBezTo>
                <a:lnTo>
                  <a:pt x="1145" y="2365"/>
                </a:lnTo>
                <a:cubicBezTo>
                  <a:pt x="1070" y="2491"/>
                  <a:pt x="1002" y="2623"/>
                  <a:pt x="944" y="2758"/>
                </a:cubicBezTo>
                <a:lnTo>
                  <a:pt x="202" y="2787"/>
                </a:lnTo>
                <a:cubicBezTo>
                  <a:pt x="96" y="3097"/>
                  <a:pt x="28" y="3422"/>
                  <a:pt x="0" y="3757"/>
                </a:cubicBezTo>
                <a:lnTo>
                  <a:pt x="669" y="4081"/>
                </a:lnTo>
                <a:cubicBezTo>
                  <a:pt x="668" y="4189"/>
                  <a:pt x="672" y="4298"/>
                  <a:pt x="681" y="4408"/>
                </a:cubicBezTo>
                <a:cubicBezTo>
                  <a:pt x="685" y="4446"/>
                  <a:pt x="689" y="4483"/>
                  <a:pt x="694" y="4521"/>
                </a:cubicBezTo>
                <a:lnTo>
                  <a:pt x="65" y="4918"/>
                </a:lnTo>
                <a:cubicBezTo>
                  <a:pt x="131" y="5248"/>
                  <a:pt x="234" y="5564"/>
                  <a:pt x="373" y="5859"/>
                </a:cubicBezTo>
                <a:lnTo>
                  <a:pt x="1115" y="5805"/>
                </a:lnTo>
                <a:cubicBezTo>
                  <a:pt x="1188" y="5933"/>
                  <a:pt x="1269" y="6057"/>
                  <a:pt x="1357" y="6174"/>
                </a:cubicBezTo>
                <a:lnTo>
                  <a:pt x="1011" y="6832"/>
                </a:lnTo>
                <a:cubicBezTo>
                  <a:pt x="1229" y="7081"/>
                  <a:pt x="1478" y="7302"/>
                  <a:pt x="1749" y="7492"/>
                </a:cubicBezTo>
                <a:lnTo>
                  <a:pt x="2365" y="7074"/>
                </a:lnTo>
                <a:cubicBezTo>
                  <a:pt x="2491" y="7149"/>
                  <a:pt x="2622" y="7216"/>
                  <a:pt x="2758" y="7274"/>
                </a:cubicBezTo>
                <a:lnTo>
                  <a:pt x="2787" y="8017"/>
                </a:lnTo>
                <a:cubicBezTo>
                  <a:pt x="3097" y="8122"/>
                  <a:pt x="3421" y="8191"/>
                  <a:pt x="3756" y="8219"/>
                </a:cubicBezTo>
                <a:lnTo>
                  <a:pt x="4081" y="7550"/>
                </a:lnTo>
                <a:cubicBezTo>
                  <a:pt x="4189" y="7551"/>
                  <a:pt x="4298" y="7547"/>
                  <a:pt x="4408" y="7537"/>
                </a:cubicBezTo>
                <a:cubicBezTo>
                  <a:pt x="4446" y="7534"/>
                  <a:pt x="4483" y="7529"/>
                  <a:pt x="4520" y="7524"/>
                </a:cubicBezTo>
                <a:lnTo>
                  <a:pt x="4917" y="8155"/>
                </a:lnTo>
                <a:cubicBezTo>
                  <a:pt x="5249" y="8089"/>
                  <a:pt x="5564" y="7985"/>
                  <a:pt x="5859" y="7847"/>
                </a:cubicBezTo>
                <a:lnTo>
                  <a:pt x="5805" y="7104"/>
                </a:lnTo>
                <a:cubicBezTo>
                  <a:pt x="5933" y="7030"/>
                  <a:pt x="6057" y="6950"/>
                  <a:pt x="6174" y="6862"/>
                </a:cubicBezTo>
                <a:lnTo>
                  <a:pt x="6832" y="7208"/>
                </a:lnTo>
                <a:cubicBezTo>
                  <a:pt x="7080" y="6989"/>
                  <a:pt x="7302" y="6741"/>
                  <a:pt x="7492" y="6470"/>
                </a:cubicBezTo>
                <a:lnTo>
                  <a:pt x="7075" y="5854"/>
                </a:lnTo>
                <a:cubicBezTo>
                  <a:pt x="7149" y="5728"/>
                  <a:pt x="7216" y="5596"/>
                  <a:pt x="7274" y="5461"/>
                </a:cubicBezTo>
                <a:lnTo>
                  <a:pt x="8017" y="5432"/>
                </a:lnTo>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6" name="Группа 15">
            <a:extLst>
              <a:ext uri="{FF2B5EF4-FFF2-40B4-BE49-F238E27FC236}">
                <a16:creationId xmlns:a16="http://schemas.microsoft.com/office/drawing/2014/main" id="{8DD82D7C-3564-49F1-A51C-8CAF4436A7AB}"/>
              </a:ext>
            </a:extLst>
          </p:cNvPr>
          <p:cNvGrpSpPr/>
          <p:nvPr/>
        </p:nvGrpSpPr>
        <p:grpSpPr>
          <a:xfrm>
            <a:off x="1080779" y="3931742"/>
            <a:ext cx="2084832" cy="2084832"/>
            <a:chOff x="5248741" y="3539290"/>
            <a:chExt cx="2084832" cy="2084832"/>
          </a:xfrm>
        </p:grpSpPr>
        <p:sp>
          <p:nvSpPr>
            <p:cNvPr id="10" name="Freeform 9">
              <a:extLst>
                <a:ext uri="{FF2B5EF4-FFF2-40B4-BE49-F238E27FC236}">
                  <a16:creationId xmlns:a16="http://schemas.microsoft.com/office/drawing/2014/main" id="{BA91A6DA-DC83-4D4A-9225-2D95F39E1FD9}"/>
                </a:ext>
              </a:extLst>
            </p:cNvPr>
            <p:cNvSpPr>
              <a:spLocks noEditPoints="1"/>
            </p:cNvSpPr>
            <p:nvPr/>
          </p:nvSpPr>
          <p:spPr bwMode="auto">
            <a:xfrm>
              <a:off x="5248741" y="3539290"/>
              <a:ext cx="2084832" cy="2084832"/>
            </a:xfrm>
            <a:custGeom>
              <a:avLst/>
              <a:gdLst>
                <a:gd name="T0" fmla="*/ 3081 w 6246"/>
                <a:gd name="T1" fmla="*/ 5136 h 6246"/>
                <a:gd name="T2" fmla="*/ 1110 w 6246"/>
                <a:gd name="T3" fmla="*/ 3081 h 6246"/>
                <a:gd name="T4" fmla="*/ 3165 w 6246"/>
                <a:gd name="T5" fmla="*/ 1110 h 6246"/>
                <a:gd name="T6" fmla="*/ 5136 w 6246"/>
                <a:gd name="T7" fmla="*/ 3165 h 6246"/>
                <a:gd name="T8" fmla="*/ 3081 w 6246"/>
                <a:gd name="T9" fmla="*/ 5136 h 6246"/>
                <a:gd name="T10" fmla="*/ 6224 w 6246"/>
                <a:gd name="T11" fmla="*/ 3429 h 6246"/>
                <a:gd name="T12" fmla="*/ 6217 w 6246"/>
                <a:gd name="T13" fmla="*/ 2752 h 6246"/>
                <a:gd name="T14" fmla="*/ 5692 w 6246"/>
                <a:gd name="T15" fmla="*/ 2626 h 6246"/>
                <a:gd name="T16" fmla="*/ 5576 w 6246"/>
                <a:gd name="T17" fmla="*/ 2217 h 6246"/>
                <a:gd name="T18" fmla="*/ 5961 w 6246"/>
                <a:gd name="T19" fmla="*/ 1837 h 6246"/>
                <a:gd name="T20" fmla="*/ 5804 w 6246"/>
                <a:gd name="T21" fmla="*/ 1536 h 6246"/>
                <a:gd name="T22" fmla="*/ 5616 w 6246"/>
                <a:gd name="T23" fmla="*/ 1254 h 6246"/>
                <a:gd name="T24" fmla="*/ 5098 w 6246"/>
                <a:gd name="T25" fmla="*/ 1409 h 6246"/>
                <a:gd name="T26" fmla="*/ 4795 w 6246"/>
                <a:gd name="T27" fmla="*/ 1111 h 6246"/>
                <a:gd name="T28" fmla="*/ 4938 w 6246"/>
                <a:gd name="T29" fmla="*/ 590 h 6246"/>
                <a:gd name="T30" fmla="*/ 4348 w 6246"/>
                <a:gd name="T31" fmla="*/ 258 h 6246"/>
                <a:gd name="T32" fmla="*/ 3976 w 6246"/>
                <a:gd name="T33" fmla="*/ 651 h 6246"/>
                <a:gd name="T34" fmla="*/ 3565 w 6246"/>
                <a:gd name="T35" fmla="*/ 545 h 6246"/>
                <a:gd name="T36" fmla="*/ 3428 w 6246"/>
                <a:gd name="T37" fmla="*/ 22 h 6246"/>
                <a:gd name="T38" fmla="*/ 2752 w 6246"/>
                <a:gd name="T39" fmla="*/ 30 h 6246"/>
                <a:gd name="T40" fmla="*/ 2625 w 6246"/>
                <a:gd name="T41" fmla="*/ 555 h 6246"/>
                <a:gd name="T42" fmla="*/ 2217 w 6246"/>
                <a:gd name="T43" fmla="*/ 670 h 6246"/>
                <a:gd name="T44" fmla="*/ 1837 w 6246"/>
                <a:gd name="T45" fmla="*/ 286 h 6246"/>
                <a:gd name="T46" fmla="*/ 1536 w 6246"/>
                <a:gd name="T47" fmla="*/ 442 h 6246"/>
                <a:gd name="T48" fmla="*/ 1254 w 6246"/>
                <a:gd name="T49" fmla="*/ 629 h 6246"/>
                <a:gd name="T50" fmla="*/ 1408 w 6246"/>
                <a:gd name="T51" fmla="*/ 1148 h 6246"/>
                <a:gd name="T52" fmla="*/ 1110 w 6246"/>
                <a:gd name="T53" fmla="*/ 1452 h 6246"/>
                <a:gd name="T54" fmla="*/ 590 w 6246"/>
                <a:gd name="T55" fmla="*/ 1309 h 6246"/>
                <a:gd name="T56" fmla="*/ 257 w 6246"/>
                <a:gd name="T57" fmla="*/ 1898 h 6246"/>
                <a:gd name="T58" fmla="*/ 650 w 6246"/>
                <a:gd name="T59" fmla="*/ 2270 h 6246"/>
                <a:gd name="T60" fmla="*/ 545 w 6246"/>
                <a:gd name="T61" fmla="*/ 2681 h 6246"/>
                <a:gd name="T62" fmla="*/ 22 w 6246"/>
                <a:gd name="T63" fmla="*/ 2819 h 6246"/>
                <a:gd name="T64" fmla="*/ 29 w 6246"/>
                <a:gd name="T65" fmla="*/ 3495 h 6246"/>
                <a:gd name="T66" fmla="*/ 555 w 6246"/>
                <a:gd name="T67" fmla="*/ 3620 h 6246"/>
                <a:gd name="T68" fmla="*/ 669 w 6246"/>
                <a:gd name="T69" fmla="*/ 4030 h 6246"/>
                <a:gd name="T70" fmla="*/ 285 w 6246"/>
                <a:gd name="T71" fmla="*/ 4410 h 6246"/>
                <a:gd name="T72" fmla="*/ 441 w 6246"/>
                <a:gd name="T73" fmla="*/ 4710 h 6246"/>
                <a:gd name="T74" fmla="*/ 629 w 6246"/>
                <a:gd name="T75" fmla="*/ 4992 h 6246"/>
                <a:gd name="T76" fmla="*/ 1148 w 6246"/>
                <a:gd name="T77" fmla="*/ 4838 h 6246"/>
                <a:gd name="T78" fmla="*/ 1451 w 6246"/>
                <a:gd name="T79" fmla="*/ 5136 h 6246"/>
                <a:gd name="T80" fmla="*/ 1308 w 6246"/>
                <a:gd name="T81" fmla="*/ 5657 h 6246"/>
                <a:gd name="T82" fmla="*/ 1897 w 6246"/>
                <a:gd name="T83" fmla="*/ 5988 h 6246"/>
                <a:gd name="T84" fmla="*/ 2270 w 6246"/>
                <a:gd name="T85" fmla="*/ 5596 h 6246"/>
                <a:gd name="T86" fmla="*/ 2681 w 6246"/>
                <a:gd name="T87" fmla="*/ 5701 h 6246"/>
                <a:gd name="T88" fmla="*/ 2818 w 6246"/>
                <a:gd name="T89" fmla="*/ 6225 h 6246"/>
                <a:gd name="T90" fmla="*/ 3495 w 6246"/>
                <a:gd name="T91" fmla="*/ 6218 h 6246"/>
                <a:gd name="T92" fmla="*/ 3620 w 6246"/>
                <a:gd name="T93" fmla="*/ 5692 h 6246"/>
                <a:gd name="T94" fmla="*/ 4029 w 6246"/>
                <a:gd name="T95" fmla="*/ 5577 h 6246"/>
                <a:gd name="T96" fmla="*/ 4410 w 6246"/>
                <a:gd name="T97" fmla="*/ 5961 h 6246"/>
                <a:gd name="T98" fmla="*/ 4710 w 6246"/>
                <a:gd name="T99" fmla="*/ 5805 h 6246"/>
                <a:gd name="T100" fmla="*/ 4992 w 6246"/>
                <a:gd name="T101" fmla="*/ 5617 h 6246"/>
                <a:gd name="T102" fmla="*/ 4837 w 6246"/>
                <a:gd name="T103" fmla="*/ 5099 h 6246"/>
                <a:gd name="T104" fmla="*/ 5135 w 6246"/>
                <a:gd name="T105" fmla="*/ 4795 h 6246"/>
                <a:gd name="T106" fmla="*/ 5656 w 6246"/>
                <a:gd name="T107" fmla="*/ 4938 h 6246"/>
                <a:gd name="T108" fmla="*/ 5988 w 6246"/>
                <a:gd name="T109" fmla="*/ 4349 h 6246"/>
                <a:gd name="T110" fmla="*/ 5595 w 6246"/>
                <a:gd name="T111" fmla="*/ 3976 h 6246"/>
                <a:gd name="T112" fmla="*/ 5701 w 6246"/>
                <a:gd name="T113" fmla="*/ 3566 h 6246"/>
                <a:gd name="T114" fmla="*/ 6224 w 6246"/>
                <a:gd name="T115" fmla="*/ 3429 h 6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46" h="6246">
                  <a:moveTo>
                    <a:pt x="3081" y="5136"/>
                  </a:moveTo>
                  <a:cubicBezTo>
                    <a:pt x="1971" y="5113"/>
                    <a:pt x="1087" y="4191"/>
                    <a:pt x="1110" y="3081"/>
                  </a:cubicBezTo>
                  <a:cubicBezTo>
                    <a:pt x="1133" y="1971"/>
                    <a:pt x="2055" y="1087"/>
                    <a:pt x="3165" y="1110"/>
                  </a:cubicBezTo>
                  <a:cubicBezTo>
                    <a:pt x="4275" y="1133"/>
                    <a:pt x="5159" y="2055"/>
                    <a:pt x="5136" y="3165"/>
                  </a:cubicBezTo>
                  <a:cubicBezTo>
                    <a:pt x="5113" y="4275"/>
                    <a:pt x="4191" y="5160"/>
                    <a:pt x="3081" y="5136"/>
                  </a:cubicBezTo>
                  <a:close/>
                  <a:moveTo>
                    <a:pt x="6224" y="3429"/>
                  </a:moveTo>
                  <a:cubicBezTo>
                    <a:pt x="6246" y="3204"/>
                    <a:pt x="6244" y="2978"/>
                    <a:pt x="6217" y="2752"/>
                  </a:cubicBezTo>
                  <a:lnTo>
                    <a:pt x="5692" y="2626"/>
                  </a:lnTo>
                  <a:cubicBezTo>
                    <a:pt x="5665" y="2489"/>
                    <a:pt x="5626" y="2351"/>
                    <a:pt x="5576" y="2217"/>
                  </a:cubicBezTo>
                  <a:lnTo>
                    <a:pt x="5961" y="1837"/>
                  </a:lnTo>
                  <a:cubicBezTo>
                    <a:pt x="5915" y="1735"/>
                    <a:pt x="5863" y="1634"/>
                    <a:pt x="5804" y="1536"/>
                  </a:cubicBezTo>
                  <a:cubicBezTo>
                    <a:pt x="5747" y="1438"/>
                    <a:pt x="5684" y="1344"/>
                    <a:pt x="5616" y="1254"/>
                  </a:cubicBezTo>
                  <a:lnTo>
                    <a:pt x="5098" y="1409"/>
                  </a:lnTo>
                  <a:cubicBezTo>
                    <a:pt x="5004" y="1301"/>
                    <a:pt x="4903" y="1201"/>
                    <a:pt x="4795" y="1111"/>
                  </a:cubicBezTo>
                  <a:lnTo>
                    <a:pt x="4938" y="590"/>
                  </a:lnTo>
                  <a:cubicBezTo>
                    <a:pt x="4753" y="458"/>
                    <a:pt x="4555" y="347"/>
                    <a:pt x="4348" y="258"/>
                  </a:cubicBezTo>
                  <a:lnTo>
                    <a:pt x="3976" y="651"/>
                  </a:lnTo>
                  <a:cubicBezTo>
                    <a:pt x="3842" y="605"/>
                    <a:pt x="3704" y="570"/>
                    <a:pt x="3565" y="545"/>
                  </a:cubicBezTo>
                  <a:lnTo>
                    <a:pt x="3428" y="22"/>
                  </a:lnTo>
                  <a:cubicBezTo>
                    <a:pt x="3204" y="0"/>
                    <a:pt x="2977" y="2"/>
                    <a:pt x="2752" y="30"/>
                  </a:cubicBezTo>
                  <a:lnTo>
                    <a:pt x="2625" y="555"/>
                  </a:lnTo>
                  <a:cubicBezTo>
                    <a:pt x="2487" y="581"/>
                    <a:pt x="2351" y="620"/>
                    <a:pt x="2217" y="670"/>
                  </a:cubicBezTo>
                  <a:lnTo>
                    <a:pt x="1837" y="286"/>
                  </a:lnTo>
                  <a:cubicBezTo>
                    <a:pt x="1735" y="331"/>
                    <a:pt x="1634" y="383"/>
                    <a:pt x="1536" y="442"/>
                  </a:cubicBezTo>
                  <a:cubicBezTo>
                    <a:pt x="1437" y="500"/>
                    <a:pt x="1344" y="563"/>
                    <a:pt x="1254" y="629"/>
                  </a:cubicBezTo>
                  <a:lnTo>
                    <a:pt x="1408" y="1148"/>
                  </a:lnTo>
                  <a:cubicBezTo>
                    <a:pt x="1300" y="1243"/>
                    <a:pt x="1200" y="1344"/>
                    <a:pt x="1110" y="1452"/>
                  </a:cubicBezTo>
                  <a:lnTo>
                    <a:pt x="590" y="1309"/>
                  </a:lnTo>
                  <a:cubicBezTo>
                    <a:pt x="457" y="1494"/>
                    <a:pt x="346" y="1691"/>
                    <a:pt x="257" y="1898"/>
                  </a:cubicBezTo>
                  <a:lnTo>
                    <a:pt x="650" y="2270"/>
                  </a:lnTo>
                  <a:cubicBezTo>
                    <a:pt x="604" y="2404"/>
                    <a:pt x="570" y="2542"/>
                    <a:pt x="545" y="2681"/>
                  </a:cubicBezTo>
                  <a:lnTo>
                    <a:pt x="22" y="2819"/>
                  </a:lnTo>
                  <a:cubicBezTo>
                    <a:pt x="0" y="3043"/>
                    <a:pt x="2" y="3269"/>
                    <a:pt x="29" y="3495"/>
                  </a:cubicBezTo>
                  <a:lnTo>
                    <a:pt x="555" y="3620"/>
                  </a:lnTo>
                  <a:cubicBezTo>
                    <a:pt x="581" y="3759"/>
                    <a:pt x="620" y="3895"/>
                    <a:pt x="669" y="4030"/>
                  </a:cubicBezTo>
                  <a:lnTo>
                    <a:pt x="285" y="4410"/>
                  </a:lnTo>
                  <a:cubicBezTo>
                    <a:pt x="331" y="4512"/>
                    <a:pt x="382" y="4612"/>
                    <a:pt x="441" y="4710"/>
                  </a:cubicBezTo>
                  <a:cubicBezTo>
                    <a:pt x="499" y="4809"/>
                    <a:pt x="562" y="4903"/>
                    <a:pt x="629" y="4992"/>
                  </a:cubicBezTo>
                  <a:lnTo>
                    <a:pt x="1148" y="4838"/>
                  </a:lnTo>
                  <a:cubicBezTo>
                    <a:pt x="1242" y="4946"/>
                    <a:pt x="1344" y="5046"/>
                    <a:pt x="1451" y="5136"/>
                  </a:cubicBezTo>
                  <a:lnTo>
                    <a:pt x="1308" y="5657"/>
                  </a:lnTo>
                  <a:cubicBezTo>
                    <a:pt x="1494" y="5789"/>
                    <a:pt x="1691" y="5900"/>
                    <a:pt x="1897" y="5988"/>
                  </a:cubicBezTo>
                  <a:lnTo>
                    <a:pt x="2270" y="5596"/>
                  </a:lnTo>
                  <a:cubicBezTo>
                    <a:pt x="2404" y="5642"/>
                    <a:pt x="2540" y="5677"/>
                    <a:pt x="2681" y="5701"/>
                  </a:cubicBezTo>
                  <a:lnTo>
                    <a:pt x="2818" y="6225"/>
                  </a:lnTo>
                  <a:cubicBezTo>
                    <a:pt x="3042" y="6246"/>
                    <a:pt x="3269" y="6245"/>
                    <a:pt x="3495" y="6218"/>
                  </a:cubicBezTo>
                  <a:lnTo>
                    <a:pt x="3620" y="5692"/>
                  </a:lnTo>
                  <a:cubicBezTo>
                    <a:pt x="3758" y="5665"/>
                    <a:pt x="3894" y="5627"/>
                    <a:pt x="4029" y="5577"/>
                  </a:cubicBezTo>
                  <a:lnTo>
                    <a:pt x="4410" y="5961"/>
                  </a:lnTo>
                  <a:cubicBezTo>
                    <a:pt x="4511" y="5916"/>
                    <a:pt x="4612" y="5864"/>
                    <a:pt x="4710" y="5805"/>
                  </a:cubicBezTo>
                  <a:cubicBezTo>
                    <a:pt x="4808" y="5747"/>
                    <a:pt x="4902" y="5684"/>
                    <a:pt x="4992" y="5617"/>
                  </a:cubicBezTo>
                  <a:lnTo>
                    <a:pt x="4837" y="5099"/>
                  </a:lnTo>
                  <a:cubicBezTo>
                    <a:pt x="4946" y="5005"/>
                    <a:pt x="5045" y="4903"/>
                    <a:pt x="5135" y="4795"/>
                  </a:cubicBezTo>
                  <a:lnTo>
                    <a:pt x="5656" y="4938"/>
                  </a:lnTo>
                  <a:cubicBezTo>
                    <a:pt x="5789" y="4753"/>
                    <a:pt x="5900" y="4555"/>
                    <a:pt x="5988" y="4349"/>
                  </a:cubicBezTo>
                  <a:lnTo>
                    <a:pt x="5595" y="3976"/>
                  </a:lnTo>
                  <a:cubicBezTo>
                    <a:pt x="5641" y="3843"/>
                    <a:pt x="5677" y="3706"/>
                    <a:pt x="5701" y="3566"/>
                  </a:cubicBezTo>
                  <a:lnTo>
                    <a:pt x="6224" y="3429"/>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Oval 96">
              <a:extLst>
                <a:ext uri="{FF2B5EF4-FFF2-40B4-BE49-F238E27FC236}">
                  <a16:creationId xmlns:a16="http://schemas.microsoft.com/office/drawing/2014/main" id="{DE837C41-9A89-4A2D-B51E-E81E210AF54E}"/>
                </a:ext>
              </a:extLst>
            </p:cNvPr>
            <p:cNvSpPr/>
            <p:nvPr/>
          </p:nvSpPr>
          <p:spPr>
            <a:xfrm>
              <a:off x="5613136" y="3903685"/>
              <a:ext cx="1356042" cy="1356042"/>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Рисунок 18">
            <a:extLst>
              <a:ext uri="{FF2B5EF4-FFF2-40B4-BE49-F238E27FC236}">
                <a16:creationId xmlns:a16="http://schemas.microsoft.com/office/drawing/2014/main" id="{F4555FF2-73F9-4829-84B0-66B5C899CE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4691" y="4373039"/>
            <a:ext cx="990286" cy="1049566"/>
          </a:xfrm>
          <a:prstGeom prst="rect">
            <a:avLst/>
          </a:prstGeom>
        </p:spPr>
      </p:pic>
      <p:pic>
        <p:nvPicPr>
          <p:cNvPr id="21" name="Рисунок 20">
            <a:extLst>
              <a:ext uri="{FF2B5EF4-FFF2-40B4-BE49-F238E27FC236}">
                <a16:creationId xmlns:a16="http://schemas.microsoft.com/office/drawing/2014/main" id="{C3E739BE-6915-413A-84A2-7007913B5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7014" y="990280"/>
            <a:ext cx="1005098" cy="1005098"/>
          </a:xfrm>
          <a:prstGeom prst="rect">
            <a:avLst/>
          </a:prstGeom>
        </p:spPr>
      </p:pic>
    </p:spTree>
    <p:extLst>
      <p:ext uri="{BB962C8B-B14F-4D97-AF65-F5344CB8AC3E}">
        <p14:creationId xmlns:p14="http://schemas.microsoft.com/office/powerpoint/2010/main" val="1577697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D703B0-CB73-47A5-98DD-56285B4F78FC}"/>
              </a:ext>
            </a:extLst>
          </p:cNvPr>
          <p:cNvSpPr txBox="1"/>
          <p:nvPr/>
        </p:nvSpPr>
        <p:spPr>
          <a:xfrm>
            <a:off x="-8404" y="107345"/>
            <a:ext cx="12191999" cy="707886"/>
          </a:xfrm>
          <a:prstGeom prst="rect">
            <a:avLst/>
          </a:prstGeom>
          <a:noFill/>
        </p:spPr>
        <p:txBody>
          <a:bodyPr wrap="square" rtlCol="0">
            <a:spAutoFit/>
          </a:bodyPr>
          <a:lstStyle/>
          <a:p>
            <a:pPr algn="ctr"/>
            <a:r>
              <a:rPr lang="ru-RU" sz="2000" b="1" dirty="0" err="1">
                <a:solidFill>
                  <a:schemeClr val="accent1">
                    <a:lumMod val="50000"/>
                  </a:schemeClr>
                </a:solidFill>
                <a:latin typeface="Times New Roman" panose="02020603050405020304" pitchFamily="18" charset="0"/>
                <a:cs typeface="Times New Roman" panose="02020603050405020304" pitchFamily="18" charset="0"/>
              </a:rPr>
              <a:t>Ўзбекистон</a:t>
            </a:r>
            <a:r>
              <a:rPr lang="ru-RU" sz="2000" b="1" dirty="0">
                <a:solidFill>
                  <a:schemeClr val="accent1">
                    <a:lumMod val="50000"/>
                  </a:schemeClr>
                </a:solidFill>
                <a:latin typeface="Times New Roman" panose="02020603050405020304" pitchFamily="18" charset="0"/>
                <a:cs typeface="Times New Roman" panose="02020603050405020304" pitchFamily="18" charset="0"/>
              </a:rPr>
              <a:t> Республикасининг “Коррупцияга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қарши</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курашиш</a:t>
            </a:r>
            <a:r>
              <a:rPr lang="ru-RU" sz="2000" b="1" dirty="0">
                <a:solidFill>
                  <a:schemeClr val="accent1">
                    <a:lumMod val="50000"/>
                  </a:schemeClr>
                </a:solidFill>
                <a:latin typeface="Times New Roman" panose="02020603050405020304" pitchFamily="18" charset="0"/>
                <a:cs typeface="Times New Roman" panose="02020603050405020304" pitchFamily="18" charset="0"/>
              </a:rPr>
              <a:t> тўғрисида”ги </a:t>
            </a:r>
            <a:br>
              <a:rPr lang="ru-RU" sz="2000" b="1" dirty="0">
                <a:solidFill>
                  <a:schemeClr val="accent1">
                    <a:lumMod val="50000"/>
                  </a:schemeClr>
                </a:solidFill>
                <a:latin typeface="Times New Roman" panose="02020603050405020304" pitchFamily="18" charset="0"/>
                <a:cs typeface="Times New Roman" panose="02020603050405020304" pitchFamily="18" charset="0"/>
              </a:rPr>
            </a:br>
            <a:r>
              <a:rPr lang="ru-RU" sz="2000" b="1" dirty="0" err="1">
                <a:solidFill>
                  <a:schemeClr val="accent1">
                    <a:lumMod val="50000"/>
                  </a:schemeClr>
                </a:solidFill>
                <a:latin typeface="Times New Roman" panose="02020603050405020304" pitchFamily="18" charset="0"/>
                <a:cs typeface="Times New Roman" panose="02020603050405020304" pitchFamily="18" charset="0"/>
              </a:rPr>
              <a:t>Қонунининг</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мазмуни</a:t>
            </a:r>
            <a:r>
              <a:rPr lang="ru-RU" sz="2000" b="1" dirty="0">
                <a:solidFill>
                  <a:schemeClr val="accent1">
                    <a:lumMod val="50000"/>
                  </a:schemeClr>
                </a:solidFill>
                <a:latin typeface="Times New Roman" panose="02020603050405020304" pitchFamily="18" charset="0"/>
                <a:cs typeface="Times New Roman" panose="02020603050405020304" pitchFamily="18" charset="0"/>
              </a:rPr>
              <a:t> ва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моҳияти</a:t>
            </a: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610BC32F-D4EB-4114-85A5-6775D456FB62}"/>
              </a:ext>
            </a:extLst>
          </p:cNvPr>
          <p:cNvSpPr/>
          <p:nvPr/>
        </p:nvSpPr>
        <p:spPr>
          <a:xfrm>
            <a:off x="609789" y="837037"/>
            <a:ext cx="11041626" cy="646331"/>
          </a:xfrm>
          <a:prstGeom prst="rect">
            <a:avLst/>
          </a:prstGeom>
        </p:spPr>
        <p:txBody>
          <a:bodyPr wrap="square">
            <a:spAutoFit/>
          </a:bodyPr>
          <a:lstStyle/>
          <a:p>
            <a:pPr algn="ct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Коррупцияга</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z-Cyrl-UZ"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арши</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кураш</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тўғрисида»ги</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Қонун</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2017 </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йил</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январда</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қабул</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қилинган</a:t>
            </a:r>
            <a:endPar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Қонун</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6-та боб, 34-моддадан </a:t>
            </a:r>
            <a:r>
              <a:rPr 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иборат</a:t>
            </a:r>
            <a:endPar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1" name="Группа 30">
            <a:extLst>
              <a:ext uri="{FF2B5EF4-FFF2-40B4-BE49-F238E27FC236}">
                <a16:creationId xmlns:a16="http://schemas.microsoft.com/office/drawing/2014/main" id="{274C8A3E-6D5A-451B-84C7-BE4C810FF12A}"/>
              </a:ext>
            </a:extLst>
          </p:cNvPr>
          <p:cNvGrpSpPr/>
          <p:nvPr/>
        </p:nvGrpSpPr>
        <p:grpSpPr>
          <a:xfrm>
            <a:off x="3540712" y="1883874"/>
            <a:ext cx="4901437" cy="4625289"/>
            <a:chOff x="3706760" y="1830756"/>
            <a:chExt cx="4778477" cy="4468088"/>
          </a:xfrm>
        </p:grpSpPr>
        <p:sp>
          <p:nvSpPr>
            <p:cNvPr id="7" name="Freeform 12">
              <a:extLst>
                <a:ext uri="{FF2B5EF4-FFF2-40B4-BE49-F238E27FC236}">
                  <a16:creationId xmlns:a16="http://schemas.microsoft.com/office/drawing/2014/main" id="{61DBE744-1BDB-4EE2-853C-780AD2A1C5D9}"/>
                </a:ext>
              </a:extLst>
            </p:cNvPr>
            <p:cNvSpPr>
              <a:spLocks/>
            </p:cNvSpPr>
            <p:nvPr/>
          </p:nvSpPr>
          <p:spPr bwMode="auto">
            <a:xfrm>
              <a:off x="6189752" y="1830756"/>
              <a:ext cx="1814493" cy="1537312"/>
            </a:xfrm>
            <a:custGeom>
              <a:avLst/>
              <a:gdLst>
                <a:gd name="T0" fmla="*/ 4015 w 7789"/>
                <a:gd name="T1" fmla="*/ 7003 h 7004"/>
                <a:gd name="T2" fmla="*/ 3759 w 7789"/>
                <a:gd name="T3" fmla="*/ 6966 h 7004"/>
                <a:gd name="T4" fmla="*/ 3514 w 7789"/>
                <a:gd name="T5" fmla="*/ 6882 h 7004"/>
                <a:gd name="T6" fmla="*/ 3287 w 7789"/>
                <a:gd name="T7" fmla="*/ 6752 h 7004"/>
                <a:gd name="T8" fmla="*/ 3135 w 7789"/>
                <a:gd name="T9" fmla="*/ 6624 h 7004"/>
                <a:gd name="T10" fmla="*/ 2784 w 7789"/>
                <a:gd name="T11" fmla="*/ 6312 h 7004"/>
                <a:gd name="T12" fmla="*/ 2274 w 7789"/>
                <a:gd name="T13" fmla="*/ 5951 h 7004"/>
                <a:gd name="T14" fmla="*/ 1725 w 7789"/>
                <a:gd name="T15" fmla="*/ 5655 h 7004"/>
                <a:gd name="T16" fmla="*/ 1144 w 7789"/>
                <a:gd name="T17" fmla="*/ 5429 h 7004"/>
                <a:gd name="T18" fmla="*/ 940 w 7789"/>
                <a:gd name="T19" fmla="*/ 5368 h 7004"/>
                <a:gd name="T20" fmla="*/ 734 w 7789"/>
                <a:gd name="T21" fmla="*/ 5280 h 7004"/>
                <a:gd name="T22" fmla="*/ 548 w 7789"/>
                <a:gd name="T23" fmla="*/ 5163 h 7004"/>
                <a:gd name="T24" fmla="*/ 384 w 7789"/>
                <a:gd name="T25" fmla="*/ 5017 h 7004"/>
                <a:gd name="T26" fmla="*/ 246 w 7789"/>
                <a:gd name="T27" fmla="*/ 4848 h 7004"/>
                <a:gd name="T28" fmla="*/ 135 w 7789"/>
                <a:gd name="T29" fmla="*/ 4660 h 7004"/>
                <a:gd name="T30" fmla="*/ 57 w 7789"/>
                <a:gd name="T31" fmla="*/ 4456 h 7004"/>
                <a:gd name="T32" fmla="*/ 11 w 7789"/>
                <a:gd name="T33" fmla="*/ 4239 h 7004"/>
                <a:gd name="T34" fmla="*/ 0 w 7789"/>
                <a:gd name="T35" fmla="*/ 4071 h 7004"/>
                <a:gd name="T36" fmla="*/ 3 w 7789"/>
                <a:gd name="T37" fmla="*/ 1289 h 7004"/>
                <a:gd name="T38" fmla="*/ 52 w 7789"/>
                <a:gd name="T39" fmla="*/ 991 h 7004"/>
                <a:gd name="T40" fmla="*/ 165 w 7789"/>
                <a:gd name="T41" fmla="*/ 716 h 7004"/>
                <a:gd name="T42" fmla="*/ 335 w 7789"/>
                <a:gd name="T43" fmla="*/ 470 h 7004"/>
                <a:gd name="T44" fmla="*/ 498 w 7789"/>
                <a:gd name="T45" fmla="*/ 311 h 7004"/>
                <a:gd name="T46" fmla="*/ 686 w 7789"/>
                <a:gd name="T47" fmla="*/ 181 h 7004"/>
                <a:gd name="T48" fmla="*/ 961 w 7789"/>
                <a:gd name="T49" fmla="*/ 61 h 7004"/>
                <a:gd name="T50" fmla="*/ 1253 w 7789"/>
                <a:gd name="T51" fmla="*/ 4 h 7004"/>
                <a:gd name="T52" fmla="*/ 1556 w 7789"/>
                <a:gd name="T53" fmla="*/ 13 h 7004"/>
                <a:gd name="T54" fmla="*/ 1843 w 7789"/>
                <a:gd name="T55" fmla="*/ 69 h 7004"/>
                <a:gd name="T56" fmla="*/ 2678 w 7789"/>
                <a:gd name="T57" fmla="*/ 289 h 7004"/>
                <a:gd name="T58" fmla="*/ 3489 w 7789"/>
                <a:gd name="T59" fmla="*/ 577 h 7004"/>
                <a:gd name="T60" fmla="*/ 4275 w 7789"/>
                <a:gd name="T61" fmla="*/ 931 h 7004"/>
                <a:gd name="T62" fmla="*/ 4846 w 7789"/>
                <a:gd name="T63" fmla="*/ 1241 h 7004"/>
                <a:gd name="T64" fmla="*/ 5387 w 7789"/>
                <a:gd name="T65" fmla="*/ 1577 h 7004"/>
                <a:gd name="T66" fmla="*/ 6070 w 7789"/>
                <a:gd name="T67" fmla="*/ 2075 h 7004"/>
                <a:gd name="T68" fmla="*/ 6712 w 7789"/>
                <a:gd name="T69" fmla="*/ 2625 h 7004"/>
                <a:gd name="T70" fmla="*/ 7309 w 7789"/>
                <a:gd name="T71" fmla="*/ 3229 h 7004"/>
                <a:gd name="T72" fmla="*/ 7499 w 7789"/>
                <a:gd name="T73" fmla="*/ 3446 h 7004"/>
                <a:gd name="T74" fmla="*/ 7658 w 7789"/>
                <a:gd name="T75" fmla="*/ 3702 h 7004"/>
                <a:gd name="T76" fmla="*/ 7755 w 7789"/>
                <a:gd name="T77" fmla="*/ 3984 h 7004"/>
                <a:gd name="T78" fmla="*/ 7789 w 7789"/>
                <a:gd name="T79" fmla="*/ 4281 h 7004"/>
                <a:gd name="T80" fmla="*/ 7770 w 7789"/>
                <a:gd name="T81" fmla="*/ 4508 h 7004"/>
                <a:gd name="T82" fmla="*/ 7714 w 7789"/>
                <a:gd name="T83" fmla="*/ 4731 h 7004"/>
                <a:gd name="T84" fmla="*/ 7587 w 7789"/>
                <a:gd name="T85" fmla="*/ 5002 h 7004"/>
                <a:gd name="T86" fmla="*/ 7403 w 7789"/>
                <a:gd name="T87" fmla="*/ 5237 h 7004"/>
                <a:gd name="T88" fmla="*/ 7171 w 7789"/>
                <a:gd name="T89" fmla="*/ 5429 h 7004"/>
                <a:gd name="T90" fmla="*/ 4765 w 7789"/>
                <a:gd name="T91" fmla="*/ 6820 h 7004"/>
                <a:gd name="T92" fmla="*/ 4643 w 7789"/>
                <a:gd name="T93" fmla="*/ 6883 h 7004"/>
                <a:gd name="T94" fmla="*/ 4473 w 7789"/>
                <a:gd name="T95" fmla="*/ 6946 h 7004"/>
                <a:gd name="T96" fmla="*/ 4299 w 7789"/>
                <a:gd name="T97" fmla="*/ 6986 h 7004"/>
                <a:gd name="T98" fmla="*/ 4123 w 7789"/>
                <a:gd name="T99" fmla="*/ 7003 h 7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89" h="7004">
                  <a:moveTo>
                    <a:pt x="4080" y="7004"/>
                  </a:moveTo>
                  <a:lnTo>
                    <a:pt x="4015" y="7003"/>
                  </a:lnTo>
                  <a:lnTo>
                    <a:pt x="3885" y="6990"/>
                  </a:lnTo>
                  <a:lnTo>
                    <a:pt x="3759" y="6966"/>
                  </a:lnTo>
                  <a:lnTo>
                    <a:pt x="3635" y="6931"/>
                  </a:lnTo>
                  <a:lnTo>
                    <a:pt x="3514" y="6882"/>
                  </a:lnTo>
                  <a:lnTo>
                    <a:pt x="3398" y="6823"/>
                  </a:lnTo>
                  <a:lnTo>
                    <a:pt x="3287" y="6752"/>
                  </a:lnTo>
                  <a:lnTo>
                    <a:pt x="3183" y="6669"/>
                  </a:lnTo>
                  <a:lnTo>
                    <a:pt x="3135" y="6624"/>
                  </a:lnTo>
                  <a:lnTo>
                    <a:pt x="3021" y="6516"/>
                  </a:lnTo>
                  <a:lnTo>
                    <a:pt x="2784" y="6312"/>
                  </a:lnTo>
                  <a:lnTo>
                    <a:pt x="2534" y="6124"/>
                  </a:lnTo>
                  <a:lnTo>
                    <a:pt x="2274" y="5951"/>
                  </a:lnTo>
                  <a:lnTo>
                    <a:pt x="2004" y="5794"/>
                  </a:lnTo>
                  <a:lnTo>
                    <a:pt x="1725" y="5655"/>
                  </a:lnTo>
                  <a:lnTo>
                    <a:pt x="1438" y="5533"/>
                  </a:lnTo>
                  <a:lnTo>
                    <a:pt x="1144" y="5429"/>
                  </a:lnTo>
                  <a:lnTo>
                    <a:pt x="995" y="5384"/>
                  </a:lnTo>
                  <a:lnTo>
                    <a:pt x="940" y="5368"/>
                  </a:lnTo>
                  <a:lnTo>
                    <a:pt x="835" y="5328"/>
                  </a:lnTo>
                  <a:lnTo>
                    <a:pt x="734" y="5280"/>
                  </a:lnTo>
                  <a:lnTo>
                    <a:pt x="639" y="5225"/>
                  </a:lnTo>
                  <a:lnTo>
                    <a:pt x="548" y="5163"/>
                  </a:lnTo>
                  <a:lnTo>
                    <a:pt x="463" y="5092"/>
                  </a:lnTo>
                  <a:lnTo>
                    <a:pt x="384" y="5017"/>
                  </a:lnTo>
                  <a:lnTo>
                    <a:pt x="311" y="4936"/>
                  </a:lnTo>
                  <a:lnTo>
                    <a:pt x="246" y="4848"/>
                  </a:lnTo>
                  <a:lnTo>
                    <a:pt x="187" y="4756"/>
                  </a:lnTo>
                  <a:lnTo>
                    <a:pt x="135" y="4660"/>
                  </a:lnTo>
                  <a:lnTo>
                    <a:pt x="92" y="4560"/>
                  </a:lnTo>
                  <a:lnTo>
                    <a:pt x="57" y="4456"/>
                  </a:lnTo>
                  <a:lnTo>
                    <a:pt x="30" y="4349"/>
                  </a:lnTo>
                  <a:lnTo>
                    <a:pt x="11" y="4239"/>
                  </a:lnTo>
                  <a:lnTo>
                    <a:pt x="2" y="4128"/>
                  </a:lnTo>
                  <a:lnTo>
                    <a:pt x="0" y="4071"/>
                  </a:lnTo>
                  <a:lnTo>
                    <a:pt x="0" y="1366"/>
                  </a:lnTo>
                  <a:lnTo>
                    <a:pt x="3" y="1289"/>
                  </a:lnTo>
                  <a:lnTo>
                    <a:pt x="19" y="1138"/>
                  </a:lnTo>
                  <a:lnTo>
                    <a:pt x="52" y="991"/>
                  </a:lnTo>
                  <a:lnTo>
                    <a:pt x="101" y="851"/>
                  </a:lnTo>
                  <a:lnTo>
                    <a:pt x="165" y="716"/>
                  </a:lnTo>
                  <a:lnTo>
                    <a:pt x="242" y="588"/>
                  </a:lnTo>
                  <a:lnTo>
                    <a:pt x="335" y="470"/>
                  </a:lnTo>
                  <a:lnTo>
                    <a:pt x="441" y="361"/>
                  </a:lnTo>
                  <a:lnTo>
                    <a:pt x="498" y="311"/>
                  </a:lnTo>
                  <a:lnTo>
                    <a:pt x="559" y="263"/>
                  </a:lnTo>
                  <a:lnTo>
                    <a:pt x="686" y="181"/>
                  </a:lnTo>
                  <a:lnTo>
                    <a:pt x="820" y="113"/>
                  </a:lnTo>
                  <a:lnTo>
                    <a:pt x="961" y="61"/>
                  </a:lnTo>
                  <a:lnTo>
                    <a:pt x="1105" y="25"/>
                  </a:lnTo>
                  <a:lnTo>
                    <a:pt x="1253" y="4"/>
                  </a:lnTo>
                  <a:lnTo>
                    <a:pt x="1405" y="0"/>
                  </a:lnTo>
                  <a:lnTo>
                    <a:pt x="1556" y="13"/>
                  </a:lnTo>
                  <a:lnTo>
                    <a:pt x="1631" y="26"/>
                  </a:lnTo>
                  <a:lnTo>
                    <a:pt x="1843" y="69"/>
                  </a:lnTo>
                  <a:lnTo>
                    <a:pt x="2263" y="171"/>
                  </a:lnTo>
                  <a:lnTo>
                    <a:pt x="2678" y="289"/>
                  </a:lnTo>
                  <a:lnTo>
                    <a:pt x="3086" y="424"/>
                  </a:lnTo>
                  <a:lnTo>
                    <a:pt x="3489" y="577"/>
                  </a:lnTo>
                  <a:lnTo>
                    <a:pt x="3885" y="745"/>
                  </a:lnTo>
                  <a:lnTo>
                    <a:pt x="4275" y="931"/>
                  </a:lnTo>
                  <a:lnTo>
                    <a:pt x="4658" y="1133"/>
                  </a:lnTo>
                  <a:lnTo>
                    <a:pt x="4846" y="1241"/>
                  </a:lnTo>
                  <a:lnTo>
                    <a:pt x="5029" y="1349"/>
                  </a:lnTo>
                  <a:lnTo>
                    <a:pt x="5387" y="1577"/>
                  </a:lnTo>
                  <a:lnTo>
                    <a:pt x="5733" y="1819"/>
                  </a:lnTo>
                  <a:lnTo>
                    <a:pt x="6070" y="2075"/>
                  </a:lnTo>
                  <a:lnTo>
                    <a:pt x="6397" y="2344"/>
                  </a:lnTo>
                  <a:lnTo>
                    <a:pt x="6712" y="2625"/>
                  </a:lnTo>
                  <a:lnTo>
                    <a:pt x="7016" y="2921"/>
                  </a:lnTo>
                  <a:lnTo>
                    <a:pt x="7309" y="3229"/>
                  </a:lnTo>
                  <a:lnTo>
                    <a:pt x="7451" y="3388"/>
                  </a:lnTo>
                  <a:lnTo>
                    <a:pt x="7499" y="3446"/>
                  </a:lnTo>
                  <a:lnTo>
                    <a:pt x="7587" y="3571"/>
                  </a:lnTo>
                  <a:lnTo>
                    <a:pt x="7658" y="3702"/>
                  </a:lnTo>
                  <a:lnTo>
                    <a:pt x="7714" y="3841"/>
                  </a:lnTo>
                  <a:lnTo>
                    <a:pt x="7755" y="3984"/>
                  </a:lnTo>
                  <a:lnTo>
                    <a:pt x="7780" y="4131"/>
                  </a:lnTo>
                  <a:lnTo>
                    <a:pt x="7789" y="4281"/>
                  </a:lnTo>
                  <a:lnTo>
                    <a:pt x="7781" y="4432"/>
                  </a:lnTo>
                  <a:lnTo>
                    <a:pt x="7770" y="4508"/>
                  </a:lnTo>
                  <a:lnTo>
                    <a:pt x="7756" y="4584"/>
                  </a:lnTo>
                  <a:lnTo>
                    <a:pt x="7714" y="4731"/>
                  </a:lnTo>
                  <a:lnTo>
                    <a:pt x="7658" y="4870"/>
                  </a:lnTo>
                  <a:lnTo>
                    <a:pt x="7587" y="5002"/>
                  </a:lnTo>
                  <a:lnTo>
                    <a:pt x="7501" y="5125"/>
                  </a:lnTo>
                  <a:lnTo>
                    <a:pt x="7403" y="5237"/>
                  </a:lnTo>
                  <a:lnTo>
                    <a:pt x="7293" y="5340"/>
                  </a:lnTo>
                  <a:lnTo>
                    <a:pt x="7171" y="5429"/>
                  </a:lnTo>
                  <a:lnTo>
                    <a:pt x="7105" y="5469"/>
                  </a:lnTo>
                  <a:lnTo>
                    <a:pt x="4765" y="6820"/>
                  </a:lnTo>
                  <a:lnTo>
                    <a:pt x="4725" y="6843"/>
                  </a:lnTo>
                  <a:lnTo>
                    <a:pt x="4643" y="6883"/>
                  </a:lnTo>
                  <a:lnTo>
                    <a:pt x="4558" y="6918"/>
                  </a:lnTo>
                  <a:lnTo>
                    <a:pt x="4473" y="6946"/>
                  </a:lnTo>
                  <a:lnTo>
                    <a:pt x="4387" y="6969"/>
                  </a:lnTo>
                  <a:lnTo>
                    <a:pt x="4299" y="6986"/>
                  </a:lnTo>
                  <a:lnTo>
                    <a:pt x="4212" y="6998"/>
                  </a:lnTo>
                  <a:lnTo>
                    <a:pt x="4123" y="7003"/>
                  </a:lnTo>
                  <a:lnTo>
                    <a:pt x="4080" y="7004"/>
                  </a:lnTo>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 name="Freeform 14">
              <a:extLst>
                <a:ext uri="{FF2B5EF4-FFF2-40B4-BE49-F238E27FC236}">
                  <a16:creationId xmlns:a16="http://schemas.microsoft.com/office/drawing/2014/main" id="{BF4EFF58-F231-4B14-8EEC-608A1FD1D4D2}"/>
                </a:ext>
              </a:extLst>
            </p:cNvPr>
            <p:cNvSpPr>
              <a:spLocks/>
            </p:cNvSpPr>
            <p:nvPr/>
          </p:nvSpPr>
          <p:spPr bwMode="auto">
            <a:xfrm>
              <a:off x="7275186" y="3182492"/>
              <a:ext cx="1210051" cy="1803047"/>
            </a:xfrm>
            <a:custGeom>
              <a:avLst/>
              <a:gdLst>
                <a:gd name="T0" fmla="*/ 3451 w 5193"/>
                <a:gd name="T1" fmla="*/ 2 h 8213"/>
                <a:gd name="T2" fmla="*/ 3148 w 5193"/>
                <a:gd name="T3" fmla="*/ 62 h 8213"/>
                <a:gd name="T4" fmla="*/ 2934 w 5193"/>
                <a:gd name="T5" fmla="*/ 160 h 8213"/>
                <a:gd name="T6" fmla="*/ 554 w 5193"/>
                <a:gd name="T7" fmla="*/ 1535 h 8213"/>
                <a:gd name="T8" fmla="*/ 398 w 5193"/>
                <a:gd name="T9" fmla="*/ 1653 h 8213"/>
                <a:gd name="T10" fmla="*/ 266 w 5193"/>
                <a:gd name="T11" fmla="*/ 1792 h 8213"/>
                <a:gd name="T12" fmla="*/ 159 w 5193"/>
                <a:gd name="T13" fmla="*/ 1949 h 8213"/>
                <a:gd name="T14" fmla="*/ 78 w 5193"/>
                <a:gd name="T15" fmla="*/ 2119 h 8213"/>
                <a:gd name="T16" fmla="*/ 24 w 5193"/>
                <a:gd name="T17" fmla="*/ 2301 h 8213"/>
                <a:gd name="T18" fmla="*/ 0 w 5193"/>
                <a:gd name="T19" fmla="*/ 2490 h 8213"/>
                <a:gd name="T20" fmla="*/ 8 w 5193"/>
                <a:gd name="T21" fmla="*/ 2682 h 8213"/>
                <a:gd name="T22" fmla="*/ 35 w 5193"/>
                <a:gd name="T23" fmla="*/ 2826 h 8213"/>
                <a:gd name="T24" fmla="*/ 131 w 5193"/>
                <a:gd name="T25" fmla="*/ 3300 h 8213"/>
                <a:gd name="T26" fmla="*/ 190 w 5193"/>
                <a:gd name="T27" fmla="*/ 3945 h 8213"/>
                <a:gd name="T28" fmla="*/ 190 w 5193"/>
                <a:gd name="T29" fmla="*/ 4269 h 8213"/>
                <a:gd name="T30" fmla="*/ 131 w 5193"/>
                <a:gd name="T31" fmla="*/ 4913 h 8213"/>
                <a:gd name="T32" fmla="*/ 35 w 5193"/>
                <a:gd name="T33" fmla="*/ 5387 h 8213"/>
                <a:gd name="T34" fmla="*/ 8 w 5193"/>
                <a:gd name="T35" fmla="*/ 5531 h 8213"/>
                <a:gd name="T36" fmla="*/ 0 w 5193"/>
                <a:gd name="T37" fmla="*/ 5723 h 8213"/>
                <a:gd name="T38" fmla="*/ 24 w 5193"/>
                <a:gd name="T39" fmla="*/ 5912 h 8213"/>
                <a:gd name="T40" fmla="*/ 78 w 5193"/>
                <a:gd name="T41" fmla="*/ 6094 h 8213"/>
                <a:gd name="T42" fmla="*/ 159 w 5193"/>
                <a:gd name="T43" fmla="*/ 6264 h 8213"/>
                <a:gd name="T44" fmla="*/ 266 w 5193"/>
                <a:gd name="T45" fmla="*/ 6421 h 8213"/>
                <a:gd name="T46" fmla="*/ 398 w 5193"/>
                <a:gd name="T47" fmla="*/ 6560 h 8213"/>
                <a:gd name="T48" fmla="*/ 554 w 5193"/>
                <a:gd name="T49" fmla="*/ 6678 h 8213"/>
                <a:gd name="T50" fmla="*/ 2934 w 5193"/>
                <a:gd name="T51" fmla="*/ 8054 h 8213"/>
                <a:gd name="T52" fmla="*/ 3114 w 5193"/>
                <a:gd name="T53" fmla="*/ 8138 h 8213"/>
                <a:gd name="T54" fmla="*/ 3366 w 5193"/>
                <a:gd name="T55" fmla="*/ 8202 h 8213"/>
                <a:gd name="T56" fmla="*/ 3626 w 5193"/>
                <a:gd name="T57" fmla="*/ 8210 h 8213"/>
                <a:gd name="T58" fmla="*/ 3883 w 5193"/>
                <a:gd name="T59" fmla="*/ 8159 h 8213"/>
                <a:gd name="T60" fmla="*/ 4008 w 5193"/>
                <a:gd name="T61" fmla="*/ 8112 h 8213"/>
                <a:gd name="T62" fmla="*/ 4234 w 5193"/>
                <a:gd name="T63" fmla="*/ 7981 h 8213"/>
                <a:gd name="T64" fmla="*/ 4423 w 5193"/>
                <a:gd name="T65" fmla="*/ 7806 h 8213"/>
                <a:gd name="T66" fmla="*/ 4571 w 5193"/>
                <a:gd name="T67" fmla="*/ 7593 h 8213"/>
                <a:gd name="T68" fmla="*/ 4649 w 5193"/>
                <a:gd name="T69" fmla="*/ 7412 h 8213"/>
                <a:gd name="T70" fmla="*/ 4833 w 5193"/>
                <a:gd name="T71" fmla="*/ 6810 h 8213"/>
                <a:gd name="T72" fmla="*/ 5021 w 5193"/>
                <a:gd name="T73" fmla="*/ 5992 h 8213"/>
                <a:gd name="T74" fmla="*/ 5140 w 5193"/>
                <a:gd name="T75" fmla="*/ 5161 h 8213"/>
                <a:gd name="T76" fmla="*/ 5192 w 5193"/>
                <a:gd name="T77" fmla="*/ 4318 h 8213"/>
                <a:gd name="T78" fmla="*/ 5192 w 5193"/>
                <a:gd name="T79" fmla="*/ 3895 h 8213"/>
                <a:gd name="T80" fmla="*/ 5140 w 5193"/>
                <a:gd name="T81" fmla="*/ 3052 h 8213"/>
                <a:gd name="T82" fmla="*/ 5021 w 5193"/>
                <a:gd name="T83" fmla="*/ 2221 h 8213"/>
                <a:gd name="T84" fmla="*/ 4833 w 5193"/>
                <a:gd name="T85" fmla="*/ 1403 h 8213"/>
                <a:gd name="T86" fmla="*/ 4649 w 5193"/>
                <a:gd name="T87" fmla="*/ 802 h 8213"/>
                <a:gd name="T88" fmla="*/ 4571 w 5193"/>
                <a:gd name="T89" fmla="*/ 620 h 8213"/>
                <a:gd name="T90" fmla="*/ 4423 w 5193"/>
                <a:gd name="T91" fmla="*/ 407 h 8213"/>
                <a:gd name="T92" fmla="*/ 4234 w 5193"/>
                <a:gd name="T93" fmla="*/ 231 h 8213"/>
                <a:gd name="T94" fmla="*/ 4008 w 5193"/>
                <a:gd name="T95" fmla="*/ 101 h 8213"/>
                <a:gd name="T96" fmla="*/ 3895 w 5193"/>
                <a:gd name="T97" fmla="*/ 58 h 8213"/>
                <a:gd name="T98" fmla="*/ 3686 w 5193"/>
                <a:gd name="T99" fmla="*/ 10 h 8213"/>
                <a:gd name="T100" fmla="*/ 3527 w 5193"/>
                <a:gd name="T101" fmla="*/ 0 h 8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93" h="8213">
                  <a:moveTo>
                    <a:pt x="3527" y="0"/>
                  </a:moveTo>
                  <a:lnTo>
                    <a:pt x="3451" y="2"/>
                  </a:lnTo>
                  <a:lnTo>
                    <a:pt x="3297" y="22"/>
                  </a:lnTo>
                  <a:lnTo>
                    <a:pt x="3148" y="62"/>
                  </a:lnTo>
                  <a:lnTo>
                    <a:pt x="3004" y="121"/>
                  </a:lnTo>
                  <a:lnTo>
                    <a:pt x="2934" y="160"/>
                  </a:lnTo>
                  <a:lnTo>
                    <a:pt x="596" y="1509"/>
                  </a:lnTo>
                  <a:lnTo>
                    <a:pt x="554" y="1535"/>
                  </a:lnTo>
                  <a:lnTo>
                    <a:pt x="473" y="1591"/>
                  </a:lnTo>
                  <a:lnTo>
                    <a:pt x="398" y="1653"/>
                  </a:lnTo>
                  <a:lnTo>
                    <a:pt x="329" y="1720"/>
                  </a:lnTo>
                  <a:lnTo>
                    <a:pt x="266" y="1792"/>
                  </a:lnTo>
                  <a:lnTo>
                    <a:pt x="209" y="1868"/>
                  </a:lnTo>
                  <a:lnTo>
                    <a:pt x="159" y="1949"/>
                  </a:lnTo>
                  <a:lnTo>
                    <a:pt x="114" y="2033"/>
                  </a:lnTo>
                  <a:lnTo>
                    <a:pt x="78" y="2119"/>
                  </a:lnTo>
                  <a:lnTo>
                    <a:pt x="47" y="2209"/>
                  </a:lnTo>
                  <a:lnTo>
                    <a:pt x="24" y="2301"/>
                  </a:lnTo>
                  <a:lnTo>
                    <a:pt x="9" y="2395"/>
                  </a:lnTo>
                  <a:lnTo>
                    <a:pt x="0" y="2490"/>
                  </a:lnTo>
                  <a:lnTo>
                    <a:pt x="0" y="2586"/>
                  </a:lnTo>
                  <a:lnTo>
                    <a:pt x="8" y="2682"/>
                  </a:lnTo>
                  <a:lnTo>
                    <a:pt x="23" y="2778"/>
                  </a:lnTo>
                  <a:lnTo>
                    <a:pt x="35" y="2826"/>
                  </a:lnTo>
                  <a:lnTo>
                    <a:pt x="71" y="2982"/>
                  </a:lnTo>
                  <a:lnTo>
                    <a:pt x="131" y="3300"/>
                  </a:lnTo>
                  <a:lnTo>
                    <a:pt x="170" y="3621"/>
                  </a:lnTo>
                  <a:lnTo>
                    <a:pt x="190" y="3945"/>
                  </a:lnTo>
                  <a:lnTo>
                    <a:pt x="191" y="4107"/>
                  </a:lnTo>
                  <a:lnTo>
                    <a:pt x="190" y="4269"/>
                  </a:lnTo>
                  <a:lnTo>
                    <a:pt x="170" y="4593"/>
                  </a:lnTo>
                  <a:lnTo>
                    <a:pt x="131" y="4913"/>
                  </a:lnTo>
                  <a:lnTo>
                    <a:pt x="71" y="5231"/>
                  </a:lnTo>
                  <a:lnTo>
                    <a:pt x="35" y="5387"/>
                  </a:lnTo>
                  <a:lnTo>
                    <a:pt x="23" y="5435"/>
                  </a:lnTo>
                  <a:lnTo>
                    <a:pt x="8" y="5531"/>
                  </a:lnTo>
                  <a:lnTo>
                    <a:pt x="0" y="5627"/>
                  </a:lnTo>
                  <a:lnTo>
                    <a:pt x="0" y="5723"/>
                  </a:lnTo>
                  <a:lnTo>
                    <a:pt x="9" y="5818"/>
                  </a:lnTo>
                  <a:lnTo>
                    <a:pt x="24" y="5912"/>
                  </a:lnTo>
                  <a:lnTo>
                    <a:pt x="47" y="6004"/>
                  </a:lnTo>
                  <a:lnTo>
                    <a:pt x="78" y="6094"/>
                  </a:lnTo>
                  <a:lnTo>
                    <a:pt x="114" y="6180"/>
                  </a:lnTo>
                  <a:lnTo>
                    <a:pt x="159" y="6264"/>
                  </a:lnTo>
                  <a:lnTo>
                    <a:pt x="209" y="6345"/>
                  </a:lnTo>
                  <a:lnTo>
                    <a:pt x="266" y="6421"/>
                  </a:lnTo>
                  <a:lnTo>
                    <a:pt x="329" y="6493"/>
                  </a:lnTo>
                  <a:lnTo>
                    <a:pt x="398" y="6560"/>
                  </a:lnTo>
                  <a:lnTo>
                    <a:pt x="473" y="6622"/>
                  </a:lnTo>
                  <a:lnTo>
                    <a:pt x="554" y="6678"/>
                  </a:lnTo>
                  <a:lnTo>
                    <a:pt x="596" y="6704"/>
                  </a:lnTo>
                  <a:lnTo>
                    <a:pt x="2934" y="8054"/>
                  </a:lnTo>
                  <a:lnTo>
                    <a:pt x="2993" y="8085"/>
                  </a:lnTo>
                  <a:lnTo>
                    <a:pt x="3114" y="8138"/>
                  </a:lnTo>
                  <a:lnTo>
                    <a:pt x="3239" y="8177"/>
                  </a:lnTo>
                  <a:lnTo>
                    <a:pt x="3366" y="8202"/>
                  </a:lnTo>
                  <a:lnTo>
                    <a:pt x="3496" y="8213"/>
                  </a:lnTo>
                  <a:lnTo>
                    <a:pt x="3626" y="8210"/>
                  </a:lnTo>
                  <a:lnTo>
                    <a:pt x="3755" y="8191"/>
                  </a:lnTo>
                  <a:lnTo>
                    <a:pt x="3883" y="8159"/>
                  </a:lnTo>
                  <a:lnTo>
                    <a:pt x="3945" y="8136"/>
                  </a:lnTo>
                  <a:lnTo>
                    <a:pt x="4008" y="8112"/>
                  </a:lnTo>
                  <a:lnTo>
                    <a:pt x="4125" y="8053"/>
                  </a:lnTo>
                  <a:lnTo>
                    <a:pt x="4234" y="7981"/>
                  </a:lnTo>
                  <a:lnTo>
                    <a:pt x="4333" y="7899"/>
                  </a:lnTo>
                  <a:lnTo>
                    <a:pt x="4423" y="7806"/>
                  </a:lnTo>
                  <a:lnTo>
                    <a:pt x="4503" y="7704"/>
                  </a:lnTo>
                  <a:lnTo>
                    <a:pt x="4571" y="7593"/>
                  </a:lnTo>
                  <a:lnTo>
                    <a:pt x="4626" y="7474"/>
                  </a:lnTo>
                  <a:lnTo>
                    <a:pt x="4649" y="7412"/>
                  </a:lnTo>
                  <a:lnTo>
                    <a:pt x="4714" y="7213"/>
                  </a:lnTo>
                  <a:lnTo>
                    <a:pt x="4833" y="6810"/>
                  </a:lnTo>
                  <a:lnTo>
                    <a:pt x="4936" y="6403"/>
                  </a:lnTo>
                  <a:lnTo>
                    <a:pt x="5021" y="5992"/>
                  </a:lnTo>
                  <a:lnTo>
                    <a:pt x="5089" y="5579"/>
                  </a:lnTo>
                  <a:lnTo>
                    <a:pt x="5140" y="5161"/>
                  </a:lnTo>
                  <a:lnTo>
                    <a:pt x="5174" y="4741"/>
                  </a:lnTo>
                  <a:lnTo>
                    <a:pt x="5192" y="4318"/>
                  </a:lnTo>
                  <a:lnTo>
                    <a:pt x="5193" y="4107"/>
                  </a:lnTo>
                  <a:lnTo>
                    <a:pt x="5192" y="3895"/>
                  </a:lnTo>
                  <a:lnTo>
                    <a:pt x="5174" y="3473"/>
                  </a:lnTo>
                  <a:lnTo>
                    <a:pt x="5140" y="3052"/>
                  </a:lnTo>
                  <a:lnTo>
                    <a:pt x="5089" y="2634"/>
                  </a:lnTo>
                  <a:lnTo>
                    <a:pt x="5021" y="2221"/>
                  </a:lnTo>
                  <a:lnTo>
                    <a:pt x="4936" y="1810"/>
                  </a:lnTo>
                  <a:lnTo>
                    <a:pt x="4833" y="1403"/>
                  </a:lnTo>
                  <a:lnTo>
                    <a:pt x="4714" y="1000"/>
                  </a:lnTo>
                  <a:lnTo>
                    <a:pt x="4649" y="802"/>
                  </a:lnTo>
                  <a:lnTo>
                    <a:pt x="4626" y="739"/>
                  </a:lnTo>
                  <a:lnTo>
                    <a:pt x="4571" y="620"/>
                  </a:lnTo>
                  <a:lnTo>
                    <a:pt x="4503" y="509"/>
                  </a:lnTo>
                  <a:lnTo>
                    <a:pt x="4423" y="407"/>
                  </a:lnTo>
                  <a:lnTo>
                    <a:pt x="4333" y="314"/>
                  </a:lnTo>
                  <a:lnTo>
                    <a:pt x="4234" y="231"/>
                  </a:lnTo>
                  <a:lnTo>
                    <a:pt x="4125" y="160"/>
                  </a:lnTo>
                  <a:lnTo>
                    <a:pt x="4008" y="101"/>
                  </a:lnTo>
                  <a:lnTo>
                    <a:pt x="3945" y="77"/>
                  </a:lnTo>
                  <a:lnTo>
                    <a:pt x="3895" y="58"/>
                  </a:lnTo>
                  <a:lnTo>
                    <a:pt x="3791" y="29"/>
                  </a:lnTo>
                  <a:lnTo>
                    <a:pt x="3686" y="10"/>
                  </a:lnTo>
                  <a:lnTo>
                    <a:pt x="3580" y="1"/>
                  </a:lnTo>
                  <a:lnTo>
                    <a:pt x="3527" y="0"/>
                  </a:lnTo>
                  <a:lnTo>
                    <a:pt x="3527"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 name="Freeform 17">
              <a:extLst>
                <a:ext uri="{FF2B5EF4-FFF2-40B4-BE49-F238E27FC236}">
                  <a16:creationId xmlns:a16="http://schemas.microsoft.com/office/drawing/2014/main" id="{A14ACC74-282D-41D4-9E6F-95F5FA0B0355}"/>
                </a:ext>
              </a:extLst>
            </p:cNvPr>
            <p:cNvSpPr>
              <a:spLocks/>
            </p:cNvSpPr>
            <p:nvPr/>
          </p:nvSpPr>
          <p:spPr bwMode="auto">
            <a:xfrm>
              <a:off x="3706760" y="3182492"/>
              <a:ext cx="1210051" cy="1803047"/>
            </a:xfrm>
            <a:custGeom>
              <a:avLst/>
              <a:gdLst>
                <a:gd name="T0" fmla="*/ 1612 w 5193"/>
                <a:gd name="T1" fmla="*/ 1 h 8213"/>
                <a:gd name="T2" fmla="*/ 1402 w 5193"/>
                <a:gd name="T3" fmla="*/ 29 h 8213"/>
                <a:gd name="T4" fmla="*/ 1246 w 5193"/>
                <a:gd name="T5" fmla="*/ 77 h 8213"/>
                <a:gd name="T6" fmla="*/ 1068 w 5193"/>
                <a:gd name="T7" fmla="*/ 160 h 8213"/>
                <a:gd name="T8" fmla="*/ 860 w 5193"/>
                <a:gd name="T9" fmla="*/ 314 h 8213"/>
                <a:gd name="T10" fmla="*/ 690 w 5193"/>
                <a:gd name="T11" fmla="*/ 509 h 8213"/>
                <a:gd name="T12" fmla="*/ 567 w 5193"/>
                <a:gd name="T13" fmla="*/ 739 h 8213"/>
                <a:gd name="T14" fmla="*/ 477 w 5193"/>
                <a:gd name="T15" fmla="*/ 1000 h 8213"/>
                <a:gd name="T16" fmla="*/ 257 w 5193"/>
                <a:gd name="T17" fmla="*/ 1810 h 8213"/>
                <a:gd name="T18" fmla="*/ 104 w 5193"/>
                <a:gd name="T19" fmla="*/ 2634 h 8213"/>
                <a:gd name="T20" fmla="*/ 18 w 5193"/>
                <a:gd name="T21" fmla="*/ 3473 h 8213"/>
                <a:gd name="T22" fmla="*/ 0 w 5193"/>
                <a:gd name="T23" fmla="*/ 4107 h 8213"/>
                <a:gd name="T24" fmla="*/ 18 w 5193"/>
                <a:gd name="T25" fmla="*/ 4741 h 8213"/>
                <a:gd name="T26" fmla="*/ 104 w 5193"/>
                <a:gd name="T27" fmla="*/ 5579 h 8213"/>
                <a:gd name="T28" fmla="*/ 257 w 5193"/>
                <a:gd name="T29" fmla="*/ 6403 h 8213"/>
                <a:gd name="T30" fmla="*/ 477 w 5193"/>
                <a:gd name="T31" fmla="*/ 7213 h 8213"/>
                <a:gd name="T32" fmla="*/ 567 w 5193"/>
                <a:gd name="T33" fmla="*/ 7474 h 8213"/>
                <a:gd name="T34" fmla="*/ 690 w 5193"/>
                <a:gd name="T35" fmla="*/ 7704 h 8213"/>
                <a:gd name="T36" fmla="*/ 860 w 5193"/>
                <a:gd name="T37" fmla="*/ 7899 h 8213"/>
                <a:gd name="T38" fmla="*/ 1068 w 5193"/>
                <a:gd name="T39" fmla="*/ 8053 h 8213"/>
                <a:gd name="T40" fmla="*/ 1246 w 5193"/>
                <a:gd name="T41" fmla="*/ 8136 h 8213"/>
                <a:gd name="T42" fmla="*/ 1437 w 5193"/>
                <a:gd name="T43" fmla="*/ 8191 h 8213"/>
                <a:gd name="T44" fmla="*/ 1697 w 5193"/>
                <a:gd name="T45" fmla="*/ 8213 h 8213"/>
                <a:gd name="T46" fmla="*/ 1954 w 5193"/>
                <a:gd name="T47" fmla="*/ 8177 h 8213"/>
                <a:gd name="T48" fmla="*/ 2200 w 5193"/>
                <a:gd name="T49" fmla="*/ 8085 h 8213"/>
                <a:gd name="T50" fmla="*/ 4595 w 5193"/>
                <a:gd name="T51" fmla="*/ 6704 h 8213"/>
                <a:gd name="T52" fmla="*/ 4719 w 5193"/>
                <a:gd name="T53" fmla="*/ 6622 h 8213"/>
                <a:gd name="T54" fmla="*/ 4863 w 5193"/>
                <a:gd name="T55" fmla="*/ 6493 h 8213"/>
                <a:gd name="T56" fmla="*/ 4983 w 5193"/>
                <a:gd name="T57" fmla="*/ 6345 h 8213"/>
                <a:gd name="T58" fmla="*/ 5078 w 5193"/>
                <a:gd name="T59" fmla="*/ 6180 h 8213"/>
                <a:gd name="T60" fmla="*/ 5145 w 5193"/>
                <a:gd name="T61" fmla="*/ 6004 h 8213"/>
                <a:gd name="T62" fmla="*/ 5184 w 5193"/>
                <a:gd name="T63" fmla="*/ 5818 h 8213"/>
                <a:gd name="T64" fmla="*/ 5193 w 5193"/>
                <a:gd name="T65" fmla="*/ 5627 h 8213"/>
                <a:gd name="T66" fmla="*/ 5170 w 5193"/>
                <a:gd name="T67" fmla="*/ 5435 h 8213"/>
                <a:gd name="T68" fmla="*/ 5120 w 5193"/>
                <a:gd name="T69" fmla="*/ 5231 h 8213"/>
                <a:gd name="T70" fmla="*/ 5022 w 5193"/>
                <a:gd name="T71" fmla="*/ 4593 h 8213"/>
                <a:gd name="T72" fmla="*/ 5001 w 5193"/>
                <a:gd name="T73" fmla="*/ 4107 h 8213"/>
                <a:gd name="T74" fmla="*/ 5022 w 5193"/>
                <a:gd name="T75" fmla="*/ 3621 h 8213"/>
                <a:gd name="T76" fmla="*/ 5120 w 5193"/>
                <a:gd name="T77" fmla="*/ 2982 h 8213"/>
                <a:gd name="T78" fmla="*/ 5170 w 5193"/>
                <a:gd name="T79" fmla="*/ 2778 h 8213"/>
                <a:gd name="T80" fmla="*/ 5193 w 5193"/>
                <a:gd name="T81" fmla="*/ 2586 h 8213"/>
                <a:gd name="T82" fmla="*/ 5184 w 5193"/>
                <a:gd name="T83" fmla="*/ 2395 h 8213"/>
                <a:gd name="T84" fmla="*/ 5145 w 5193"/>
                <a:gd name="T85" fmla="*/ 2209 h 8213"/>
                <a:gd name="T86" fmla="*/ 5078 w 5193"/>
                <a:gd name="T87" fmla="*/ 2033 h 8213"/>
                <a:gd name="T88" fmla="*/ 4983 w 5193"/>
                <a:gd name="T89" fmla="*/ 1868 h 8213"/>
                <a:gd name="T90" fmla="*/ 4863 w 5193"/>
                <a:gd name="T91" fmla="*/ 1720 h 8213"/>
                <a:gd name="T92" fmla="*/ 4719 w 5193"/>
                <a:gd name="T93" fmla="*/ 1591 h 8213"/>
                <a:gd name="T94" fmla="*/ 4595 w 5193"/>
                <a:gd name="T95" fmla="*/ 1509 h 8213"/>
                <a:gd name="T96" fmla="*/ 2188 w 5193"/>
                <a:gd name="T97" fmla="*/ 121 h 8213"/>
                <a:gd name="T98" fmla="*/ 1894 w 5193"/>
                <a:gd name="T99" fmla="*/ 22 h 8213"/>
                <a:gd name="T100" fmla="*/ 1665 w 5193"/>
                <a:gd name="T101" fmla="*/ 0 h 8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93" h="8213">
                  <a:moveTo>
                    <a:pt x="1665" y="0"/>
                  </a:moveTo>
                  <a:lnTo>
                    <a:pt x="1612" y="1"/>
                  </a:lnTo>
                  <a:lnTo>
                    <a:pt x="1507" y="10"/>
                  </a:lnTo>
                  <a:lnTo>
                    <a:pt x="1402" y="29"/>
                  </a:lnTo>
                  <a:lnTo>
                    <a:pt x="1298" y="58"/>
                  </a:lnTo>
                  <a:lnTo>
                    <a:pt x="1246" y="77"/>
                  </a:lnTo>
                  <a:lnTo>
                    <a:pt x="1185" y="101"/>
                  </a:lnTo>
                  <a:lnTo>
                    <a:pt x="1068" y="160"/>
                  </a:lnTo>
                  <a:lnTo>
                    <a:pt x="959" y="231"/>
                  </a:lnTo>
                  <a:lnTo>
                    <a:pt x="860" y="314"/>
                  </a:lnTo>
                  <a:lnTo>
                    <a:pt x="770" y="407"/>
                  </a:lnTo>
                  <a:lnTo>
                    <a:pt x="690" y="509"/>
                  </a:lnTo>
                  <a:lnTo>
                    <a:pt x="622" y="620"/>
                  </a:lnTo>
                  <a:lnTo>
                    <a:pt x="567" y="739"/>
                  </a:lnTo>
                  <a:lnTo>
                    <a:pt x="544" y="802"/>
                  </a:lnTo>
                  <a:lnTo>
                    <a:pt x="477" y="1000"/>
                  </a:lnTo>
                  <a:lnTo>
                    <a:pt x="358" y="1403"/>
                  </a:lnTo>
                  <a:lnTo>
                    <a:pt x="257" y="1810"/>
                  </a:lnTo>
                  <a:lnTo>
                    <a:pt x="172" y="2221"/>
                  </a:lnTo>
                  <a:lnTo>
                    <a:pt x="104" y="2634"/>
                  </a:lnTo>
                  <a:lnTo>
                    <a:pt x="52" y="3052"/>
                  </a:lnTo>
                  <a:lnTo>
                    <a:pt x="18" y="3473"/>
                  </a:lnTo>
                  <a:lnTo>
                    <a:pt x="1" y="3895"/>
                  </a:lnTo>
                  <a:lnTo>
                    <a:pt x="0" y="4107"/>
                  </a:lnTo>
                  <a:lnTo>
                    <a:pt x="1" y="4318"/>
                  </a:lnTo>
                  <a:lnTo>
                    <a:pt x="18" y="4741"/>
                  </a:lnTo>
                  <a:lnTo>
                    <a:pt x="52" y="5161"/>
                  </a:lnTo>
                  <a:lnTo>
                    <a:pt x="104" y="5579"/>
                  </a:lnTo>
                  <a:lnTo>
                    <a:pt x="172" y="5992"/>
                  </a:lnTo>
                  <a:lnTo>
                    <a:pt x="257" y="6403"/>
                  </a:lnTo>
                  <a:lnTo>
                    <a:pt x="358" y="6810"/>
                  </a:lnTo>
                  <a:lnTo>
                    <a:pt x="477" y="7213"/>
                  </a:lnTo>
                  <a:lnTo>
                    <a:pt x="544" y="7412"/>
                  </a:lnTo>
                  <a:lnTo>
                    <a:pt x="567" y="7474"/>
                  </a:lnTo>
                  <a:lnTo>
                    <a:pt x="622" y="7593"/>
                  </a:lnTo>
                  <a:lnTo>
                    <a:pt x="690" y="7704"/>
                  </a:lnTo>
                  <a:lnTo>
                    <a:pt x="770" y="7806"/>
                  </a:lnTo>
                  <a:lnTo>
                    <a:pt x="860" y="7899"/>
                  </a:lnTo>
                  <a:lnTo>
                    <a:pt x="959" y="7982"/>
                  </a:lnTo>
                  <a:lnTo>
                    <a:pt x="1068" y="8053"/>
                  </a:lnTo>
                  <a:lnTo>
                    <a:pt x="1185" y="8112"/>
                  </a:lnTo>
                  <a:lnTo>
                    <a:pt x="1246" y="8136"/>
                  </a:lnTo>
                  <a:lnTo>
                    <a:pt x="1310" y="8159"/>
                  </a:lnTo>
                  <a:lnTo>
                    <a:pt x="1437" y="8191"/>
                  </a:lnTo>
                  <a:lnTo>
                    <a:pt x="1567" y="8210"/>
                  </a:lnTo>
                  <a:lnTo>
                    <a:pt x="1697" y="8213"/>
                  </a:lnTo>
                  <a:lnTo>
                    <a:pt x="1826" y="8202"/>
                  </a:lnTo>
                  <a:lnTo>
                    <a:pt x="1954" y="8177"/>
                  </a:lnTo>
                  <a:lnTo>
                    <a:pt x="2079" y="8138"/>
                  </a:lnTo>
                  <a:lnTo>
                    <a:pt x="2200" y="8085"/>
                  </a:lnTo>
                  <a:lnTo>
                    <a:pt x="2258" y="8054"/>
                  </a:lnTo>
                  <a:lnTo>
                    <a:pt x="4595" y="6704"/>
                  </a:lnTo>
                  <a:lnTo>
                    <a:pt x="4639" y="6678"/>
                  </a:lnTo>
                  <a:lnTo>
                    <a:pt x="4719" y="6622"/>
                  </a:lnTo>
                  <a:lnTo>
                    <a:pt x="4794" y="6560"/>
                  </a:lnTo>
                  <a:lnTo>
                    <a:pt x="4863" y="6493"/>
                  </a:lnTo>
                  <a:lnTo>
                    <a:pt x="4926" y="6421"/>
                  </a:lnTo>
                  <a:lnTo>
                    <a:pt x="4983" y="6345"/>
                  </a:lnTo>
                  <a:lnTo>
                    <a:pt x="5034" y="6264"/>
                  </a:lnTo>
                  <a:lnTo>
                    <a:pt x="5078" y="6180"/>
                  </a:lnTo>
                  <a:lnTo>
                    <a:pt x="5115" y="6094"/>
                  </a:lnTo>
                  <a:lnTo>
                    <a:pt x="5145" y="6004"/>
                  </a:lnTo>
                  <a:lnTo>
                    <a:pt x="5169" y="5912"/>
                  </a:lnTo>
                  <a:lnTo>
                    <a:pt x="5184" y="5818"/>
                  </a:lnTo>
                  <a:lnTo>
                    <a:pt x="5193" y="5723"/>
                  </a:lnTo>
                  <a:lnTo>
                    <a:pt x="5193" y="5627"/>
                  </a:lnTo>
                  <a:lnTo>
                    <a:pt x="5185" y="5531"/>
                  </a:lnTo>
                  <a:lnTo>
                    <a:pt x="5170" y="5435"/>
                  </a:lnTo>
                  <a:lnTo>
                    <a:pt x="5158" y="5387"/>
                  </a:lnTo>
                  <a:lnTo>
                    <a:pt x="5120" y="5231"/>
                  </a:lnTo>
                  <a:lnTo>
                    <a:pt x="5062" y="4913"/>
                  </a:lnTo>
                  <a:lnTo>
                    <a:pt x="5022" y="4593"/>
                  </a:lnTo>
                  <a:lnTo>
                    <a:pt x="5003" y="4269"/>
                  </a:lnTo>
                  <a:lnTo>
                    <a:pt x="5001" y="4107"/>
                  </a:lnTo>
                  <a:lnTo>
                    <a:pt x="5003" y="3945"/>
                  </a:lnTo>
                  <a:lnTo>
                    <a:pt x="5022" y="3621"/>
                  </a:lnTo>
                  <a:lnTo>
                    <a:pt x="5062" y="3300"/>
                  </a:lnTo>
                  <a:lnTo>
                    <a:pt x="5120" y="2982"/>
                  </a:lnTo>
                  <a:lnTo>
                    <a:pt x="5158" y="2826"/>
                  </a:lnTo>
                  <a:lnTo>
                    <a:pt x="5170" y="2778"/>
                  </a:lnTo>
                  <a:lnTo>
                    <a:pt x="5185" y="2682"/>
                  </a:lnTo>
                  <a:lnTo>
                    <a:pt x="5193" y="2586"/>
                  </a:lnTo>
                  <a:lnTo>
                    <a:pt x="5193" y="2490"/>
                  </a:lnTo>
                  <a:lnTo>
                    <a:pt x="5184" y="2395"/>
                  </a:lnTo>
                  <a:lnTo>
                    <a:pt x="5169" y="2302"/>
                  </a:lnTo>
                  <a:lnTo>
                    <a:pt x="5145" y="2209"/>
                  </a:lnTo>
                  <a:lnTo>
                    <a:pt x="5115" y="2119"/>
                  </a:lnTo>
                  <a:lnTo>
                    <a:pt x="5078" y="2033"/>
                  </a:lnTo>
                  <a:lnTo>
                    <a:pt x="5034" y="1949"/>
                  </a:lnTo>
                  <a:lnTo>
                    <a:pt x="4983" y="1868"/>
                  </a:lnTo>
                  <a:lnTo>
                    <a:pt x="4926" y="1792"/>
                  </a:lnTo>
                  <a:lnTo>
                    <a:pt x="4863" y="1720"/>
                  </a:lnTo>
                  <a:lnTo>
                    <a:pt x="4794" y="1653"/>
                  </a:lnTo>
                  <a:lnTo>
                    <a:pt x="4719" y="1591"/>
                  </a:lnTo>
                  <a:lnTo>
                    <a:pt x="4639" y="1535"/>
                  </a:lnTo>
                  <a:lnTo>
                    <a:pt x="4595" y="1509"/>
                  </a:lnTo>
                  <a:lnTo>
                    <a:pt x="2258" y="159"/>
                  </a:lnTo>
                  <a:lnTo>
                    <a:pt x="2188" y="121"/>
                  </a:lnTo>
                  <a:lnTo>
                    <a:pt x="2044" y="62"/>
                  </a:lnTo>
                  <a:lnTo>
                    <a:pt x="1894" y="22"/>
                  </a:lnTo>
                  <a:lnTo>
                    <a:pt x="1742" y="2"/>
                  </a:lnTo>
                  <a:lnTo>
                    <a:pt x="1665" y="0"/>
                  </a:lnTo>
                  <a:lnTo>
                    <a:pt x="1665" y="0"/>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 name="Freeform 20">
              <a:extLst>
                <a:ext uri="{FF2B5EF4-FFF2-40B4-BE49-F238E27FC236}">
                  <a16:creationId xmlns:a16="http://schemas.microsoft.com/office/drawing/2014/main" id="{87122960-1225-4262-8AA9-19BF4C850199}"/>
                </a:ext>
              </a:extLst>
            </p:cNvPr>
            <p:cNvSpPr>
              <a:spLocks/>
            </p:cNvSpPr>
            <p:nvPr/>
          </p:nvSpPr>
          <p:spPr bwMode="auto">
            <a:xfrm>
              <a:off x="4230845" y="1870287"/>
              <a:ext cx="1730639" cy="1458250"/>
            </a:xfrm>
            <a:custGeom>
              <a:avLst/>
              <a:gdLst>
                <a:gd name="T0" fmla="*/ 6187 w 7429"/>
                <a:gd name="T1" fmla="*/ 1 h 6644"/>
                <a:gd name="T2" fmla="*/ 6013 w 7429"/>
                <a:gd name="T3" fmla="*/ 23 h 6644"/>
                <a:gd name="T4" fmla="*/ 5398 w 7429"/>
                <a:gd name="T5" fmla="*/ 163 h 6644"/>
                <a:gd name="T6" fmla="*/ 4597 w 7429"/>
                <a:gd name="T7" fmla="*/ 411 h 6644"/>
                <a:gd name="T8" fmla="*/ 3819 w 7429"/>
                <a:gd name="T9" fmla="*/ 723 h 6644"/>
                <a:gd name="T10" fmla="*/ 3069 w 7429"/>
                <a:gd name="T11" fmla="*/ 1098 h 6644"/>
                <a:gd name="T12" fmla="*/ 2350 w 7429"/>
                <a:gd name="T13" fmla="*/ 1532 h 6644"/>
                <a:gd name="T14" fmla="*/ 1670 w 7429"/>
                <a:gd name="T15" fmla="*/ 2023 h 6644"/>
                <a:gd name="T16" fmla="*/ 1030 w 7429"/>
                <a:gd name="T17" fmla="*/ 2570 h 6644"/>
                <a:gd name="T18" fmla="*/ 434 w 7429"/>
                <a:gd name="T19" fmla="*/ 3169 h 6644"/>
                <a:gd name="T20" fmla="*/ 252 w 7429"/>
                <a:gd name="T21" fmla="*/ 3378 h 6644"/>
                <a:gd name="T22" fmla="*/ 115 w 7429"/>
                <a:gd name="T23" fmla="*/ 3600 h 6644"/>
                <a:gd name="T24" fmla="*/ 29 w 7429"/>
                <a:gd name="T25" fmla="*/ 3844 h 6644"/>
                <a:gd name="T26" fmla="*/ 0 w 7429"/>
                <a:gd name="T27" fmla="*/ 4102 h 6644"/>
                <a:gd name="T28" fmla="*/ 18 w 7429"/>
                <a:gd name="T29" fmla="*/ 4299 h 6644"/>
                <a:gd name="T30" fmla="*/ 65 w 7429"/>
                <a:gd name="T31" fmla="*/ 4492 h 6644"/>
                <a:gd name="T32" fmla="*/ 176 w 7429"/>
                <a:gd name="T33" fmla="*/ 4728 h 6644"/>
                <a:gd name="T34" fmla="*/ 335 w 7429"/>
                <a:gd name="T35" fmla="*/ 4932 h 6644"/>
                <a:gd name="T36" fmla="*/ 537 w 7429"/>
                <a:gd name="T37" fmla="*/ 5099 h 6644"/>
                <a:gd name="T38" fmla="*/ 2935 w 7429"/>
                <a:gd name="T39" fmla="*/ 6485 h 6644"/>
                <a:gd name="T40" fmla="*/ 3067 w 7429"/>
                <a:gd name="T41" fmla="*/ 6551 h 6644"/>
                <a:gd name="T42" fmla="*/ 3250 w 7429"/>
                <a:gd name="T43" fmla="*/ 6610 h 6644"/>
                <a:gd name="T44" fmla="*/ 3438 w 7429"/>
                <a:gd name="T45" fmla="*/ 6640 h 6644"/>
                <a:gd name="T46" fmla="*/ 3626 w 7429"/>
                <a:gd name="T47" fmla="*/ 6640 h 6644"/>
                <a:gd name="T48" fmla="*/ 3812 w 7429"/>
                <a:gd name="T49" fmla="*/ 6610 h 6644"/>
                <a:gd name="T50" fmla="*/ 3991 w 7429"/>
                <a:gd name="T51" fmla="*/ 6552 h 6644"/>
                <a:gd name="T52" fmla="*/ 4160 w 7429"/>
                <a:gd name="T53" fmla="*/ 6463 h 6644"/>
                <a:gd name="T54" fmla="*/ 4314 w 7429"/>
                <a:gd name="T55" fmla="*/ 6348 h 6644"/>
                <a:gd name="T56" fmla="*/ 4467 w 7429"/>
                <a:gd name="T57" fmla="*/ 6203 h 6644"/>
                <a:gd name="T58" fmla="*/ 4972 w 7429"/>
                <a:gd name="T59" fmla="*/ 5797 h 6644"/>
                <a:gd name="T60" fmla="*/ 5520 w 7429"/>
                <a:gd name="T61" fmla="*/ 5456 h 6644"/>
                <a:gd name="T62" fmla="*/ 6106 w 7429"/>
                <a:gd name="T63" fmla="*/ 5184 h 6644"/>
                <a:gd name="T64" fmla="*/ 6565 w 7429"/>
                <a:gd name="T65" fmla="*/ 5031 h 6644"/>
                <a:gd name="T66" fmla="*/ 6704 w 7429"/>
                <a:gd name="T67" fmla="*/ 4983 h 6644"/>
                <a:gd name="T68" fmla="*/ 6875 w 7429"/>
                <a:gd name="T69" fmla="*/ 4893 h 6644"/>
                <a:gd name="T70" fmla="*/ 7027 w 7429"/>
                <a:gd name="T71" fmla="*/ 4778 h 6644"/>
                <a:gd name="T72" fmla="*/ 7159 w 7429"/>
                <a:gd name="T73" fmla="*/ 4641 h 6644"/>
                <a:gd name="T74" fmla="*/ 7267 w 7429"/>
                <a:gd name="T75" fmla="*/ 4487 h 6644"/>
                <a:gd name="T76" fmla="*/ 7349 w 7429"/>
                <a:gd name="T77" fmla="*/ 4316 h 6644"/>
                <a:gd name="T78" fmla="*/ 7404 w 7429"/>
                <a:gd name="T79" fmla="*/ 4133 h 6644"/>
                <a:gd name="T80" fmla="*/ 7428 w 7429"/>
                <a:gd name="T81" fmla="*/ 3940 h 6644"/>
                <a:gd name="T82" fmla="*/ 7429 w 7429"/>
                <a:gd name="T83" fmla="*/ 1185 h 6644"/>
                <a:gd name="T84" fmla="*/ 7413 w 7429"/>
                <a:gd name="T85" fmla="*/ 988 h 6644"/>
                <a:gd name="T86" fmla="*/ 7343 w 7429"/>
                <a:gd name="T87" fmla="*/ 738 h 6644"/>
                <a:gd name="T88" fmla="*/ 7219 w 7429"/>
                <a:gd name="T89" fmla="*/ 511 h 6644"/>
                <a:gd name="T90" fmla="*/ 7047 w 7429"/>
                <a:gd name="T91" fmla="*/ 313 h 6644"/>
                <a:gd name="T92" fmla="*/ 6956 w 7429"/>
                <a:gd name="T93" fmla="*/ 238 h 6644"/>
                <a:gd name="T94" fmla="*/ 6782 w 7429"/>
                <a:gd name="T95" fmla="*/ 129 h 6644"/>
                <a:gd name="T96" fmla="*/ 6594 w 7429"/>
                <a:gd name="T97" fmla="*/ 53 h 6644"/>
                <a:gd name="T98" fmla="*/ 6396 w 7429"/>
                <a:gd name="T99" fmla="*/ 10 h 6644"/>
                <a:gd name="T100" fmla="*/ 6244 w 7429"/>
                <a:gd name="T101" fmla="*/ 0 h 6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29" h="6644">
                  <a:moveTo>
                    <a:pt x="6244" y="0"/>
                  </a:moveTo>
                  <a:lnTo>
                    <a:pt x="6187" y="1"/>
                  </a:lnTo>
                  <a:lnTo>
                    <a:pt x="6071" y="12"/>
                  </a:lnTo>
                  <a:lnTo>
                    <a:pt x="6013" y="23"/>
                  </a:lnTo>
                  <a:lnTo>
                    <a:pt x="5808" y="65"/>
                  </a:lnTo>
                  <a:lnTo>
                    <a:pt x="5398" y="163"/>
                  </a:lnTo>
                  <a:lnTo>
                    <a:pt x="4996" y="279"/>
                  </a:lnTo>
                  <a:lnTo>
                    <a:pt x="4597" y="411"/>
                  </a:lnTo>
                  <a:lnTo>
                    <a:pt x="4205" y="559"/>
                  </a:lnTo>
                  <a:lnTo>
                    <a:pt x="3819" y="723"/>
                  </a:lnTo>
                  <a:lnTo>
                    <a:pt x="3440" y="902"/>
                  </a:lnTo>
                  <a:lnTo>
                    <a:pt x="3069" y="1098"/>
                  </a:lnTo>
                  <a:lnTo>
                    <a:pt x="2706" y="1307"/>
                  </a:lnTo>
                  <a:lnTo>
                    <a:pt x="2350" y="1532"/>
                  </a:lnTo>
                  <a:lnTo>
                    <a:pt x="2005" y="1770"/>
                  </a:lnTo>
                  <a:lnTo>
                    <a:pt x="1670" y="2023"/>
                  </a:lnTo>
                  <a:lnTo>
                    <a:pt x="1344" y="2290"/>
                  </a:lnTo>
                  <a:lnTo>
                    <a:pt x="1030" y="2570"/>
                  </a:lnTo>
                  <a:lnTo>
                    <a:pt x="726" y="2863"/>
                  </a:lnTo>
                  <a:lnTo>
                    <a:pt x="434" y="3169"/>
                  </a:lnTo>
                  <a:lnTo>
                    <a:pt x="294" y="3327"/>
                  </a:lnTo>
                  <a:lnTo>
                    <a:pt x="252" y="3378"/>
                  </a:lnTo>
                  <a:lnTo>
                    <a:pt x="176" y="3486"/>
                  </a:lnTo>
                  <a:lnTo>
                    <a:pt x="115" y="3600"/>
                  </a:lnTo>
                  <a:lnTo>
                    <a:pt x="65" y="3720"/>
                  </a:lnTo>
                  <a:lnTo>
                    <a:pt x="29" y="3844"/>
                  </a:lnTo>
                  <a:lnTo>
                    <a:pt x="8" y="3972"/>
                  </a:lnTo>
                  <a:lnTo>
                    <a:pt x="0" y="4102"/>
                  </a:lnTo>
                  <a:lnTo>
                    <a:pt x="8" y="4233"/>
                  </a:lnTo>
                  <a:lnTo>
                    <a:pt x="18" y="4299"/>
                  </a:lnTo>
                  <a:lnTo>
                    <a:pt x="29" y="4365"/>
                  </a:lnTo>
                  <a:lnTo>
                    <a:pt x="65" y="4492"/>
                  </a:lnTo>
                  <a:lnTo>
                    <a:pt x="115" y="4613"/>
                  </a:lnTo>
                  <a:lnTo>
                    <a:pt x="176" y="4728"/>
                  </a:lnTo>
                  <a:lnTo>
                    <a:pt x="250" y="4833"/>
                  </a:lnTo>
                  <a:lnTo>
                    <a:pt x="335" y="4932"/>
                  </a:lnTo>
                  <a:lnTo>
                    <a:pt x="431" y="5020"/>
                  </a:lnTo>
                  <a:lnTo>
                    <a:pt x="537" y="5099"/>
                  </a:lnTo>
                  <a:lnTo>
                    <a:pt x="594" y="5133"/>
                  </a:lnTo>
                  <a:lnTo>
                    <a:pt x="2935" y="6485"/>
                  </a:lnTo>
                  <a:lnTo>
                    <a:pt x="2978" y="6509"/>
                  </a:lnTo>
                  <a:lnTo>
                    <a:pt x="3067" y="6551"/>
                  </a:lnTo>
                  <a:lnTo>
                    <a:pt x="3157" y="6584"/>
                  </a:lnTo>
                  <a:lnTo>
                    <a:pt x="3250" y="6610"/>
                  </a:lnTo>
                  <a:lnTo>
                    <a:pt x="3343" y="6630"/>
                  </a:lnTo>
                  <a:lnTo>
                    <a:pt x="3438" y="6640"/>
                  </a:lnTo>
                  <a:lnTo>
                    <a:pt x="3532" y="6644"/>
                  </a:lnTo>
                  <a:lnTo>
                    <a:pt x="3626" y="6640"/>
                  </a:lnTo>
                  <a:lnTo>
                    <a:pt x="3720" y="6629"/>
                  </a:lnTo>
                  <a:lnTo>
                    <a:pt x="3812" y="6610"/>
                  </a:lnTo>
                  <a:lnTo>
                    <a:pt x="3903" y="6584"/>
                  </a:lnTo>
                  <a:lnTo>
                    <a:pt x="3991" y="6552"/>
                  </a:lnTo>
                  <a:lnTo>
                    <a:pt x="4078" y="6511"/>
                  </a:lnTo>
                  <a:lnTo>
                    <a:pt x="4160" y="6463"/>
                  </a:lnTo>
                  <a:lnTo>
                    <a:pt x="4240" y="6409"/>
                  </a:lnTo>
                  <a:lnTo>
                    <a:pt x="4314" y="6348"/>
                  </a:lnTo>
                  <a:lnTo>
                    <a:pt x="4350" y="6314"/>
                  </a:lnTo>
                  <a:lnTo>
                    <a:pt x="4467" y="6203"/>
                  </a:lnTo>
                  <a:lnTo>
                    <a:pt x="4714" y="5991"/>
                  </a:lnTo>
                  <a:lnTo>
                    <a:pt x="4972" y="5797"/>
                  </a:lnTo>
                  <a:lnTo>
                    <a:pt x="5241" y="5618"/>
                  </a:lnTo>
                  <a:lnTo>
                    <a:pt x="5520" y="5456"/>
                  </a:lnTo>
                  <a:lnTo>
                    <a:pt x="5809" y="5311"/>
                  </a:lnTo>
                  <a:lnTo>
                    <a:pt x="6106" y="5184"/>
                  </a:lnTo>
                  <a:lnTo>
                    <a:pt x="6410" y="5078"/>
                  </a:lnTo>
                  <a:lnTo>
                    <a:pt x="6565" y="5031"/>
                  </a:lnTo>
                  <a:lnTo>
                    <a:pt x="6612" y="5017"/>
                  </a:lnTo>
                  <a:lnTo>
                    <a:pt x="6704" y="4983"/>
                  </a:lnTo>
                  <a:lnTo>
                    <a:pt x="6792" y="4941"/>
                  </a:lnTo>
                  <a:lnTo>
                    <a:pt x="6875" y="4893"/>
                  </a:lnTo>
                  <a:lnTo>
                    <a:pt x="6954" y="4838"/>
                  </a:lnTo>
                  <a:lnTo>
                    <a:pt x="7027" y="4778"/>
                  </a:lnTo>
                  <a:lnTo>
                    <a:pt x="7095" y="4713"/>
                  </a:lnTo>
                  <a:lnTo>
                    <a:pt x="7159" y="4641"/>
                  </a:lnTo>
                  <a:lnTo>
                    <a:pt x="7216" y="4566"/>
                  </a:lnTo>
                  <a:lnTo>
                    <a:pt x="7267" y="4487"/>
                  </a:lnTo>
                  <a:lnTo>
                    <a:pt x="7311" y="4403"/>
                  </a:lnTo>
                  <a:lnTo>
                    <a:pt x="7349" y="4316"/>
                  </a:lnTo>
                  <a:lnTo>
                    <a:pt x="7380" y="4225"/>
                  </a:lnTo>
                  <a:lnTo>
                    <a:pt x="7404" y="4133"/>
                  </a:lnTo>
                  <a:lnTo>
                    <a:pt x="7420" y="4037"/>
                  </a:lnTo>
                  <a:lnTo>
                    <a:pt x="7428" y="3940"/>
                  </a:lnTo>
                  <a:lnTo>
                    <a:pt x="7429" y="3891"/>
                  </a:lnTo>
                  <a:lnTo>
                    <a:pt x="7429" y="1185"/>
                  </a:lnTo>
                  <a:lnTo>
                    <a:pt x="7428" y="1119"/>
                  </a:lnTo>
                  <a:lnTo>
                    <a:pt x="7413" y="988"/>
                  </a:lnTo>
                  <a:lnTo>
                    <a:pt x="7385" y="861"/>
                  </a:lnTo>
                  <a:lnTo>
                    <a:pt x="7343" y="738"/>
                  </a:lnTo>
                  <a:lnTo>
                    <a:pt x="7286" y="621"/>
                  </a:lnTo>
                  <a:lnTo>
                    <a:pt x="7219" y="511"/>
                  </a:lnTo>
                  <a:lnTo>
                    <a:pt x="7138" y="407"/>
                  </a:lnTo>
                  <a:lnTo>
                    <a:pt x="7047" y="313"/>
                  </a:lnTo>
                  <a:lnTo>
                    <a:pt x="6996" y="270"/>
                  </a:lnTo>
                  <a:lnTo>
                    <a:pt x="6956" y="238"/>
                  </a:lnTo>
                  <a:lnTo>
                    <a:pt x="6871" y="180"/>
                  </a:lnTo>
                  <a:lnTo>
                    <a:pt x="6782" y="129"/>
                  </a:lnTo>
                  <a:lnTo>
                    <a:pt x="6689" y="87"/>
                  </a:lnTo>
                  <a:lnTo>
                    <a:pt x="6594" y="53"/>
                  </a:lnTo>
                  <a:lnTo>
                    <a:pt x="6496" y="27"/>
                  </a:lnTo>
                  <a:lnTo>
                    <a:pt x="6396" y="10"/>
                  </a:lnTo>
                  <a:lnTo>
                    <a:pt x="6295" y="1"/>
                  </a:lnTo>
                  <a:lnTo>
                    <a:pt x="6244" y="0"/>
                  </a:lnTo>
                  <a:lnTo>
                    <a:pt x="624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 name="Freeform 23">
              <a:extLst>
                <a:ext uri="{FF2B5EF4-FFF2-40B4-BE49-F238E27FC236}">
                  <a16:creationId xmlns:a16="http://schemas.microsoft.com/office/drawing/2014/main" id="{3226CA4B-8437-4FA6-B731-506E3CCD0263}"/>
                </a:ext>
              </a:extLst>
            </p:cNvPr>
            <p:cNvSpPr>
              <a:spLocks/>
            </p:cNvSpPr>
            <p:nvPr/>
          </p:nvSpPr>
          <p:spPr bwMode="auto">
            <a:xfrm>
              <a:off x="6231679" y="4839495"/>
              <a:ext cx="1729475" cy="1459349"/>
            </a:xfrm>
            <a:custGeom>
              <a:avLst/>
              <a:gdLst>
                <a:gd name="T0" fmla="*/ 2961 w 7427"/>
                <a:gd name="T1" fmla="*/ 441 h 6644"/>
                <a:gd name="T2" fmla="*/ 2457 w 7427"/>
                <a:gd name="T3" fmla="*/ 847 h 6644"/>
                <a:gd name="T4" fmla="*/ 1908 w 7427"/>
                <a:gd name="T5" fmla="*/ 1188 h 6644"/>
                <a:gd name="T6" fmla="*/ 1322 w 7427"/>
                <a:gd name="T7" fmla="*/ 1460 h 6644"/>
                <a:gd name="T8" fmla="*/ 863 w 7427"/>
                <a:gd name="T9" fmla="*/ 1613 h 6644"/>
                <a:gd name="T10" fmla="*/ 725 w 7427"/>
                <a:gd name="T11" fmla="*/ 1662 h 6644"/>
                <a:gd name="T12" fmla="*/ 554 w 7427"/>
                <a:gd name="T13" fmla="*/ 1751 h 6644"/>
                <a:gd name="T14" fmla="*/ 402 w 7427"/>
                <a:gd name="T15" fmla="*/ 1866 h 6644"/>
                <a:gd name="T16" fmla="*/ 270 w 7427"/>
                <a:gd name="T17" fmla="*/ 2003 h 6644"/>
                <a:gd name="T18" fmla="*/ 162 w 7427"/>
                <a:gd name="T19" fmla="*/ 2157 h 6644"/>
                <a:gd name="T20" fmla="*/ 80 w 7427"/>
                <a:gd name="T21" fmla="*/ 2328 h 6644"/>
                <a:gd name="T22" fmla="*/ 25 w 7427"/>
                <a:gd name="T23" fmla="*/ 2512 h 6644"/>
                <a:gd name="T24" fmla="*/ 1 w 7427"/>
                <a:gd name="T25" fmla="*/ 2704 h 6644"/>
                <a:gd name="T26" fmla="*/ 0 w 7427"/>
                <a:gd name="T27" fmla="*/ 5459 h 6644"/>
                <a:gd name="T28" fmla="*/ 16 w 7427"/>
                <a:gd name="T29" fmla="*/ 5656 h 6644"/>
                <a:gd name="T30" fmla="*/ 86 w 7427"/>
                <a:gd name="T31" fmla="*/ 5906 h 6644"/>
                <a:gd name="T32" fmla="*/ 209 w 7427"/>
                <a:gd name="T33" fmla="*/ 6133 h 6644"/>
                <a:gd name="T34" fmla="*/ 381 w 7427"/>
                <a:gd name="T35" fmla="*/ 6331 h 6644"/>
                <a:gd name="T36" fmla="*/ 485 w 7427"/>
                <a:gd name="T37" fmla="*/ 6415 h 6644"/>
                <a:gd name="T38" fmla="*/ 712 w 7427"/>
                <a:gd name="T39" fmla="*/ 6546 h 6644"/>
                <a:gd name="T40" fmla="*/ 959 w 7427"/>
                <a:gd name="T41" fmla="*/ 6623 h 6644"/>
                <a:gd name="T42" fmla="*/ 1218 w 7427"/>
                <a:gd name="T43" fmla="*/ 6644 h 6644"/>
                <a:gd name="T44" fmla="*/ 1416 w 7427"/>
                <a:gd name="T45" fmla="*/ 6621 h 6644"/>
                <a:gd name="T46" fmla="*/ 2029 w 7427"/>
                <a:gd name="T47" fmla="*/ 6481 h 6644"/>
                <a:gd name="T48" fmla="*/ 2832 w 7427"/>
                <a:gd name="T49" fmla="*/ 6233 h 6644"/>
                <a:gd name="T50" fmla="*/ 3609 w 7427"/>
                <a:gd name="T51" fmla="*/ 5921 h 6644"/>
                <a:gd name="T52" fmla="*/ 4360 w 7427"/>
                <a:gd name="T53" fmla="*/ 5547 h 6644"/>
                <a:gd name="T54" fmla="*/ 5077 w 7427"/>
                <a:gd name="T55" fmla="*/ 5112 h 6644"/>
                <a:gd name="T56" fmla="*/ 5759 w 7427"/>
                <a:gd name="T57" fmla="*/ 4621 h 6644"/>
                <a:gd name="T58" fmla="*/ 6399 w 7427"/>
                <a:gd name="T59" fmla="*/ 4074 h 6644"/>
                <a:gd name="T60" fmla="*/ 6993 w 7427"/>
                <a:gd name="T61" fmla="*/ 3475 h 6644"/>
                <a:gd name="T62" fmla="*/ 7177 w 7427"/>
                <a:gd name="T63" fmla="*/ 3267 h 6644"/>
                <a:gd name="T64" fmla="*/ 7314 w 7427"/>
                <a:gd name="T65" fmla="*/ 3044 h 6644"/>
                <a:gd name="T66" fmla="*/ 7398 w 7427"/>
                <a:gd name="T67" fmla="*/ 2800 h 6644"/>
                <a:gd name="T68" fmla="*/ 7427 w 7427"/>
                <a:gd name="T69" fmla="*/ 2542 h 6644"/>
                <a:gd name="T70" fmla="*/ 7411 w 7427"/>
                <a:gd name="T71" fmla="*/ 2345 h 6644"/>
                <a:gd name="T72" fmla="*/ 7364 w 7427"/>
                <a:gd name="T73" fmla="*/ 2152 h 6644"/>
                <a:gd name="T74" fmla="*/ 7252 w 7427"/>
                <a:gd name="T75" fmla="*/ 1916 h 6644"/>
                <a:gd name="T76" fmla="*/ 7094 w 7427"/>
                <a:gd name="T77" fmla="*/ 1712 h 6644"/>
                <a:gd name="T78" fmla="*/ 6891 w 7427"/>
                <a:gd name="T79" fmla="*/ 1545 h 6644"/>
                <a:gd name="T80" fmla="*/ 4493 w 7427"/>
                <a:gd name="T81" fmla="*/ 159 h 6644"/>
                <a:gd name="T82" fmla="*/ 4362 w 7427"/>
                <a:gd name="T83" fmla="*/ 93 h 6644"/>
                <a:gd name="T84" fmla="*/ 4179 w 7427"/>
                <a:gd name="T85" fmla="*/ 34 h 6644"/>
                <a:gd name="T86" fmla="*/ 3991 w 7427"/>
                <a:gd name="T87" fmla="*/ 4 h 6644"/>
                <a:gd name="T88" fmla="*/ 3802 w 7427"/>
                <a:gd name="T89" fmla="*/ 4 h 6644"/>
                <a:gd name="T90" fmla="*/ 3616 w 7427"/>
                <a:gd name="T91" fmla="*/ 34 h 6644"/>
                <a:gd name="T92" fmla="*/ 3437 w 7427"/>
                <a:gd name="T93" fmla="*/ 92 h 6644"/>
                <a:gd name="T94" fmla="*/ 3268 w 7427"/>
                <a:gd name="T95" fmla="*/ 181 h 6644"/>
                <a:gd name="T96" fmla="*/ 3115 w 7427"/>
                <a:gd name="T97" fmla="*/ 296 h 6644"/>
                <a:gd name="T98" fmla="*/ 3079 w 7427"/>
                <a:gd name="T99" fmla="*/ 330 h 6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27" h="6644">
                  <a:moveTo>
                    <a:pt x="3079" y="330"/>
                  </a:moveTo>
                  <a:lnTo>
                    <a:pt x="2961" y="441"/>
                  </a:lnTo>
                  <a:lnTo>
                    <a:pt x="2715" y="653"/>
                  </a:lnTo>
                  <a:lnTo>
                    <a:pt x="2457" y="847"/>
                  </a:lnTo>
                  <a:lnTo>
                    <a:pt x="2188" y="1026"/>
                  </a:lnTo>
                  <a:lnTo>
                    <a:pt x="1908" y="1188"/>
                  </a:lnTo>
                  <a:lnTo>
                    <a:pt x="1619" y="1333"/>
                  </a:lnTo>
                  <a:lnTo>
                    <a:pt x="1322" y="1460"/>
                  </a:lnTo>
                  <a:lnTo>
                    <a:pt x="1018" y="1567"/>
                  </a:lnTo>
                  <a:lnTo>
                    <a:pt x="863" y="1613"/>
                  </a:lnTo>
                  <a:lnTo>
                    <a:pt x="815" y="1627"/>
                  </a:lnTo>
                  <a:lnTo>
                    <a:pt x="725" y="1662"/>
                  </a:lnTo>
                  <a:lnTo>
                    <a:pt x="637" y="1703"/>
                  </a:lnTo>
                  <a:lnTo>
                    <a:pt x="554" y="1751"/>
                  </a:lnTo>
                  <a:lnTo>
                    <a:pt x="475" y="1806"/>
                  </a:lnTo>
                  <a:lnTo>
                    <a:pt x="402" y="1866"/>
                  </a:lnTo>
                  <a:lnTo>
                    <a:pt x="332" y="1932"/>
                  </a:lnTo>
                  <a:lnTo>
                    <a:pt x="270" y="2003"/>
                  </a:lnTo>
                  <a:lnTo>
                    <a:pt x="213" y="2078"/>
                  </a:lnTo>
                  <a:lnTo>
                    <a:pt x="162" y="2157"/>
                  </a:lnTo>
                  <a:lnTo>
                    <a:pt x="118" y="2242"/>
                  </a:lnTo>
                  <a:lnTo>
                    <a:pt x="80" y="2328"/>
                  </a:lnTo>
                  <a:lnTo>
                    <a:pt x="48" y="2419"/>
                  </a:lnTo>
                  <a:lnTo>
                    <a:pt x="25" y="2512"/>
                  </a:lnTo>
                  <a:lnTo>
                    <a:pt x="8" y="2607"/>
                  </a:lnTo>
                  <a:lnTo>
                    <a:pt x="1" y="2704"/>
                  </a:lnTo>
                  <a:lnTo>
                    <a:pt x="0" y="2753"/>
                  </a:lnTo>
                  <a:lnTo>
                    <a:pt x="0" y="5459"/>
                  </a:lnTo>
                  <a:lnTo>
                    <a:pt x="1" y="5525"/>
                  </a:lnTo>
                  <a:lnTo>
                    <a:pt x="16" y="5656"/>
                  </a:lnTo>
                  <a:lnTo>
                    <a:pt x="44" y="5783"/>
                  </a:lnTo>
                  <a:lnTo>
                    <a:pt x="86" y="5906"/>
                  </a:lnTo>
                  <a:lnTo>
                    <a:pt x="141" y="6023"/>
                  </a:lnTo>
                  <a:lnTo>
                    <a:pt x="209" y="6133"/>
                  </a:lnTo>
                  <a:lnTo>
                    <a:pt x="289" y="6237"/>
                  </a:lnTo>
                  <a:lnTo>
                    <a:pt x="381" y="6331"/>
                  </a:lnTo>
                  <a:lnTo>
                    <a:pt x="432" y="6374"/>
                  </a:lnTo>
                  <a:lnTo>
                    <a:pt x="485" y="6415"/>
                  </a:lnTo>
                  <a:lnTo>
                    <a:pt x="595" y="6487"/>
                  </a:lnTo>
                  <a:lnTo>
                    <a:pt x="712" y="6546"/>
                  </a:lnTo>
                  <a:lnTo>
                    <a:pt x="834" y="6591"/>
                  </a:lnTo>
                  <a:lnTo>
                    <a:pt x="959" y="6623"/>
                  </a:lnTo>
                  <a:lnTo>
                    <a:pt x="1087" y="6641"/>
                  </a:lnTo>
                  <a:lnTo>
                    <a:pt x="1218" y="6644"/>
                  </a:lnTo>
                  <a:lnTo>
                    <a:pt x="1350" y="6633"/>
                  </a:lnTo>
                  <a:lnTo>
                    <a:pt x="1416" y="6621"/>
                  </a:lnTo>
                  <a:lnTo>
                    <a:pt x="1621" y="6579"/>
                  </a:lnTo>
                  <a:lnTo>
                    <a:pt x="2029" y="6481"/>
                  </a:lnTo>
                  <a:lnTo>
                    <a:pt x="2433" y="6365"/>
                  </a:lnTo>
                  <a:lnTo>
                    <a:pt x="2832" y="6233"/>
                  </a:lnTo>
                  <a:lnTo>
                    <a:pt x="3224" y="6085"/>
                  </a:lnTo>
                  <a:lnTo>
                    <a:pt x="3609" y="5921"/>
                  </a:lnTo>
                  <a:lnTo>
                    <a:pt x="3988" y="5741"/>
                  </a:lnTo>
                  <a:lnTo>
                    <a:pt x="4360" y="5547"/>
                  </a:lnTo>
                  <a:lnTo>
                    <a:pt x="4723" y="5337"/>
                  </a:lnTo>
                  <a:lnTo>
                    <a:pt x="5077" y="5112"/>
                  </a:lnTo>
                  <a:lnTo>
                    <a:pt x="5423" y="4874"/>
                  </a:lnTo>
                  <a:lnTo>
                    <a:pt x="5759" y="4621"/>
                  </a:lnTo>
                  <a:lnTo>
                    <a:pt x="6084" y="4354"/>
                  </a:lnTo>
                  <a:lnTo>
                    <a:pt x="6399" y="4074"/>
                  </a:lnTo>
                  <a:lnTo>
                    <a:pt x="6703" y="3781"/>
                  </a:lnTo>
                  <a:lnTo>
                    <a:pt x="6993" y="3475"/>
                  </a:lnTo>
                  <a:lnTo>
                    <a:pt x="7134" y="3317"/>
                  </a:lnTo>
                  <a:lnTo>
                    <a:pt x="7177" y="3267"/>
                  </a:lnTo>
                  <a:lnTo>
                    <a:pt x="7252" y="3159"/>
                  </a:lnTo>
                  <a:lnTo>
                    <a:pt x="7314" y="3044"/>
                  </a:lnTo>
                  <a:lnTo>
                    <a:pt x="7364" y="2924"/>
                  </a:lnTo>
                  <a:lnTo>
                    <a:pt x="7398" y="2800"/>
                  </a:lnTo>
                  <a:lnTo>
                    <a:pt x="7420" y="2672"/>
                  </a:lnTo>
                  <a:lnTo>
                    <a:pt x="7427" y="2542"/>
                  </a:lnTo>
                  <a:lnTo>
                    <a:pt x="7421" y="2411"/>
                  </a:lnTo>
                  <a:lnTo>
                    <a:pt x="7411" y="2345"/>
                  </a:lnTo>
                  <a:lnTo>
                    <a:pt x="7399" y="2279"/>
                  </a:lnTo>
                  <a:lnTo>
                    <a:pt x="7364" y="2152"/>
                  </a:lnTo>
                  <a:lnTo>
                    <a:pt x="7314" y="2031"/>
                  </a:lnTo>
                  <a:lnTo>
                    <a:pt x="7252" y="1916"/>
                  </a:lnTo>
                  <a:lnTo>
                    <a:pt x="7179" y="1811"/>
                  </a:lnTo>
                  <a:lnTo>
                    <a:pt x="7094" y="1712"/>
                  </a:lnTo>
                  <a:lnTo>
                    <a:pt x="6997" y="1624"/>
                  </a:lnTo>
                  <a:lnTo>
                    <a:pt x="6891" y="1545"/>
                  </a:lnTo>
                  <a:lnTo>
                    <a:pt x="6834" y="1511"/>
                  </a:lnTo>
                  <a:lnTo>
                    <a:pt x="4493" y="159"/>
                  </a:lnTo>
                  <a:lnTo>
                    <a:pt x="4450" y="135"/>
                  </a:lnTo>
                  <a:lnTo>
                    <a:pt x="4362" y="93"/>
                  </a:lnTo>
                  <a:lnTo>
                    <a:pt x="4271" y="60"/>
                  </a:lnTo>
                  <a:lnTo>
                    <a:pt x="4179" y="34"/>
                  </a:lnTo>
                  <a:lnTo>
                    <a:pt x="4086" y="14"/>
                  </a:lnTo>
                  <a:lnTo>
                    <a:pt x="3991" y="4"/>
                  </a:lnTo>
                  <a:lnTo>
                    <a:pt x="3897" y="0"/>
                  </a:lnTo>
                  <a:lnTo>
                    <a:pt x="3802" y="4"/>
                  </a:lnTo>
                  <a:lnTo>
                    <a:pt x="3709" y="16"/>
                  </a:lnTo>
                  <a:lnTo>
                    <a:pt x="3616" y="34"/>
                  </a:lnTo>
                  <a:lnTo>
                    <a:pt x="3525" y="60"/>
                  </a:lnTo>
                  <a:lnTo>
                    <a:pt x="3437" y="92"/>
                  </a:lnTo>
                  <a:lnTo>
                    <a:pt x="3351" y="133"/>
                  </a:lnTo>
                  <a:lnTo>
                    <a:pt x="3268" y="181"/>
                  </a:lnTo>
                  <a:lnTo>
                    <a:pt x="3189" y="235"/>
                  </a:lnTo>
                  <a:lnTo>
                    <a:pt x="3115" y="296"/>
                  </a:lnTo>
                  <a:lnTo>
                    <a:pt x="3079" y="330"/>
                  </a:lnTo>
                  <a:lnTo>
                    <a:pt x="3079" y="330"/>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 name="Freeform 26">
              <a:extLst>
                <a:ext uri="{FF2B5EF4-FFF2-40B4-BE49-F238E27FC236}">
                  <a16:creationId xmlns:a16="http://schemas.microsoft.com/office/drawing/2014/main" id="{6E94CA76-F0E5-41B4-A45A-1B8BDAC55F9D}"/>
                </a:ext>
              </a:extLst>
            </p:cNvPr>
            <p:cNvSpPr>
              <a:spLocks/>
            </p:cNvSpPr>
            <p:nvPr/>
          </p:nvSpPr>
          <p:spPr bwMode="auto">
            <a:xfrm>
              <a:off x="4230845" y="4839495"/>
              <a:ext cx="1730639" cy="1459349"/>
            </a:xfrm>
            <a:custGeom>
              <a:avLst/>
              <a:gdLst>
                <a:gd name="T0" fmla="*/ 3454 w 7429"/>
                <a:gd name="T1" fmla="*/ 2 h 6644"/>
                <a:gd name="T2" fmla="*/ 3151 w 7429"/>
                <a:gd name="T3" fmla="*/ 61 h 6644"/>
                <a:gd name="T4" fmla="*/ 2935 w 7429"/>
                <a:gd name="T5" fmla="*/ 159 h 6644"/>
                <a:gd name="T6" fmla="*/ 537 w 7429"/>
                <a:gd name="T7" fmla="*/ 1545 h 6644"/>
                <a:gd name="T8" fmla="*/ 335 w 7429"/>
                <a:gd name="T9" fmla="*/ 1712 h 6644"/>
                <a:gd name="T10" fmla="*/ 176 w 7429"/>
                <a:gd name="T11" fmla="*/ 1916 h 6644"/>
                <a:gd name="T12" fmla="*/ 65 w 7429"/>
                <a:gd name="T13" fmla="*/ 2152 h 6644"/>
                <a:gd name="T14" fmla="*/ 18 w 7429"/>
                <a:gd name="T15" fmla="*/ 2345 h 6644"/>
                <a:gd name="T16" fmla="*/ 0 w 7429"/>
                <a:gd name="T17" fmla="*/ 2542 h 6644"/>
                <a:gd name="T18" fmla="*/ 29 w 7429"/>
                <a:gd name="T19" fmla="*/ 2800 h 6644"/>
                <a:gd name="T20" fmla="*/ 115 w 7429"/>
                <a:gd name="T21" fmla="*/ 3044 h 6644"/>
                <a:gd name="T22" fmla="*/ 252 w 7429"/>
                <a:gd name="T23" fmla="*/ 3267 h 6644"/>
                <a:gd name="T24" fmla="*/ 434 w 7429"/>
                <a:gd name="T25" fmla="*/ 3475 h 6644"/>
                <a:gd name="T26" fmla="*/ 1030 w 7429"/>
                <a:gd name="T27" fmla="*/ 4074 h 6644"/>
                <a:gd name="T28" fmla="*/ 1670 w 7429"/>
                <a:gd name="T29" fmla="*/ 4621 h 6644"/>
                <a:gd name="T30" fmla="*/ 2350 w 7429"/>
                <a:gd name="T31" fmla="*/ 5112 h 6644"/>
                <a:gd name="T32" fmla="*/ 3069 w 7429"/>
                <a:gd name="T33" fmla="*/ 5547 h 6644"/>
                <a:gd name="T34" fmla="*/ 3819 w 7429"/>
                <a:gd name="T35" fmla="*/ 5921 h 6644"/>
                <a:gd name="T36" fmla="*/ 4597 w 7429"/>
                <a:gd name="T37" fmla="*/ 6233 h 6644"/>
                <a:gd name="T38" fmla="*/ 5398 w 7429"/>
                <a:gd name="T39" fmla="*/ 6481 h 6644"/>
                <a:gd name="T40" fmla="*/ 6013 w 7429"/>
                <a:gd name="T41" fmla="*/ 6621 h 6644"/>
                <a:gd name="T42" fmla="*/ 6211 w 7429"/>
                <a:gd name="T43" fmla="*/ 6644 h 6644"/>
                <a:gd name="T44" fmla="*/ 6470 w 7429"/>
                <a:gd name="T45" fmla="*/ 6623 h 6644"/>
                <a:gd name="T46" fmla="*/ 6717 w 7429"/>
                <a:gd name="T47" fmla="*/ 6546 h 6644"/>
                <a:gd name="T48" fmla="*/ 6944 w 7429"/>
                <a:gd name="T49" fmla="*/ 6415 h 6644"/>
                <a:gd name="T50" fmla="*/ 7047 w 7429"/>
                <a:gd name="T51" fmla="*/ 6331 h 6644"/>
                <a:gd name="T52" fmla="*/ 7219 w 7429"/>
                <a:gd name="T53" fmla="*/ 6133 h 6644"/>
                <a:gd name="T54" fmla="*/ 7343 w 7429"/>
                <a:gd name="T55" fmla="*/ 5906 h 6644"/>
                <a:gd name="T56" fmla="*/ 7413 w 7429"/>
                <a:gd name="T57" fmla="*/ 5656 h 6644"/>
                <a:gd name="T58" fmla="*/ 7429 w 7429"/>
                <a:gd name="T59" fmla="*/ 5459 h 6644"/>
                <a:gd name="T60" fmla="*/ 7428 w 7429"/>
                <a:gd name="T61" fmla="*/ 2704 h 6644"/>
                <a:gd name="T62" fmla="*/ 7404 w 7429"/>
                <a:gd name="T63" fmla="*/ 2512 h 6644"/>
                <a:gd name="T64" fmla="*/ 7349 w 7429"/>
                <a:gd name="T65" fmla="*/ 2328 h 6644"/>
                <a:gd name="T66" fmla="*/ 7267 w 7429"/>
                <a:gd name="T67" fmla="*/ 2157 h 6644"/>
                <a:gd name="T68" fmla="*/ 7159 w 7429"/>
                <a:gd name="T69" fmla="*/ 2003 h 6644"/>
                <a:gd name="T70" fmla="*/ 7027 w 7429"/>
                <a:gd name="T71" fmla="*/ 1866 h 6644"/>
                <a:gd name="T72" fmla="*/ 6875 w 7429"/>
                <a:gd name="T73" fmla="*/ 1751 h 6644"/>
                <a:gd name="T74" fmla="*/ 6704 w 7429"/>
                <a:gd name="T75" fmla="*/ 1662 h 6644"/>
                <a:gd name="T76" fmla="*/ 6565 w 7429"/>
                <a:gd name="T77" fmla="*/ 1613 h 6644"/>
                <a:gd name="T78" fmla="*/ 6106 w 7429"/>
                <a:gd name="T79" fmla="*/ 1460 h 6644"/>
                <a:gd name="T80" fmla="*/ 5520 w 7429"/>
                <a:gd name="T81" fmla="*/ 1188 h 6644"/>
                <a:gd name="T82" fmla="*/ 4972 w 7429"/>
                <a:gd name="T83" fmla="*/ 847 h 6644"/>
                <a:gd name="T84" fmla="*/ 4467 w 7429"/>
                <a:gd name="T85" fmla="*/ 441 h 6644"/>
                <a:gd name="T86" fmla="*/ 4308 w 7429"/>
                <a:gd name="T87" fmla="*/ 290 h 6644"/>
                <a:gd name="T88" fmla="*/ 4121 w 7429"/>
                <a:gd name="T89" fmla="*/ 157 h 6644"/>
                <a:gd name="T90" fmla="*/ 3917 w 7429"/>
                <a:gd name="T91" fmla="*/ 64 h 6644"/>
                <a:gd name="T92" fmla="*/ 3698 w 7429"/>
                <a:gd name="T93" fmla="*/ 12 h 6644"/>
                <a:gd name="T94" fmla="*/ 3530 w 7429"/>
                <a:gd name="T95" fmla="*/ 0 h 6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29" h="6644">
                  <a:moveTo>
                    <a:pt x="3530" y="0"/>
                  </a:moveTo>
                  <a:lnTo>
                    <a:pt x="3454" y="2"/>
                  </a:lnTo>
                  <a:lnTo>
                    <a:pt x="3301" y="22"/>
                  </a:lnTo>
                  <a:lnTo>
                    <a:pt x="3151" y="61"/>
                  </a:lnTo>
                  <a:lnTo>
                    <a:pt x="3005" y="121"/>
                  </a:lnTo>
                  <a:lnTo>
                    <a:pt x="2935" y="159"/>
                  </a:lnTo>
                  <a:lnTo>
                    <a:pt x="594" y="1511"/>
                  </a:lnTo>
                  <a:lnTo>
                    <a:pt x="537" y="1545"/>
                  </a:lnTo>
                  <a:lnTo>
                    <a:pt x="431" y="1624"/>
                  </a:lnTo>
                  <a:lnTo>
                    <a:pt x="335" y="1712"/>
                  </a:lnTo>
                  <a:lnTo>
                    <a:pt x="250" y="1811"/>
                  </a:lnTo>
                  <a:lnTo>
                    <a:pt x="176" y="1916"/>
                  </a:lnTo>
                  <a:lnTo>
                    <a:pt x="115" y="2031"/>
                  </a:lnTo>
                  <a:lnTo>
                    <a:pt x="65" y="2152"/>
                  </a:lnTo>
                  <a:lnTo>
                    <a:pt x="29" y="2279"/>
                  </a:lnTo>
                  <a:lnTo>
                    <a:pt x="18" y="2345"/>
                  </a:lnTo>
                  <a:lnTo>
                    <a:pt x="8" y="2411"/>
                  </a:lnTo>
                  <a:lnTo>
                    <a:pt x="0" y="2542"/>
                  </a:lnTo>
                  <a:lnTo>
                    <a:pt x="8" y="2672"/>
                  </a:lnTo>
                  <a:lnTo>
                    <a:pt x="29" y="2800"/>
                  </a:lnTo>
                  <a:lnTo>
                    <a:pt x="65" y="2924"/>
                  </a:lnTo>
                  <a:lnTo>
                    <a:pt x="115" y="3044"/>
                  </a:lnTo>
                  <a:lnTo>
                    <a:pt x="176" y="3159"/>
                  </a:lnTo>
                  <a:lnTo>
                    <a:pt x="252" y="3267"/>
                  </a:lnTo>
                  <a:lnTo>
                    <a:pt x="294" y="3317"/>
                  </a:lnTo>
                  <a:lnTo>
                    <a:pt x="434" y="3475"/>
                  </a:lnTo>
                  <a:lnTo>
                    <a:pt x="726" y="3781"/>
                  </a:lnTo>
                  <a:lnTo>
                    <a:pt x="1030" y="4074"/>
                  </a:lnTo>
                  <a:lnTo>
                    <a:pt x="1344" y="4354"/>
                  </a:lnTo>
                  <a:lnTo>
                    <a:pt x="1670" y="4621"/>
                  </a:lnTo>
                  <a:lnTo>
                    <a:pt x="2005" y="4874"/>
                  </a:lnTo>
                  <a:lnTo>
                    <a:pt x="2350" y="5112"/>
                  </a:lnTo>
                  <a:lnTo>
                    <a:pt x="2706" y="5337"/>
                  </a:lnTo>
                  <a:lnTo>
                    <a:pt x="3069" y="5547"/>
                  </a:lnTo>
                  <a:lnTo>
                    <a:pt x="3440" y="5741"/>
                  </a:lnTo>
                  <a:lnTo>
                    <a:pt x="3819" y="5921"/>
                  </a:lnTo>
                  <a:lnTo>
                    <a:pt x="4205" y="6085"/>
                  </a:lnTo>
                  <a:lnTo>
                    <a:pt x="4597" y="6233"/>
                  </a:lnTo>
                  <a:lnTo>
                    <a:pt x="4996" y="6365"/>
                  </a:lnTo>
                  <a:lnTo>
                    <a:pt x="5398" y="6481"/>
                  </a:lnTo>
                  <a:lnTo>
                    <a:pt x="5808" y="6579"/>
                  </a:lnTo>
                  <a:lnTo>
                    <a:pt x="6013" y="6621"/>
                  </a:lnTo>
                  <a:lnTo>
                    <a:pt x="6079" y="6633"/>
                  </a:lnTo>
                  <a:lnTo>
                    <a:pt x="6211" y="6644"/>
                  </a:lnTo>
                  <a:lnTo>
                    <a:pt x="6341" y="6641"/>
                  </a:lnTo>
                  <a:lnTo>
                    <a:pt x="6470" y="6623"/>
                  </a:lnTo>
                  <a:lnTo>
                    <a:pt x="6595" y="6591"/>
                  </a:lnTo>
                  <a:lnTo>
                    <a:pt x="6717" y="6546"/>
                  </a:lnTo>
                  <a:lnTo>
                    <a:pt x="6834" y="6487"/>
                  </a:lnTo>
                  <a:lnTo>
                    <a:pt x="6944" y="6415"/>
                  </a:lnTo>
                  <a:lnTo>
                    <a:pt x="6996" y="6374"/>
                  </a:lnTo>
                  <a:lnTo>
                    <a:pt x="7047" y="6331"/>
                  </a:lnTo>
                  <a:lnTo>
                    <a:pt x="7138" y="6237"/>
                  </a:lnTo>
                  <a:lnTo>
                    <a:pt x="7219" y="6133"/>
                  </a:lnTo>
                  <a:lnTo>
                    <a:pt x="7286" y="6023"/>
                  </a:lnTo>
                  <a:lnTo>
                    <a:pt x="7343" y="5906"/>
                  </a:lnTo>
                  <a:lnTo>
                    <a:pt x="7385" y="5783"/>
                  </a:lnTo>
                  <a:lnTo>
                    <a:pt x="7413" y="5656"/>
                  </a:lnTo>
                  <a:lnTo>
                    <a:pt x="7428" y="5525"/>
                  </a:lnTo>
                  <a:lnTo>
                    <a:pt x="7429" y="5459"/>
                  </a:lnTo>
                  <a:lnTo>
                    <a:pt x="7429" y="2753"/>
                  </a:lnTo>
                  <a:lnTo>
                    <a:pt x="7428" y="2704"/>
                  </a:lnTo>
                  <a:lnTo>
                    <a:pt x="7420" y="2607"/>
                  </a:lnTo>
                  <a:lnTo>
                    <a:pt x="7404" y="2512"/>
                  </a:lnTo>
                  <a:lnTo>
                    <a:pt x="7380" y="2419"/>
                  </a:lnTo>
                  <a:lnTo>
                    <a:pt x="7349" y="2328"/>
                  </a:lnTo>
                  <a:lnTo>
                    <a:pt x="7311" y="2242"/>
                  </a:lnTo>
                  <a:lnTo>
                    <a:pt x="7267" y="2157"/>
                  </a:lnTo>
                  <a:lnTo>
                    <a:pt x="7216" y="2078"/>
                  </a:lnTo>
                  <a:lnTo>
                    <a:pt x="7159" y="2003"/>
                  </a:lnTo>
                  <a:lnTo>
                    <a:pt x="7095" y="1932"/>
                  </a:lnTo>
                  <a:lnTo>
                    <a:pt x="7027" y="1866"/>
                  </a:lnTo>
                  <a:lnTo>
                    <a:pt x="6954" y="1806"/>
                  </a:lnTo>
                  <a:lnTo>
                    <a:pt x="6875" y="1751"/>
                  </a:lnTo>
                  <a:lnTo>
                    <a:pt x="6792" y="1703"/>
                  </a:lnTo>
                  <a:lnTo>
                    <a:pt x="6704" y="1662"/>
                  </a:lnTo>
                  <a:lnTo>
                    <a:pt x="6612" y="1627"/>
                  </a:lnTo>
                  <a:lnTo>
                    <a:pt x="6565" y="1613"/>
                  </a:lnTo>
                  <a:lnTo>
                    <a:pt x="6410" y="1567"/>
                  </a:lnTo>
                  <a:lnTo>
                    <a:pt x="6106" y="1460"/>
                  </a:lnTo>
                  <a:lnTo>
                    <a:pt x="5809" y="1333"/>
                  </a:lnTo>
                  <a:lnTo>
                    <a:pt x="5520" y="1188"/>
                  </a:lnTo>
                  <a:lnTo>
                    <a:pt x="5241" y="1026"/>
                  </a:lnTo>
                  <a:lnTo>
                    <a:pt x="4972" y="847"/>
                  </a:lnTo>
                  <a:lnTo>
                    <a:pt x="4714" y="653"/>
                  </a:lnTo>
                  <a:lnTo>
                    <a:pt x="4467" y="441"/>
                  </a:lnTo>
                  <a:lnTo>
                    <a:pt x="4350" y="330"/>
                  </a:lnTo>
                  <a:lnTo>
                    <a:pt x="4308" y="290"/>
                  </a:lnTo>
                  <a:lnTo>
                    <a:pt x="4217" y="219"/>
                  </a:lnTo>
                  <a:lnTo>
                    <a:pt x="4121" y="157"/>
                  </a:lnTo>
                  <a:lnTo>
                    <a:pt x="4020" y="105"/>
                  </a:lnTo>
                  <a:lnTo>
                    <a:pt x="3917" y="64"/>
                  </a:lnTo>
                  <a:lnTo>
                    <a:pt x="3809" y="33"/>
                  </a:lnTo>
                  <a:lnTo>
                    <a:pt x="3698" y="12"/>
                  </a:lnTo>
                  <a:lnTo>
                    <a:pt x="3586" y="2"/>
                  </a:lnTo>
                  <a:lnTo>
                    <a:pt x="3530" y="0"/>
                  </a:lnTo>
                  <a:lnTo>
                    <a:pt x="353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9" name="TextBox 18">
            <a:extLst>
              <a:ext uri="{FF2B5EF4-FFF2-40B4-BE49-F238E27FC236}">
                <a16:creationId xmlns:a16="http://schemas.microsoft.com/office/drawing/2014/main" id="{5896C19F-3DE5-4B9E-AB32-78F26D52AB6F}"/>
              </a:ext>
            </a:extLst>
          </p:cNvPr>
          <p:cNvSpPr txBox="1"/>
          <p:nvPr/>
        </p:nvSpPr>
        <p:spPr>
          <a:xfrm>
            <a:off x="6517679" y="2472342"/>
            <a:ext cx="972556" cy="461665"/>
          </a:xfrm>
          <a:prstGeom prst="rect">
            <a:avLst/>
          </a:prstGeom>
          <a:noFill/>
        </p:spPr>
        <p:txBody>
          <a:bodyPr wrap="square" rtlCol="0">
            <a:spAutoFit/>
          </a:bodyPr>
          <a:lstStyle/>
          <a:p>
            <a:pPr algn="ctr"/>
            <a:r>
              <a:rPr lang="ru-RU" sz="2400" b="1" dirty="0">
                <a:solidFill>
                  <a:schemeClr val="bg1"/>
                </a:solidFill>
                <a:latin typeface="Times New Roman" panose="02020603050405020304" pitchFamily="18" charset="0"/>
                <a:cs typeface="Times New Roman" panose="02020603050405020304" pitchFamily="18" charset="0"/>
              </a:rPr>
              <a:t>1-боб</a:t>
            </a:r>
            <a:endParaRPr lang="ru-RU" sz="2400" dirty="0">
              <a:solidFill>
                <a:schemeClr val="bg1"/>
              </a:solidFill>
            </a:endParaRPr>
          </a:p>
        </p:txBody>
      </p:sp>
      <p:sp>
        <p:nvSpPr>
          <p:cNvPr id="20" name="TextBox 19">
            <a:extLst>
              <a:ext uri="{FF2B5EF4-FFF2-40B4-BE49-F238E27FC236}">
                <a16:creationId xmlns:a16="http://schemas.microsoft.com/office/drawing/2014/main" id="{E6DAFC24-D9FC-4EC9-A4A4-2B71DCA7BE6B}"/>
              </a:ext>
            </a:extLst>
          </p:cNvPr>
          <p:cNvSpPr txBox="1"/>
          <p:nvPr/>
        </p:nvSpPr>
        <p:spPr>
          <a:xfrm>
            <a:off x="8034725" y="2041613"/>
            <a:ext cx="3470000" cy="369332"/>
          </a:xfrm>
          <a:prstGeom prst="rect">
            <a:avLst/>
          </a:prstGeom>
          <a:noFill/>
        </p:spPr>
        <p:txBody>
          <a:bodyPr wrap="square" rtlCol="0">
            <a:spAutoFit/>
          </a:bodyPr>
          <a:lstStyle/>
          <a:p>
            <a:pPr algn="ctr"/>
            <a:r>
              <a:rPr lang="ru-RU" b="1" dirty="0" err="1">
                <a:solidFill>
                  <a:schemeClr val="bg2">
                    <a:lumMod val="50000"/>
                  </a:schemeClr>
                </a:solidFill>
                <a:latin typeface="Times New Roman" panose="02020603050405020304" pitchFamily="18" charset="0"/>
                <a:cs typeface="Times New Roman" panose="02020603050405020304" pitchFamily="18" charset="0"/>
              </a:rPr>
              <a:t>Умумий</a:t>
            </a:r>
            <a:r>
              <a:rPr lang="ru-RU" b="1" dirty="0">
                <a:solidFill>
                  <a:schemeClr val="bg2">
                    <a:lumMod val="50000"/>
                  </a:schemeClr>
                </a:solidFill>
                <a:latin typeface="Times New Roman" panose="02020603050405020304" pitchFamily="18" charset="0"/>
                <a:cs typeface="Times New Roman" panose="02020603050405020304" pitchFamily="18" charset="0"/>
              </a:rPr>
              <a:t> </a:t>
            </a:r>
            <a:r>
              <a:rPr lang="ru-RU" b="1" dirty="0" err="1">
                <a:solidFill>
                  <a:schemeClr val="bg2">
                    <a:lumMod val="50000"/>
                  </a:schemeClr>
                </a:solidFill>
                <a:latin typeface="Times New Roman" panose="02020603050405020304" pitchFamily="18" charset="0"/>
                <a:cs typeface="Times New Roman" panose="02020603050405020304" pitchFamily="18" charset="0"/>
              </a:rPr>
              <a:t>қоидалар</a:t>
            </a:r>
            <a:endParaRPr lang="ru-RU" dirty="0">
              <a:solidFill>
                <a:schemeClr val="bg2">
                  <a:lumMod val="50000"/>
                </a:schemeClr>
              </a:solidFill>
            </a:endParaRPr>
          </a:p>
        </p:txBody>
      </p:sp>
      <p:sp>
        <p:nvSpPr>
          <p:cNvPr id="22" name="TextBox 21">
            <a:extLst>
              <a:ext uri="{FF2B5EF4-FFF2-40B4-BE49-F238E27FC236}">
                <a16:creationId xmlns:a16="http://schemas.microsoft.com/office/drawing/2014/main" id="{8363CD7B-C1BA-40BA-A880-18A860024BD6}"/>
              </a:ext>
            </a:extLst>
          </p:cNvPr>
          <p:cNvSpPr txBox="1"/>
          <p:nvPr/>
        </p:nvSpPr>
        <p:spPr>
          <a:xfrm>
            <a:off x="8554065" y="3368068"/>
            <a:ext cx="3392129" cy="1477328"/>
          </a:xfrm>
          <a:prstGeom prst="rect">
            <a:avLst/>
          </a:prstGeom>
          <a:noFill/>
        </p:spPr>
        <p:txBody>
          <a:bodyPr wrap="square" rtlCol="0">
            <a:spAutoFit/>
          </a:bodyPr>
          <a:lstStyle/>
          <a:p>
            <a:pPr algn="ctr"/>
            <a:r>
              <a:rPr lang="ru-RU" b="1" dirty="0" err="1">
                <a:solidFill>
                  <a:schemeClr val="accent2">
                    <a:lumMod val="75000"/>
                  </a:schemeClr>
                </a:solidFill>
                <a:latin typeface="Times New Roman" panose="02020603050405020304" pitchFamily="18" charset="0"/>
                <a:cs typeface="Times New Roman" panose="02020603050405020304" pitchFamily="18" charset="0"/>
              </a:rPr>
              <a:t>Коррупцияга</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қарши</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курашиш</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бўйича</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фаолиятни</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амалга</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оширувчи</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ва</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унда</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иштирок</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этувчи</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органлар</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ҳамда</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ташкилотлар</a:t>
            </a:r>
            <a:endParaRPr lang="ru-RU" dirty="0">
              <a:solidFill>
                <a:schemeClr val="accent2">
                  <a:lumMod val="75000"/>
                </a:schemeClr>
              </a:solidFill>
            </a:endParaRPr>
          </a:p>
        </p:txBody>
      </p:sp>
      <p:sp>
        <p:nvSpPr>
          <p:cNvPr id="24" name="TextBox 23">
            <a:extLst>
              <a:ext uri="{FF2B5EF4-FFF2-40B4-BE49-F238E27FC236}">
                <a16:creationId xmlns:a16="http://schemas.microsoft.com/office/drawing/2014/main" id="{54C7D888-3CA1-49B1-B14D-EDAAC862CEBC}"/>
              </a:ext>
            </a:extLst>
          </p:cNvPr>
          <p:cNvSpPr txBox="1"/>
          <p:nvPr/>
        </p:nvSpPr>
        <p:spPr>
          <a:xfrm>
            <a:off x="7737987" y="5747069"/>
            <a:ext cx="4109884" cy="923330"/>
          </a:xfrm>
          <a:prstGeom prst="rect">
            <a:avLst/>
          </a:prstGeom>
          <a:noFill/>
        </p:spPr>
        <p:txBody>
          <a:bodyPr wrap="square" rtlCol="0">
            <a:spAutoFit/>
          </a:bodyPr>
          <a:lstStyle/>
          <a:p>
            <a:pPr algn="ctr"/>
            <a:r>
              <a:rPr lang="ru-RU" b="1" dirty="0" err="1">
                <a:solidFill>
                  <a:schemeClr val="accent3">
                    <a:lumMod val="50000"/>
                  </a:schemeClr>
                </a:solidFill>
                <a:latin typeface="Times New Roman" panose="02020603050405020304" pitchFamily="18" charset="0"/>
                <a:cs typeface="Times New Roman" panose="02020603050405020304" pitchFamily="18" charset="0"/>
              </a:rPr>
              <a:t>Коррупцияга</a:t>
            </a:r>
            <a:r>
              <a:rPr lang="ru-RU" b="1" dirty="0">
                <a:solidFill>
                  <a:schemeClr val="accent3">
                    <a:lumMod val="50000"/>
                  </a:schemeClr>
                </a:solidFill>
                <a:latin typeface="Times New Roman" panose="02020603050405020304" pitchFamily="18" charset="0"/>
                <a:cs typeface="Times New Roman" panose="02020603050405020304" pitchFamily="18" charset="0"/>
              </a:rPr>
              <a:t> </a:t>
            </a:r>
            <a:r>
              <a:rPr lang="ru-RU" b="1" dirty="0" err="1">
                <a:solidFill>
                  <a:schemeClr val="accent3">
                    <a:lumMod val="50000"/>
                  </a:schemeClr>
                </a:solidFill>
                <a:latin typeface="Times New Roman" panose="02020603050405020304" pitchFamily="18" charset="0"/>
                <a:cs typeface="Times New Roman" panose="02020603050405020304" pitchFamily="18" charset="0"/>
              </a:rPr>
              <a:t>қарши</a:t>
            </a:r>
            <a:r>
              <a:rPr lang="ru-RU" b="1" dirty="0">
                <a:solidFill>
                  <a:schemeClr val="accent3">
                    <a:lumMod val="50000"/>
                  </a:schemeClr>
                </a:solidFill>
                <a:latin typeface="Times New Roman" panose="02020603050405020304" pitchFamily="18" charset="0"/>
                <a:cs typeface="Times New Roman" panose="02020603050405020304" pitchFamily="18" charset="0"/>
              </a:rPr>
              <a:t> </a:t>
            </a:r>
            <a:r>
              <a:rPr lang="ru-RU" b="1" dirty="0" err="1">
                <a:solidFill>
                  <a:schemeClr val="accent3">
                    <a:lumMod val="50000"/>
                  </a:schemeClr>
                </a:solidFill>
                <a:latin typeface="Times New Roman" panose="02020603050405020304" pitchFamily="18" charset="0"/>
                <a:cs typeface="Times New Roman" panose="02020603050405020304" pitchFamily="18" charset="0"/>
              </a:rPr>
              <a:t>курашиш</a:t>
            </a:r>
            <a:r>
              <a:rPr lang="ru-RU" b="1" dirty="0">
                <a:solidFill>
                  <a:schemeClr val="accent3">
                    <a:lumMod val="50000"/>
                  </a:schemeClr>
                </a:solidFill>
                <a:latin typeface="Times New Roman" panose="02020603050405020304" pitchFamily="18" charset="0"/>
                <a:cs typeface="Times New Roman" panose="02020603050405020304" pitchFamily="18" charset="0"/>
              </a:rPr>
              <a:t> </a:t>
            </a:r>
            <a:r>
              <a:rPr lang="ru-RU" b="1" dirty="0" err="1">
                <a:solidFill>
                  <a:schemeClr val="accent3">
                    <a:lumMod val="50000"/>
                  </a:schemeClr>
                </a:solidFill>
                <a:latin typeface="Times New Roman" panose="02020603050405020304" pitchFamily="18" charset="0"/>
                <a:cs typeface="Times New Roman" panose="02020603050405020304" pitchFamily="18" charset="0"/>
              </a:rPr>
              <a:t>соҳасида</a:t>
            </a:r>
            <a:r>
              <a:rPr lang="ru-RU" b="1" dirty="0">
                <a:solidFill>
                  <a:schemeClr val="accent3">
                    <a:lumMod val="50000"/>
                  </a:schemeClr>
                </a:solidFill>
                <a:latin typeface="Times New Roman" panose="02020603050405020304" pitchFamily="18" charset="0"/>
                <a:cs typeface="Times New Roman" panose="02020603050405020304" pitchFamily="18" charset="0"/>
              </a:rPr>
              <a:t> </a:t>
            </a:r>
            <a:r>
              <a:rPr lang="ru-RU" b="1" dirty="0" err="1">
                <a:solidFill>
                  <a:schemeClr val="accent3">
                    <a:lumMod val="50000"/>
                  </a:schemeClr>
                </a:solidFill>
                <a:latin typeface="Times New Roman" panose="02020603050405020304" pitchFamily="18" charset="0"/>
                <a:cs typeface="Times New Roman" panose="02020603050405020304" pitchFamily="18" charset="0"/>
              </a:rPr>
              <a:t>ҳуқуқий</a:t>
            </a:r>
            <a:r>
              <a:rPr lang="ru-RU" b="1" dirty="0">
                <a:solidFill>
                  <a:schemeClr val="accent3">
                    <a:lumMod val="50000"/>
                  </a:schemeClr>
                </a:solidFill>
                <a:latin typeface="Times New Roman" panose="02020603050405020304" pitchFamily="18" charset="0"/>
                <a:cs typeface="Times New Roman" panose="02020603050405020304" pitchFamily="18" charset="0"/>
              </a:rPr>
              <a:t> </a:t>
            </a:r>
            <a:r>
              <a:rPr lang="ru-RU" b="1" dirty="0" err="1">
                <a:solidFill>
                  <a:schemeClr val="accent3">
                    <a:lumMod val="50000"/>
                  </a:schemeClr>
                </a:solidFill>
                <a:latin typeface="Times New Roman" panose="02020603050405020304" pitchFamily="18" charset="0"/>
                <a:cs typeface="Times New Roman" panose="02020603050405020304" pitchFamily="18" charset="0"/>
              </a:rPr>
              <a:t>онг</a:t>
            </a:r>
            <a:r>
              <a:rPr lang="ru-RU" b="1" dirty="0">
                <a:solidFill>
                  <a:schemeClr val="accent3">
                    <a:lumMod val="50000"/>
                  </a:schemeClr>
                </a:solidFill>
                <a:latin typeface="Times New Roman" panose="02020603050405020304" pitchFamily="18" charset="0"/>
                <a:cs typeface="Times New Roman" panose="02020603050405020304" pitchFamily="18" charset="0"/>
              </a:rPr>
              <a:t> </a:t>
            </a:r>
            <a:r>
              <a:rPr lang="ru-RU" b="1" dirty="0" err="1">
                <a:solidFill>
                  <a:schemeClr val="accent3">
                    <a:lumMod val="50000"/>
                  </a:schemeClr>
                </a:solidFill>
                <a:latin typeface="Times New Roman" panose="02020603050405020304" pitchFamily="18" charset="0"/>
                <a:cs typeface="Times New Roman" panose="02020603050405020304" pitchFamily="18" charset="0"/>
              </a:rPr>
              <a:t>ва</a:t>
            </a:r>
            <a:r>
              <a:rPr lang="ru-RU" b="1" dirty="0">
                <a:solidFill>
                  <a:schemeClr val="accent3">
                    <a:lumMod val="50000"/>
                  </a:schemeClr>
                </a:solidFill>
                <a:latin typeface="Times New Roman" panose="02020603050405020304" pitchFamily="18" charset="0"/>
                <a:cs typeface="Times New Roman" panose="02020603050405020304" pitchFamily="18" charset="0"/>
              </a:rPr>
              <a:t> </a:t>
            </a:r>
            <a:r>
              <a:rPr lang="ru-RU" b="1" dirty="0" err="1">
                <a:solidFill>
                  <a:schemeClr val="accent3">
                    <a:lumMod val="50000"/>
                  </a:schemeClr>
                </a:solidFill>
                <a:latin typeface="Times New Roman" panose="02020603050405020304" pitchFamily="18" charset="0"/>
                <a:cs typeface="Times New Roman" panose="02020603050405020304" pitchFamily="18" charset="0"/>
              </a:rPr>
              <a:t>ҳуқуқий</a:t>
            </a:r>
            <a:r>
              <a:rPr lang="ru-RU" b="1" dirty="0">
                <a:solidFill>
                  <a:schemeClr val="accent3">
                    <a:lumMod val="50000"/>
                  </a:schemeClr>
                </a:solidFill>
                <a:latin typeface="Times New Roman" panose="02020603050405020304" pitchFamily="18" charset="0"/>
                <a:cs typeface="Times New Roman" panose="02020603050405020304" pitchFamily="18" charset="0"/>
              </a:rPr>
              <a:t> </a:t>
            </a:r>
            <a:r>
              <a:rPr lang="ru-RU" b="1" dirty="0" err="1">
                <a:solidFill>
                  <a:schemeClr val="accent3">
                    <a:lumMod val="50000"/>
                  </a:schemeClr>
                </a:solidFill>
                <a:latin typeface="Times New Roman" panose="02020603050405020304" pitchFamily="18" charset="0"/>
                <a:cs typeface="Times New Roman" panose="02020603050405020304" pitchFamily="18" charset="0"/>
              </a:rPr>
              <a:t>маданиятни</a:t>
            </a:r>
            <a:r>
              <a:rPr lang="ru-RU" b="1" dirty="0">
                <a:solidFill>
                  <a:schemeClr val="accent3">
                    <a:lumMod val="50000"/>
                  </a:schemeClr>
                </a:solidFill>
                <a:latin typeface="Times New Roman" panose="02020603050405020304" pitchFamily="18" charset="0"/>
                <a:cs typeface="Times New Roman" panose="02020603050405020304" pitchFamily="18" charset="0"/>
              </a:rPr>
              <a:t> </a:t>
            </a:r>
            <a:r>
              <a:rPr lang="ru-RU" b="1" dirty="0" err="1">
                <a:solidFill>
                  <a:schemeClr val="accent3">
                    <a:lumMod val="50000"/>
                  </a:schemeClr>
                </a:solidFill>
                <a:latin typeface="Times New Roman" panose="02020603050405020304" pitchFamily="18" charset="0"/>
                <a:cs typeface="Times New Roman" panose="02020603050405020304" pitchFamily="18" charset="0"/>
              </a:rPr>
              <a:t>юксалтириш</a:t>
            </a:r>
            <a:endParaRPr lang="ru-RU" dirty="0">
              <a:solidFill>
                <a:schemeClr val="accent3">
                  <a:lumMod val="50000"/>
                </a:schemeClr>
              </a:solidFill>
            </a:endParaRPr>
          </a:p>
        </p:txBody>
      </p:sp>
      <p:sp>
        <p:nvSpPr>
          <p:cNvPr id="28" name="TextBox 27">
            <a:extLst>
              <a:ext uri="{FF2B5EF4-FFF2-40B4-BE49-F238E27FC236}">
                <a16:creationId xmlns:a16="http://schemas.microsoft.com/office/drawing/2014/main" id="{A438A678-EDEE-48EC-8A6E-076E7DDA7CB5}"/>
              </a:ext>
            </a:extLst>
          </p:cNvPr>
          <p:cNvSpPr txBox="1"/>
          <p:nvPr/>
        </p:nvSpPr>
        <p:spPr>
          <a:xfrm>
            <a:off x="727587" y="5791042"/>
            <a:ext cx="3849624" cy="923330"/>
          </a:xfrm>
          <a:prstGeom prst="rect">
            <a:avLst/>
          </a:prstGeom>
          <a:noFill/>
        </p:spPr>
        <p:txBody>
          <a:bodyPr wrap="square" rtlCol="0">
            <a:spAutoFit/>
          </a:bodyPr>
          <a:lstStyle/>
          <a:p>
            <a:pPr algn="ctr"/>
            <a:r>
              <a:rPr lang="ru-RU" b="1" dirty="0" err="1">
                <a:solidFill>
                  <a:schemeClr val="accent4">
                    <a:lumMod val="50000"/>
                  </a:schemeClr>
                </a:solidFill>
                <a:latin typeface="Times New Roman" panose="02020603050405020304" pitchFamily="18" charset="0"/>
                <a:cs typeface="Times New Roman" panose="02020603050405020304" pitchFamily="18" charset="0"/>
              </a:rPr>
              <a:t>Коррупциянинг</a:t>
            </a:r>
            <a:r>
              <a:rPr lang="ru-RU" b="1" dirty="0">
                <a:solidFill>
                  <a:schemeClr val="accent4">
                    <a:lumMod val="50000"/>
                  </a:schemeClr>
                </a:solidFill>
                <a:latin typeface="Times New Roman" panose="02020603050405020304" pitchFamily="18" charset="0"/>
                <a:cs typeface="Times New Roman" panose="02020603050405020304" pitchFamily="18" charset="0"/>
              </a:rPr>
              <a:t> </a:t>
            </a:r>
            <a:r>
              <a:rPr lang="ru-RU" b="1" dirty="0" err="1">
                <a:solidFill>
                  <a:schemeClr val="accent4">
                    <a:lumMod val="50000"/>
                  </a:schemeClr>
                </a:solidFill>
                <a:latin typeface="Times New Roman" panose="02020603050405020304" pitchFamily="18" charset="0"/>
                <a:cs typeface="Times New Roman" panose="02020603050405020304" pitchFamily="18" charset="0"/>
              </a:rPr>
              <a:t>олдини</a:t>
            </a:r>
            <a:r>
              <a:rPr lang="ru-RU" b="1" dirty="0">
                <a:solidFill>
                  <a:schemeClr val="accent4">
                    <a:lumMod val="50000"/>
                  </a:schemeClr>
                </a:solidFill>
                <a:latin typeface="Times New Roman" panose="02020603050405020304" pitchFamily="18" charset="0"/>
                <a:cs typeface="Times New Roman" panose="02020603050405020304" pitchFamily="18" charset="0"/>
              </a:rPr>
              <a:t> </a:t>
            </a:r>
            <a:r>
              <a:rPr lang="ru-RU" b="1" dirty="0" err="1">
                <a:solidFill>
                  <a:schemeClr val="accent4">
                    <a:lumMod val="50000"/>
                  </a:schemeClr>
                </a:solidFill>
                <a:latin typeface="Times New Roman" panose="02020603050405020304" pitchFamily="18" charset="0"/>
                <a:cs typeface="Times New Roman" panose="02020603050405020304" pitchFamily="18" charset="0"/>
              </a:rPr>
              <a:t>олишга</a:t>
            </a:r>
            <a:r>
              <a:rPr lang="ru-RU" b="1" dirty="0">
                <a:solidFill>
                  <a:schemeClr val="accent4">
                    <a:lumMod val="50000"/>
                  </a:schemeClr>
                </a:solidFill>
                <a:latin typeface="Times New Roman" panose="02020603050405020304" pitchFamily="18" charset="0"/>
                <a:cs typeface="Times New Roman" panose="02020603050405020304" pitchFamily="18" charset="0"/>
              </a:rPr>
              <a:t> </a:t>
            </a:r>
            <a:r>
              <a:rPr lang="ru-RU" b="1" dirty="0" err="1">
                <a:solidFill>
                  <a:schemeClr val="accent4">
                    <a:lumMod val="50000"/>
                  </a:schemeClr>
                </a:solidFill>
                <a:latin typeface="Times New Roman" panose="02020603050405020304" pitchFamily="18" charset="0"/>
                <a:cs typeface="Times New Roman" panose="02020603050405020304" pitchFamily="18" charset="0"/>
              </a:rPr>
              <a:t>доир</a:t>
            </a:r>
            <a:r>
              <a:rPr lang="ru-RU" b="1" dirty="0">
                <a:solidFill>
                  <a:schemeClr val="accent4">
                    <a:lumMod val="50000"/>
                  </a:schemeClr>
                </a:solidFill>
                <a:latin typeface="Times New Roman" panose="02020603050405020304" pitchFamily="18" charset="0"/>
                <a:cs typeface="Times New Roman" panose="02020603050405020304" pitchFamily="18" charset="0"/>
              </a:rPr>
              <a:t> </a:t>
            </a:r>
            <a:r>
              <a:rPr lang="ru-RU" b="1" dirty="0" err="1">
                <a:solidFill>
                  <a:schemeClr val="accent4">
                    <a:lumMod val="50000"/>
                  </a:schemeClr>
                </a:solidFill>
                <a:latin typeface="Times New Roman" panose="02020603050405020304" pitchFamily="18" charset="0"/>
                <a:cs typeface="Times New Roman" panose="02020603050405020304" pitchFamily="18" charset="0"/>
              </a:rPr>
              <a:t>чора-тадбирлар</a:t>
            </a:r>
            <a:endParaRPr lang="ru-RU" dirty="0">
              <a:solidFill>
                <a:schemeClr val="accent4">
                  <a:lumMod val="50000"/>
                </a:schemeClr>
              </a:solidFill>
            </a:endParaRPr>
          </a:p>
          <a:p>
            <a:pPr algn="ctr"/>
            <a:endParaRPr lang="ru-RU" dirty="0">
              <a:solidFill>
                <a:schemeClr val="accent4">
                  <a:lumMod val="50000"/>
                </a:schemeClr>
              </a:solidFill>
            </a:endParaRPr>
          </a:p>
        </p:txBody>
      </p:sp>
      <p:sp>
        <p:nvSpPr>
          <p:cNvPr id="29" name="TextBox 28">
            <a:extLst>
              <a:ext uri="{FF2B5EF4-FFF2-40B4-BE49-F238E27FC236}">
                <a16:creationId xmlns:a16="http://schemas.microsoft.com/office/drawing/2014/main" id="{F4A53D0F-99B3-4DFB-AAF0-B45BB1736909}"/>
              </a:ext>
            </a:extLst>
          </p:cNvPr>
          <p:cNvSpPr txBox="1"/>
          <p:nvPr/>
        </p:nvSpPr>
        <p:spPr>
          <a:xfrm>
            <a:off x="196726" y="3378233"/>
            <a:ext cx="3429673" cy="1477328"/>
          </a:xfrm>
          <a:prstGeom prst="rect">
            <a:avLst/>
          </a:prstGeom>
          <a:noFill/>
        </p:spPr>
        <p:txBody>
          <a:bodyPr wrap="square" rtlCol="0">
            <a:spAutoFit/>
          </a:bodyPr>
          <a:lstStyle/>
          <a:p>
            <a:pPr algn="ctr"/>
            <a:r>
              <a:rPr lang="ru-RU" b="1" dirty="0" err="1">
                <a:solidFill>
                  <a:schemeClr val="accent2">
                    <a:lumMod val="75000"/>
                  </a:schemeClr>
                </a:solidFill>
                <a:latin typeface="Times New Roman" panose="02020603050405020304" pitchFamily="18" charset="0"/>
                <a:cs typeface="Times New Roman" panose="02020603050405020304" pitchFamily="18" charset="0"/>
              </a:rPr>
              <a:t>Коррупцияга</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оид</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ҳуқуқбузарликларни</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аниқлаш</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уларга</a:t>
            </a:r>
            <a:r>
              <a:rPr lang="ru-RU" b="1" dirty="0">
                <a:solidFill>
                  <a:schemeClr val="accent2">
                    <a:lumMod val="75000"/>
                  </a:schemeClr>
                </a:solidFill>
                <a:latin typeface="Times New Roman" panose="02020603050405020304" pitchFamily="18" charset="0"/>
                <a:cs typeface="Times New Roman" panose="02020603050405020304" pitchFamily="18" charset="0"/>
              </a:rPr>
              <a:t> чек </a:t>
            </a:r>
            <a:r>
              <a:rPr lang="ru-RU" b="1" dirty="0" err="1">
                <a:solidFill>
                  <a:schemeClr val="accent2">
                    <a:lumMod val="75000"/>
                  </a:schemeClr>
                </a:solidFill>
                <a:latin typeface="Times New Roman" panose="02020603050405020304" pitchFamily="18" charset="0"/>
                <a:cs typeface="Times New Roman" panose="02020603050405020304" pitchFamily="18" charset="0"/>
              </a:rPr>
              <a:t>қўйиш</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жавобгарликнинг</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муқаррарлиги</a:t>
            </a:r>
            <a:endParaRPr lang="ru-RU" dirty="0">
              <a:solidFill>
                <a:schemeClr val="accent2">
                  <a:lumMod val="75000"/>
                </a:schemeClr>
              </a:solidFill>
            </a:endParaRPr>
          </a:p>
        </p:txBody>
      </p:sp>
      <p:sp>
        <p:nvSpPr>
          <p:cNvPr id="30" name="TextBox 29">
            <a:extLst>
              <a:ext uri="{FF2B5EF4-FFF2-40B4-BE49-F238E27FC236}">
                <a16:creationId xmlns:a16="http://schemas.microsoft.com/office/drawing/2014/main" id="{5BFE621A-AC63-413F-ABDE-FC0BE5044B0A}"/>
              </a:ext>
            </a:extLst>
          </p:cNvPr>
          <p:cNvSpPr txBox="1"/>
          <p:nvPr/>
        </p:nvSpPr>
        <p:spPr>
          <a:xfrm>
            <a:off x="1348385" y="1956619"/>
            <a:ext cx="2401468" cy="369332"/>
          </a:xfrm>
          <a:prstGeom prst="rect">
            <a:avLst/>
          </a:prstGeom>
          <a:noFill/>
        </p:spPr>
        <p:txBody>
          <a:bodyPr wrap="square" rtlCol="0">
            <a:spAutoFit/>
          </a:bodyPr>
          <a:lstStyle/>
          <a:p>
            <a:pPr algn="ctr"/>
            <a:r>
              <a:rPr lang="ru-RU" b="1" dirty="0" err="1">
                <a:solidFill>
                  <a:schemeClr val="accent6">
                    <a:lumMod val="75000"/>
                  </a:schemeClr>
                </a:solidFill>
                <a:latin typeface="Times New Roman" panose="02020603050405020304" pitchFamily="18" charset="0"/>
                <a:cs typeface="Times New Roman" panose="02020603050405020304" pitchFamily="18" charset="0"/>
              </a:rPr>
              <a:t>Якунловчи</a:t>
            </a:r>
            <a:r>
              <a:rPr lang="ru-RU" b="1" dirty="0">
                <a:solidFill>
                  <a:schemeClr val="accent6">
                    <a:lumMod val="75000"/>
                  </a:schemeClr>
                </a:solidFill>
                <a:latin typeface="Times New Roman" panose="02020603050405020304" pitchFamily="18" charset="0"/>
                <a:cs typeface="Times New Roman" panose="02020603050405020304" pitchFamily="18" charset="0"/>
              </a:rPr>
              <a:t> </a:t>
            </a:r>
            <a:r>
              <a:rPr lang="ru-RU" b="1" dirty="0" err="1">
                <a:solidFill>
                  <a:schemeClr val="accent6">
                    <a:lumMod val="75000"/>
                  </a:schemeClr>
                </a:solidFill>
                <a:latin typeface="Times New Roman" panose="02020603050405020304" pitchFamily="18" charset="0"/>
                <a:cs typeface="Times New Roman" panose="02020603050405020304" pitchFamily="18" charset="0"/>
              </a:rPr>
              <a:t>қоидалар</a:t>
            </a:r>
            <a:endParaRPr lang="ru-RU" dirty="0">
              <a:solidFill>
                <a:schemeClr val="accent6">
                  <a:lumMod val="75000"/>
                </a:schemeClr>
              </a:solidFill>
            </a:endParaRPr>
          </a:p>
        </p:txBody>
      </p:sp>
      <p:sp>
        <p:nvSpPr>
          <p:cNvPr id="32" name="TextBox 31">
            <a:extLst>
              <a:ext uri="{FF2B5EF4-FFF2-40B4-BE49-F238E27FC236}">
                <a16:creationId xmlns:a16="http://schemas.microsoft.com/office/drawing/2014/main" id="{631E1456-1680-4758-B4C9-505B7AE1D3C7}"/>
              </a:ext>
            </a:extLst>
          </p:cNvPr>
          <p:cNvSpPr txBox="1"/>
          <p:nvPr/>
        </p:nvSpPr>
        <p:spPr>
          <a:xfrm>
            <a:off x="7418302" y="3936718"/>
            <a:ext cx="972556" cy="461665"/>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2-боб</a:t>
            </a:r>
            <a:endParaRPr lang="ru-RU" sz="2400" dirty="0"/>
          </a:p>
        </p:txBody>
      </p:sp>
      <p:sp>
        <p:nvSpPr>
          <p:cNvPr id="33" name="TextBox 32">
            <a:extLst>
              <a:ext uri="{FF2B5EF4-FFF2-40B4-BE49-F238E27FC236}">
                <a16:creationId xmlns:a16="http://schemas.microsoft.com/office/drawing/2014/main" id="{6F88C3EF-7C44-4332-8593-1E9EEB1BF54E}"/>
              </a:ext>
            </a:extLst>
          </p:cNvPr>
          <p:cNvSpPr txBox="1"/>
          <p:nvPr/>
        </p:nvSpPr>
        <p:spPr>
          <a:xfrm>
            <a:off x="6448017" y="5498813"/>
            <a:ext cx="972556" cy="461665"/>
          </a:xfrm>
          <a:prstGeom prst="rect">
            <a:avLst/>
          </a:prstGeom>
          <a:noFill/>
        </p:spPr>
        <p:txBody>
          <a:bodyPr wrap="square" rtlCol="0">
            <a:spAutoFit/>
          </a:bodyPr>
          <a:lstStyle/>
          <a:p>
            <a:pPr algn="ctr"/>
            <a:r>
              <a:rPr lang="ru-RU" sz="2400" b="1" dirty="0">
                <a:solidFill>
                  <a:schemeClr val="bg1"/>
                </a:solidFill>
                <a:latin typeface="Times New Roman" panose="02020603050405020304" pitchFamily="18" charset="0"/>
                <a:cs typeface="Times New Roman" panose="02020603050405020304" pitchFamily="18" charset="0"/>
              </a:rPr>
              <a:t>3-боб</a:t>
            </a:r>
            <a:endParaRPr lang="ru-RU" sz="2400" dirty="0">
              <a:solidFill>
                <a:schemeClr val="bg1"/>
              </a:solidFill>
            </a:endParaRPr>
          </a:p>
        </p:txBody>
      </p:sp>
      <p:sp>
        <p:nvSpPr>
          <p:cNvPr id="34" name="TextBox 33">
            <a:extLst>
              <a:ext uri="{FF2B5EF4-FFF2-40B4-BE49-F238E27FC236}">
                <a16:creationId xmlns:a16="http://schemas.microsoft.com/office/drawing/2014/main" id="{80D531BC-12AB-427D-8D62-AEB25E45ADBB}"/>
              </a:ext>
            </a:extLst>
          </p:cNvPr>
          <p:cNvSpPr txBox="1"/>
          <p:nvPr/>
        </p:nvSpPr>
        <p:spPr>
          <a:xfrm>
            <a:off x="4608680" y="5498812"/>
            <a:ext cx="972556" cy="461665"/>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4-боб</a:t>
            </a:r>
            <a:endParaRPr lang="ru-RU" sz="2400" dirty="0"/>
          </a:p>
        </p:txBody>
      </p:sp>
      <p:sp>
        <p:nvSpPr>
          <p:cNvPr id="35" name="TextBox 34">
            <a:extLst>
              <a:ext uri="{FF2B5EF4-FFF2-40B4-BE49-F238E27FC236}">
                <a16:creationId xmlns:a16="http://schemas.microsoft.com/office/drawing/2014/main" id="{308C0025-EC27-48C1-8E84-CF5D9A6C6E3F}"/>
              </a:ext>
            </a:extLst>
          </p:cNvPr>
          <p:cNvSpPr txBox="1"/>
          <p:nvPr/>
        </p:nvSpPr>
        <p:spPr>
          <a:xfrm>
            <a:off x="3675028" y="3934694"/>
            <a:ext cx="972556" cy="461665"/>
          </a:xfrm>
          <a:prstGeom prst="rect">
            <a:avLst/>
          </a:prstGeom>
          <a:noFill/>
        </p:spPr>
        <p:txBody>
          <a:bodyPr wrap="square" rtlCol="0">
            <a:spAutoFit/>
          </a:bodyPr>
          <a:lstStyle/>
          <a:p>
            <a:pPr algn="ctr"/>
            <a:r>
              <a:rPr lang="ru-RU" sz="2400" b="1" dirty="0">
                <a:solidFill>
                  <a:schemeClr val="bg1"/>
                </a:solidFill>
                <a:latin typeface="Times New Roman" panose="02020603050405020304" pitchFamily="18" charset="0"/>
                <a:cs typeface="Times New Roman" panose="02020603050405020304" pitchFamily="18" charset="0"/>
              </a:rPr>
              <a:t>5-боб</a:t>
            </a:r>
            <a:endParaRPr lang="ru-RU" sz="2400" dirty="0">
              <a:solidFill>
                <a:schemeClr val="bg1"/>
              </a:solidFill>
            </a:endParaRPr>
          </a:p>
        </p:txBody>
      </p:sp>
      <p:sp>
        <p:nvSpPr>
          <p:cNvPr id="36" name="TextBox 35">
            <a:extLst>
              <a:ext uri="{FF2B5EF4-FFF2-40B4-BE49-F238E27FC236}">
                <a16:creationId xmlns:a16="http://schemas.microsoft.com/office/drawing/2014/main" id="{E26B5098-C16F-4048-AB66-E1E713E08202}"/>
              </a:ext>
            </a:extLst>
          </p:cNvPr>
          <p:cNvSpPr txBox="1"/>
          <p:nvPr/>
        </p:nvSpPr>
        <p:spPr>
          <a:xfrm>
            <a:off x="4577211" y="2410945"/>
            <a:ext cx="972556" cy="461665"/>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6-боб</a:t>
            </a:r>
            <a:endParaRPr lang="ru-RU" sz="2400" dirty="0"/>
          </a:p>
        </p:txBody>
      </p:sp>
      <p:pic>
        <p:nvPicPr>
          <p:cNvPr id="37" name="Рисунок 36">
            <a:extLst>
              <a:ext uri="{FF2B5EF4-FFF2-40B4-BE49-F238E27FC236}">
                <a16:creationId xmlns:a16="http://schemas.microsoft.com/office/drawing/2014/main" id="{F3F6349D-7E3F-47DC-864E-B065AB0FF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270" y="3501985"/>
            <a:ext cx="1795463" cy="1510694"/>
          </a:xfrm>
          <a:prstGeom prst="rect">
            <a:avLst/>
          </a:prstGeom>
          <a:effectLst>
            <a:softEdge rad="317500"/>
          </a:effectLst>
        </p:spPr>
      </p:pic>
    </p:spTree>
    <p:extLst>
      <p:ext uri="{BB962C8B-B14F-4D97-AF65-F5344CB8AC3E}">
        <p14:creationId xmlns:p14="http://schemas.microsoft.com/office/powerpoint/2010/main" val="87421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Группа 9">
            <a:extLst>
              <a:ext uri="{FF2B5EF4-FFF2-40B4-BE49-F238E27FC236}">
                <a16:creationId xmlns:a16="http://schemas.microsoft.com/office/drawing/2014/main" id="{BDC19D80-D8BC-443F-BC5A-9F8A2A011207}"/>
              </a:ext>
            </a:extLst>
          </p:cNvPr>
          <p:cNvGrpSpPr/>
          <p:nvPr/>
        </p:nvGrpSpPr>
        <p:grpSpPr>
          <a:xfrm>
            <a:off x="4344735" y="1509110"/>
            <a:ext cx="4289278" cy="3839779"/>
            <a:chOff x="3540929" y="1201585"/>
            <a:chExt cx="5110142" cy="4792815"/>
          </a:xfrm>
        </p:grpSpPr>
        <p:sp>
          <p:nvSpPr>
            <p:cNvPr id="36" name="Freeform: Shape 35"/>
            <p:cNvSpPr/>
            <p:nvPr/>
          </p:nvSpPr>
          <p:spPr>
            <a:xfrm>
              <a:off x="4661377" y="1201585"/>
              <a:ext cx="2869246" cy="2850641"/>
            </a:xfrm>
            <a:custGeom>
              <a:avLst/>
              <a:gdLst>
                <a:gd name="connsiteX0" fmla="*/ 1008992 w 2017986"/>
                <a:gd name="connsiteY0" fmla="*/ 451848 h 2004901"/>
                <a:gd name="connsiteX1" fmla="*/ 451847 w 2017986"/>
                <a:gd name="connsiteY1" fmla="*/ 1008993 h 2004901"/>
                <a:gd name="connsiteX2" fmla="*/ 1008992 w 2017986"/>
                <a:gd name="connsiteY2" fmla="*/ 1566138 h 2004901"/>
                <a:gd name="connsiteX3" fmla="*/ 1566137 w 2017986"/>
                <a:gd name="connsiteY3" fmla="*/ 1008993 h 2004901"/>
                <a:gd name="connsiteX4" fmla="*/ 1008992 w 2017986"/>
                <a:gd name="connsiteY4" fmla="*/ 451848 h 2004901"/>
                <a:gd name="connsiteX5" fmla="*/ 1008993 w 2017986"/>
                <a:gd name="connsiteY5" fmla="*/ 0 h 2004901"/>
                <a:gd name="connsiteX6" fmla="*/ 2017986 w 2017986"/>
                <a:gd name="connsiteY6" fmla="*/ 1008993 h 2004901"/>
                <a:gd name="connsiteX7" fmla="*/ 1212340 w 2017986"/>
                <a:gd name="connsiteY7" fmla="*/ 1997487 h 2004901"/>
                <a:gd name="connsiteX8" fmla="*/ 1163759 w 2017986"/>
                <a:gd name="connsiteY8" fmla="*/ 2004901 h 2004901"/>
                <a:gd name="connsiteX9" fmla="*/ 1150665 w 2017986"/>
                <a:gd name="connsiteY9" fmla="*/ 1969126 h 2004901"/>
                <a:gd name="connsiteX10" fmla="*/ 220963 w 2017986"/>
                <a:gd name="connsiteY10" fmla="*/ 1352878 h 2004901"/>
                <a:gd name="connsiteX11" fmla="*/ 117800 w 2017986"/>
                <a:gd name="connsiteY11" fmla="*/ 1358087 h 2004901"/>
                <a:gd name="connsiteX12" fmla="*/ 66198 w 2017986"/>
                <a:gd name="connsiteY12" fmla="*/ 1365963 h 2004901"/>
                <a:gd name="connsiteX13" fmla="*/ 45363 w 2017986"/>
                <a:gd name="connsiteY13" fmla="*/ 1309037 h 2004901"/>
                <a:gd name="connsiteX14" fmla="*/ 0 w 2017986"/>
                <a:gd name="connsiteY14" fmla="*/ 1008993 h 2004901"/>
                <a:gd name="connsiteX15" fmla="*/ 1008993 w 2017986"/>
                <a:gd name="connsiteY15" fmla="*/ 0 h 200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7986" h="2004901">
                  <a:moveTo>
                    <a:pt x="1008992" y="451848"/>
                  </a:moveTo>
                  <a:cubicBezTo>
                    <a:pt x="701289" y="451848"/>
                    <a:pt x="451847" y="701290"/>
                    <a:pt x="451847" y="1008993"/>
                  </a:cubicBezTo>
                  <a:cubicBezTo>
                    <a:pt x="451847" y="1316696"/>
                    <a:pt x="701289" y="1566138"/>
                    <a:pt x="1008992" y="1566138"/>
                  </a:cubicBezTo>
                  <a:cubicBezTo>
                    <a:pt x="1316695" y="1566138"/>
                    <a:pt x="1566137" y="1316696"/>
                    <a:pt x="1566137" y="1008993"/>
                  </a:cubicBezTo>
                  <a:cubicBezTo>
                    <a:pt x="1566137" y="701290"/>
                    <a:pt x="1316695" y="451848"/>
                    <a:pt x="1008992" y="451848"/>
                  </a:cubicBezTo>
                  <a:close/>
                  <a:moveTo>
                    <a:pt x="1008993" y="0"/>
                  </a:moveTo>
                  <a:cubicBezTo>
                    <a:pt x="1566244" y="0"/>
                    <a:pt x="2017986" y="451742"/>
                    <a:pt x="2017986" y="1008993"/>
                  </a:cubicBezTo>
                  <a:cubicBezTo>
                    <a:pt x="2017986" y="1496588"/>
                    <a:pt x="1672121" y="1903402"/>
                    <a:pt x="1212340" y="1997487"/>
                  </a:cubicBezTo>
                  <a:lnTo>
                    <a:pt x="1163759" y="2004901"/>
                  </a:lnTo>
                  <a:lnTo>
                    <a:pt x="1150665" y="1969126"/>
                  </a:lnTo>
                  <a:cubicBezTo>
                    <a:pt x="997491" y="1606983"/>
                    <a:pt x="638902" y="1352878"/>
                    <a:pt x="220963" y="1352878"/>
                  </a:cubicBezTo>
                  <a:cubicBezTo>
                    <a:pt x="186135" y="1352878"/>
                    <a:pt x="151719" y="1354643"/>
                    <a:pt x="117800" y="1358087"/>
                  </a:cubicBezTo>
                  <a:lnTo>
                    <a:pt x="66198" y="1365963"/>
                  </a:lnTo>
                  <a:lnTo>
                    <a:pt x="45363" y="1309037"/>
                  </a:lnTo>
                  <a:cubicBezTo>
                    <a:pt x="15882" y="1214253"/>
                    <a:pt x="0" y="1113478"/>
                    <a:pt x="0" y="1008993"/>
                  </a:cubicBezTo>
                  <a:cubicBezTo>
                    <a:pt x="0" y="451742"/>
                    <a:pt x="451742" y="0"/>
                    <a:pt x="1008993" y="0"/>
                  </a:cubicBezTo>
                  <a:close/>
                </a:path>
              </a:pathLst>
            </a:cu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Freeform: Shape 34"/>
            <p:cNvSpPr/>
            <p:nvPr/>
          </p:nvSpPr>
          <p:spPr>
            <a:xfrm>
              <a:off x="3540929" y="3125154"/>
              <a:ext cx="2555072" cy="2869246"/>
            </a:xfrm>
            <a:custGeom>
              <a:avLst/>
              <a:gdLst>
                <a:gd name="connsiteX0" fmla="*/ 1008992 w 1797023"/>
                <a:gd name="connsiteY0" fmla="*/ 451848 h 2017986"/>
                <a:gd name="connsiteX1" fmla="*/ 451847 w 1797023"/>
                <a:gd name="connsiteY1" fmla="*/ 1008993 h 2017986"/>
                <a:gd name="connsiteX2" fmla="*/ 1008992 w 1797023"/>
                <a:gd name="connsiteY2" fmla="*/ 1566138 h 2017986"/>
                <a:gd name="connsiteX3" fmla="*/ 1566137 w 1797023"/>
                <a:gd name="connsiteY3" fmla="*/ 1008993 h 2017986"/>
                <a:gd name="connsiteX4" fmla="*/ 1008992 w 1797023"/>
                <a:gd name="connsiteY4" fmla="*/ 451848 h 2017986"/>
                <a:gd name="connsiteX5" fmla="*/ 1008993 w 1797023"/>
                <a:gd name="connsiteY5" fmla="*/ 0 h 2017986"/>
                <a:gd name="connsiteX6" fmla="*/ 1722459 w 1797023"/>
                <a:gd name="connsiteY6" fmla="*/ 295528 h 2017986"/>
                <a:gd name="connsiteX7" fmla="*/ 1797023 w 1797023"/>
                <a:gd name="connsiteY7" fmla="*/ 385900 h 2017986"/>
                <a:gd name="connsiteX8" fmla="*/ 1748380 w 1797023"/>
                <a:gd name="connsiteY8" fmla="*/ 444856 h 2017986"/>
                <a:gd name="connsiteX9" fmla="*/ 1576059 w 1797023"/>
                <a:gd name="connsiteY9" fmla="*/ 1008993 h 2017986"/>
                <a:gd name="connsiteX10" fmla="*/ 1748380 w 1797023"/>
                <a:gd name="connsiteY10" fmla="*/ 1573131 h 2017986"/>
                <a:gd name="connsiteX11" fmla="*/ 1797023 w 1797023"/>
                <a:gd name="connsiteY11" fmla="*/ 1632087 h 2017986"/>
                <a:gd name="connsiteX12" fmla="*/ 1722459 w 1797023"/>
                <a:gd name="connsiteY12" fmla="*/ 1722459 h 2017986"/>
                <a:gd name="connsiteX13" fmla="*/ 1008993 w 1797023"/>
                <a:gd name="connsiteY13" fmla="*/ 2017986 h 2017986"/>
                <a:gd name="connsiteX14" fmla="*/ 0 w 1797023"/>
                <a:gd name="connsiteY14" fmla="*/ 1008993 h 2017986"/>
                <a:gd name="connsiteX15" fmla="*/ 1008993 w 1797023"/>
                <a:gd name="connsiteY15" fmla="*/ 0 h 201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7023" h="2017986">
                  <a:moveTo>
                    <a:pt x="1008992" y="451848"/>
                  </a:moveTo>
                  <a:cubicBezTo>
                    <a:pt x="701289" y="451848"/>
                    <a:pt x="451847" y="701290"/>
                    <a:pt x="451847" y="1008993"/>
                  </a:cubicBezTo>
                  <a:cubicBezTo>
                    <a:pt x="451847" y="1316696"/>
                    <a:pt x="701289" y="1566138"/>
                    <a:pt x="1008992" y="1566138"/>
                  </a:cubicBezTo>
                  <a:cubicBezTo>
                    <a:pt x="1316695" y="1566138"/>
                    <a:pt x="1566137" y="1316696"/>
                    <a:pt x="1566137" y="1008993"/>
                  </a:cubicBezTo>
                  <a:cubicBezTo>
                    <a:pt x="1566137" y="701290"/>
                    <a:pt x="1316695" y="451848"/>
                    <a:pt x="1008992" y="451848"/>
                  </a:cubicBezTo>
                  <a:close/>
                  <a:moveTo>
                    <a:pt x="1008993" y="0"/>
                  </a:moveTo>
                  <a:cubicBezTo>
                    <a:pt x="1287619" y="0"/>
                    <a:pt x="1539867" y="112936"/>
                    <a:pt x="1722459" y="295528"/>
                  </a:cubicBezTo>
                  <a:lnTo>
                    <a:pt x="1797023" y="385900"/>
                  </a:lnTo>
                  <a:lnTo>
                    <a:pt x="1748380" y="444856"/>
                  </a:lnTo>
                  <a:cubicBezTo>
                    <a:pt x="1639585" y="605892"/>
                    <a:pt x="1576059" y="800024"/>
                    <a:pt x="1576059" y="1008993"/>
                  </a:cubicBezTo>
                  <a:cubicBezTo>
                    <a:pt x="1576059" y="1217962"/>
                    <a:pt x="1639585" y="1412094"/>
                    <a:pt x="1748380" y="1573131"/>
                  </a:cubicBezTo>
                  <a:lnTo>
                    <a:pt x="1797023" y="1632087"/>
                  </a:lnTo>
                  <a:lnTo>
                    <a:pt x="1722459" y="1722459"/>
                  </a:lnTo>
                  <a:cubicBezTo>
                    <a:pt x="1539867" y="1905051"/>
                    <a:pt x="1287619" y="2017986"/>
                    <a:pt x="1008993" y="2017986"/>
                  </a:cubicBezTo>
                  <a:cubicBezTo>
                    <a:pt x="451742" y="2017986"/>
                    <a:pt x="0" y="1566244"/>
                    <a:pt x="0" y="1008993"/>
                  </a:cubicBezTo>
                  <a:cubicBezTo>
                    <a:pt x="0" y="451742"/>
                    <a:pt x="451742" y="0"/>
                    <a:pt x="1008993"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p:cNvSpPr/>
            <p:nvPr/>
          </p:nvSpPr>
          <p:spPr>
            <a:xfrm>
              <a:off x="5781827" y="3125156"/>
              <a:ext cx="2869244" cy="2869244"/>
            </a:xfrm>
            <a:prstGeom prst="donut">
              <a:avLst>
                <a:gd name="adj" fmla="val 2239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Freeform: Shape 39"/>
            <p:cNvSpPr/>
            <p:nvPr/>
          </p:nvSpPr>
          <p:spPr>
            <a:xfrm>
              <a:off x="5232763" y="3227124"/>
              <a:ext cx="1726472" cy="1332653"/>
            </a:xfrm>
            <a:custGeom>
              <a:avLst/>
              <a:gdLst>
                <a:gd name="connsiteX0" fmla="*/ 239396 w 1214255"/>
                <a:gd name="connsiteY0" fmla="*/ 0 h 937276"/>
                <a:gd name="connsiteX1" fmla="*/ 295623 w 1214255"/>
                <a:gd name="connsiteY1" fmla="*/ 46392 h 937276"/>
                <a:gd name="connsiteX2" fmla="*/ 607128 w 1214255"/>
                <a:gd name="connsiteY2" fmla="*/ 141543 h 937276"/>
                <a:gd name="connsiteX3" fmla="*/ 918633 w 1214255"/>
                <a:gd name="connsiteY3" fmla="*/ 46392 h 937276"/>
                <a:gd name="connsiteX4" fmla="*/ 974860 w 1214255"/>
                <a:gd name="connsiteY4" fmla="*/ 0 h 937276"/>
                <a:gd name="connsiteX5" fmla="*/ 1214255 w 1214255"/>
                <a:gd name="connsiteY5" fmla="*/ 412750 h 937276"/>
                <a:gd name="connsiteX6" fmla="*/ 1178291 w 1214255"/>
                <a:gd name="connsiteY6" fmla="*/ 423914 h 937276"/>
                <a:gd name="connsiteX7" fmla="*/ 838012 w 1214255"/>
                <a:gd name="connsiteY7" fmla="*/ 937276 h 937276"/>
                <a:gd name="connsiteX8" fmla="*/ 376243 w 1214255"/>
                <a:gd name="connsiteY8" fmla="*/ 937276 h 937276"/>
                <a:gd name="connsiteX9" fmla="*/ 35964 w 1214255"/>
                <a:gd name="connsiteY9" fmla="*/ 423914 h 937276"/>
                <a:gd name="connsiteX10" fmla="*/ 0 w 1214255"/>
                <a:gd name="connsiteY10" fmla="*/ 412750 h 93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4255" h="937276">
                  <a:moveTo>
                    <a:pt x="239396" y="0"/>
                  </a:moveTo>
                  <a:lnTo>
                    <a:pt x="295623" y="46392"/>
                  </a:lnTo>
                  <a:cubicBezTo>
                    <a:pt x="384544" y="106465"/>
                    <a:pt x="491740" y="141543"/>
                    <a:pt x="607128" y="141543"/>
                  </a:cubicBezTo>
                  <a:cubicBezTo>
                    <a:pt x="722517" y="141543"/>
                    <a:pt x="829713" y="106465"/>
                    <a:pt x="918633" y="46392"/>
                  </a:cubicBezTo>
                  <a:lnTo>
                    <a:pt x="974860" y="0"/>
                  </a:lnTo>
                  <a:lnTo>
                    <a:pt x="1214255" y="412750"/>
                  </a:lnTo>
                  <a:lnTo>
                    <a:pt x="1178291" y="423914"/>
                  </a:lnTo>
                  <a:cubicBezTo>
                    <a:pt x="978323" y="508493"/>
                    <a:pt x="838012" y="706499"/>
                    <a:pt x="838012" y="937276"/>
                  </a:cubicBezTo>
                  <a:lnTo>
                    <a:pt x="376243" y="937276"/>
                  </a:lnTo>
                  <a:cubicBezTo>
                    <a:pt x="376243" y="706499"/>
                    <a:pt x="235932" y="508493"/>
                    <a:pt x="35964" y="423914"/>
                  </a:cubicBezTo>
                  <a:lnTo>
                    <a:pt x="0" y="412750"/>
                  </a:lnTo>
                  <a:close/>
                </a:path>
              </a:pathLst>
            </a:cu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eeform 304"/>
            <p:cNvSpPr/>
            <p:nvPr/>
          </p:nvSpPr>
          <p:spPr>
            <a:xfrm>
              <a:off x="5735183" y="3606257"/>
              <a:ext cx="727923" cy="727551"/>
            </a:xfrm>
            <a:custGeom>
              <a:avLst/>
              <a:gdLst/>
              <a:ahLst/>
              <a:cxnLst/>
              <a:rect l="l" t="t" r="r" b="b"/>
              <a:pathLst>
                <a:path w="432707" h="432707">
                  <a:moveTo>
                    <a:pt x="185084" y="0"/>
                  </a:moveTo>
                  <a:lnTo>
                    <a:pt x="247624" y="0"/>
                  </a:lnTo>
                  <a:cubicBezTo>
                    <a:pt x="250253" y="0"/>
                    <a:pt x="252554" y="798"/>
                    <a:pt x="254525" y="2394"/>
                  </a:cubicBezTo>
                  <a:cubicBezTo>
                    <a:pt x="256498" y="3991"/>
                    <a:pt x="257578" y="6010"/>
                    <a:pt x="257765" y="8451"/>
                  </a:cubicBezTo>
                  <a:lnTo>
                    <a:pt x="265653" y="60286"/>
                  </a:lnTo>
                  <a:cubicBezTo>
                    <a:pt x="274855" y="63291"/>
                    <a:pt x="283306" y="66765"/>
                    <a:pt x="291006" y="70709"/>
                  </a:cubicBezTo>
                  <a:lnTo>
                    <a:pt x="331010" y="40566"/>
                  </a:lnTo>
                  <a:cubicBezTo>
                    <a:pt x="332700" y="38876"/>
                    <a:pt x="334953" y="38031"/>
                    <a:pt x="337771" y="38031"/>
                  </a:cubicBezTo>
                  <a:cubicBezTo>
                    <a:pt x="340212" y="38031"/>
                    <a:pt x="342560" y="38970"/>
                    <a:pt x="344814" y="40848"/>
                  </a:cubicBezTo>
                  <a:cubicBezTo>
                    <a:pt x="369041" y="63197"/>
                    <a:pt x="384535" y="79161"/>
                    <a:pt x="391295" y="88739"/>
                  </a:cubicBezTo>
                  <a:cubicBezTo>
                    <a:pt x="392610" y="90241"/>
                    <a:pt x="393268" y="92307"/>
                    <a:pt x="393268" y="94936"/>
                  </a:cubicBezTo>
                  <a:cubicBezTo>
                    <a:pt x="393268" y="97190"/>
                    <a:pt x="392516" y="99350"/>
                    <a:pt x="391014" y="101416"/>
                  </a:cubicBezTo>
                  <a:cubicBezTo>
                    <a:pt x="388197" y="105360"/>
                    <a:pt x="383408" y="111604"/>
                    <a:pt x="376647" y="120149"/>
                  </a:cubicBezTo>
                  <a:cubicBezTo>
                    <a:pt x="369885" y="128695"/>
                    <a:pt x="364815" y="135315"/>
                    <a:pt x="361434" y="140010"/>
                  </a:cubicBezTo>
                  <a:cubicBezTo>
                    <a:pt x="366317" y="149400"/>
                    <a:pt x="370168" y="158603"/>
                    <a:pt x="372985" y="167618"/>
                  </a:cubicBezTo>
                  <a:lnTo>
                    <a:pt x="424537" y="175506"/>
                  </a:lnTo>
                  <a:cubicBezTo>
                    <a:pt x="426979" y="175881"/>
                    <a:pt x="428951" y="177055"/>
                    <a:pt x="430453" y="179027"/>
                  </a:cubicBezTo>
                  <a:cubicBezTo>
                    <a:pt x="431956" y="180999"/>
                    <a:pt x="432707" y="183206"/>
                    <a:pt x="432707" y="185647"/>
                  </a:cubicBezTo>
                  <a:lnTo>
                    <a:pt x="432707" y="248187"/>
                  </a:lnTo>
                  <a:cubicBezTo>
                    <a:pt x="432707" y="250440"/>
                    <a:pt x="431956" y="252600"/>
                    <a:pt x="430453" y="254666"/>
                  </a:cubicBezTo>
                  <a:cubicBezTo>
                    <a:pt x="428951" y="256732"/>
                    <a:pt x="427072" y="257953"/>
                    <a:pt x="424819" y="258328"/>
                  </a:cubicBezTo>
                  <a:lnTo>
                    <a:pt x="372703" y="266216"/>
                  </a:lnTo>
                  <a:cubicBezTo>
                    <a:pt x="369134" y="276358"/>
                    <a:pt x="365472" y="284903"/>
                    <a:pt x="361716" y="291852"/>
                  </a:cubicBezTo>
                  <a:cubicBezTo>
                    <a:pt x="368289" y="301242"/>
                    <a:pt x="378337" y="314201"/>
                    <a:pt x="391859" y="330728"/>
                  </a:cubicBezTo>
                  <a:cubicBezTo>
                    <a:pt x="393737" y="332982"/>
                    <a:pt x="394676" y="335329"/>
                    <a:pt x="394676" y="337771"/>
                  </a:cubicBezTo>
                  <a:cubicBezTo>
                    <a:pt x="394676" y="340212"/>
                    <a:pt x="393832" y="342372"/>
                    <a:pt x="392140" y="344250"/>
                  </a:cubicBezTo>
                  <a:cubicBezTo>
                    <a:pt x="387070" y="351199"/>
                    <a:pt x="377773" y="361340"/>
                    <a:pt x="364251" y="374675"/>
                  </a:cubicBezTo>
                  <a:cubicBezTo>
                    <a:pt x="350729" y="388009"/>
                    <a:pt x="341903" y="394676"/>
                    <a:pt x="337771" y="394676"/>
                  </a:cubicBezTo>
                  <a:cubicBezTo>
                    <a:pt x="335517" y="394676"/>
                    <a:pt x="333075" y="393831"/>
                    <a:pt x="330446" y="392141"/>
                  </a:cubicBezTo>
                  <a:lnTo>
                    <a:pt x="291570" y="361716"/>
                  </a:lnTo>
                  <a:cubicBezTo>
                    <a:pt x="283306" y="366036"/>
                    <a:pt x="274762" y="369604"/>
                    <a:pt x="265934" y="372421"/>
                  </a:cubicBezTo>
                  <a:cubicBezTo>
                    <a:pt x="262929" y="397963"/>
                    <a:pt x="260206" y="415429"/>
                    <a:pt x="257765" y="424819"/>
                  </a:cubicBezTo>
                  <a:cubicBezTo>
                    <a:pt x="256450" y="430078"/>
                    <a:pt x="253070" y="432707"/>
                    <a:pt x="247624" y="432707"/>
                  </a:cubicBezTo>
                  <a:lnTo>
                    <a:pt x="185084" y="432707"/>
                  </a:lnTo>
                  <a:cubicBezTo>
                    <a:pt x="182454" y="432707"/>
                    <a:pt x="180153" y="431909"/>
                    <a:pt x="178182" y="430313"/>
                  </a:cubicBezTo>
                  <a:cubicBezTo>
                    <a:pt x="176210" y="428716"/>
                    <a:pt x="175130" y="426697"/>
                    <a:pt x="174942" y="424256"/>
                  </a:cubicBezTo>
                  <a:lnTo>
                    <a:pt x="167054" y="372421"/>
                  </a:lnTo>
                  <a:cubicBezTo>
                    <a:pt x="157852" y="369416"/>
                    <a:pt x="149401" y="365942"/>
                    <a:pt x="141700" y="361998"/>
                  </a:cubicBezTo>
                  <a:lnTo>
                    <a:pt x="101979" y="392141"/>
                  </a:lnTo>
                  <a:cubicBezTo>
                    <a:pt x="100101" y="393831"/>
                    <a:pt x="97753" y="394676"/>
                    <a:pt x="94936" y="394676"/>
                  </a:cubicBezTo>
                  <a:cubicBezTo>
                    <a:pt x="92307" y="394676"/>
                    <a:pt x="89959" y="393643"/>
                    <a:pt x="87893" y="391577"/>
                  </a:cubicBezTo>
                  <a:cubicBezTo>
                    <a:pt x="64230" y="370167"/>
                    <a:pt x="48735" y="354392"/>
                    <a:pt x="41411" y="344250"/>
                  </a:cubicBezTo>
                  <a:cubicBezTo>
                    <a:pt x="40097" y="342372"/>
                    <a:pt x="39439" y="340212"/>
                    <a:pt x="39439" y="337771"/>
                  </a:cubicBezTo>
                  <a:cubicBezTo>
                    <a:pt x="39439" y="335517"/>
                    <a:pt x="40191" y="333357"/>
                    <a:pt x="41694" y="331291"/>
                  </a:cubicBezTo>
                  <a:cubicBezTo>
                    <a:pt x="44510" y="327347"/>
                    <a:pt x="49299" y="321103"/>
                    <a:pt x="56060" y="312558"/>
                  </a:cubicBezTo>
                  <a:cubicBezTo>
                    <a:pt x="62821" y="304012"/>
                    <a:pt x="67892" y="297392"/>
                    <a:pt x="71273" y="292697"/>
                  </a:cubicBezTo>
                  <a:cubicBezTo>
                    <a:pt x="66202" y="283307"/>
                    <a:pt x="62352" y="274010"/>
                    <a:pt x="59723" y="264808"/>
                  </a:cubicBezTo>
                  <a:lnTo>
                    <a:pt x="8169" y="257202"/>
                  </a:lnTo>
                  <a:cubicBezTo>
                    <a:pt x="5728" y="256826"/>
                    <a:pt x="3756" y="255652"/>
                    <a:pt x="2254" y="253680"/>
                  </a:cubicBezTo>
                  <a:cubicBezTo>
                    <a:pt x="751" y="251708"/>
                    <a:pt x="0" y="249501"/>
                    <a:pt x="0" y="247060"/>
                  </a:cubicBezTo>
                  <a:lnTo>
                    <a:pt x="0" y="184520"/>
                  </a:lnTo>
                  <a:cubicBezTo>
                    <a:pt x="0" y="182267"/>
                    <a:pt x="751" y="180107"/>
                    <a:pt x="2254" y="178041"/>
                  </a:cubicBezTo>
                  <a:cubicBezTo>
                    <a:pt x="3756" y="175975"/>
                    <a:pt x="5540" y="174754"/>
                    <a:pt x="7606" y="174379"/>
                  </a:cubicBezTo>
                  <a:lnTo>
                    <a:pt x="60004" y="166491"/>
                  </a:lnTo>
                  <a:cubicBezTo>
                    <a:pt x="62633" y="157852"/>
                    <a:pt x="66295" y="149213"/>
                    <a:pt x="70991" y="140573"/>
                  </a:cubicBezTo>
                  <a:cubicBezTo>
                    <a:pt x="63478" y="129868"/>
                    <a:pt x="53431" y="116910"/>
                    <a:pt x="40848" y="101697"/>
                  </a:cubicBezTo>
                  <a:cubicBezTo>
                    <a:pt x="38970" y="99444"/>
                    <a:pt x="38030" y="97190"/>
                    <a:pt x="38030" y="94936"/>
                  </a:cubicBezTo>
                  <a:cubicBezTo>
                    <a:pt x="38030" y="93058"/>
                    <a:pt x="38876" y="90898"/>
                    <a:pt x="40567" y="88457"/>
                  </a:cubicBezTo>
                  <a:cubicBezTo>
                    <a:pt x="45449" y="81696"/>
                    <a:pt x="54699" y="71601"/>
                    <a:pt x="68314" y="58173"/>
                  </a:cubicBezTo>
                  <a:cubicBezTo>
                    <a:pt x="81931" y="44745"/>
                    <a:pt x="90805" y="38031"/>
                    <a:pt x="94936" y="38031"/>
                  </a:cubicBezTo>
                  <a:cubicBezTo>
                    <a:pt x="97377" y="38031"/>
                    <a:pt x="99819" y="38970"/>
                    <a:pt x="102260" y="40848"/>
                  </a:cubicBezTo>
                  <a:lnTo>
                    <a:pt x="141137" y="70991"/>
                  </a:lnTo>
                  <a:cubicBezTo>
                    <a:pt x="149401" y="66671"/>
                    <a:pt x="157945" y="63103"/>
                    <a:pt x="166773" y="60286"/>
                  </a:cubicBezTo>
                  <a:cubicBezTo>
                    <a:pt x="169777" y="34744"/>
                    <a:pt x="172501" y="17278"/>
                    <a:pt x="174942" y="7888"/>
                  </a:cubicBezTo>
                  <a:cubicBezTo>
                    <a:pt x="176257" y="2629"/>
                    <a:pt x="179637" y="0"/>
                    <a:pt x="185084" y="0"/>
                  </a:cubicBezTo>
                  <a:close/>
                  <a:moveTo>
                    <a:pt x="216354" y="144236"/>
                  </a:moveTo>
                  <a:cubicBezTo>
                    <a:pt x="196446" y="144236"/>
                    <a:pt x="179449" y="151278"/>
                    <a:pt x="165364" y="165364"/>
                  </a:cubicBezTo>
                  <a:cubicBezTo>
                    <a:pt x="151278" y="179449"/>
                    <a:pt x="144235" y="196446"/>
                    <a:pt x="144235" y="216354"/>
                  </a:cubicBezTo>
                  <a:cubicBezTo>
                    <a:pt x="144235" y="236261"/>
                    <a:pt x="151278" y="253258"/>
                    <a:pt x="165364" y="267343"/>
                  </a:cubicBezTo>
                  <a:cubicBezTo>
                    <a:pt x="179449" y="281429"/>
                    <a:pt x="196446" y="288471"/>
                    <a:pt x="216354" y="288471"/>
                  </a:cubicBezTo>
                  <a:cubicBezTo>
                    <a:pt x="236261" y="288471"/>
                    <a:pt x="253258" y="281429"/>
                    <a:pt x="267343" y="267343"/>
                  </a:cubicBezTo>
                  <a:cubicBezTo>
                    <a:pt x="281429" y="253258"/>
                    <a:pt x="288471" y="236261"/>
                    <a:pt x="288471" y="216354"/>
                  </a:cubicBezTo>
                  <a:cubicBezTo>
                    <a:pt x="288471" y="196446"/>
                    <a:pt x="281429" y="179449"/>
                    <a:pt x="267343" y="165364"/>
                  </a:cubicBezTo>
                  <a:cubicBezTo>
                    <a:pt x="253258" y="151278"/>
                    <a:pt x="236261" y="144236"/>
                    <a:pt x="216354" y="144236"/>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457"/>
            <p:cNvSpPr/>
            <p:nvPr/>
          </p:nvSpPr>
          <p:spPr>
            <a:xfrm>
              <a:off x="6970847" y="4174425"/>
              <a:ext cx="513382" cy="770703"/>
            </a:xfrm>
            <a:custGeom>
              <a:avLst/>
              <a:gdLst>
                <a:gd name="connsiteX0" fmla="*/ 108177 w 216354"/>
                <a:gd name="connsiteY0" fmla="*/ 60848 h 324530"/>
                <a:gd name="connsiteX1" fmla="*/ 129199 w 216354"/>
                <a:gd name="connsiteY1" fmla="*/ 64229 h 324530"/>
                <a:gd name="connsiteX2" fmla="*/ 147581 w 216354"/>
                <a:gd name="connsiteY2" fmla="*/ 75638 h 324530"/>
                <a:gd name="connsiteX3" fmla="*/ 155504 w 216354"/>
                <a:gd name="connsiteY3" fmla="*/ 94654 h 324530"/>
                <a:gd name="connsiteX4" fmla="*/ 153497 w 216354"/>
                <a:gd name="connsiteY4" fmla="*/ 99408 h 324530"/>
                <a:gd name="connsiteX5" fmla="*/ 148744 w 216354"/>
                <a:gd name="connsiteY5" fmla="*/ 101415 h 324530"/>
                <a:gd name="connsiteX6" fmla="*/ 143989 w 216354"/>
                <a:gd name="connsiteY6" fmla="*/ 99408 h 324530"/>
                <a:gd name="connsiteX7" fmla="*/ 141982 w 216354"/>
                <a:gd name="connsiteY7" fmla="*/ 94654 h 324530"/>
                <a:gd name="connsiteX8" fmla="*/ 130573 w 216354"/>
                <a:gd name="connsiteY8" fmla="*/ 79653 h 324530"/>
                <a:gd name="connsiteX9" fmla="*/ 108177 w 216354"/>
                <a:gd name="connsiteY9" fmla="*/ 74371 h 324530"/>
                <a:gd name="connsiteX10" fmla="*/ 103422 w 216354"/>
                <a:gd name="connsiteY10" fmla="*/ 72364 h 324530"/>
                <a:gd name="connsiteX11" fmla="*/ 101415 w 216354"/>
                <a:gd name="connsiteY11" fmla="*/ 67610 h 324530"/>
                <a:gd name="connsiteX12" fmla="*/ 103422 w 216354"/>
                <a:gd name="connsiteY12" fmla="*/ 62856 h 324530"/>
                <a:gd name="connsiteX13" fmla="*/ 108177 w 216354"/>
                <a:gd name="connsiteY13" fmla="*/ 60848 h 324530"/>
                <a:gd name="connsiteX14" fmla="*/ 108177 w 216354"/>
                <a:gd name="connsiteY14" fmla="*/ 27044 h 324530"/>
                <a:gd name="connsiteX15" fmla="*/ 79337 w 216354"/>
                <a:gd name="connsiteY15" fmla="*/ 31797 h 324530"/>
                <a:gd name="connsiteX16" fmla="*/ 53349 w 216354"/>
                <a:gd name="connsiteY16" fmla="*/ 44897 h 324530"/>
                <a:gd name="connsiteX17" fmla="*/ 34333 w 216354"/>
                <a:gd name="connsiteY17" fmla="*/ 66343 h 324530"/>
                <a:gd name="connsiteX18" fmla="*/ 27044 w 216354"/>
                <a:gd name="connsiteY18" fmla="*/ 94655 h 324530"/>
                <a:gd name="connsiteX19" fmla="*/ 41411 w 216354"/>
                <a:gd name="connsiteY19" fmla="*/ 132686 h 324530"/>
                <a:gd name="connsiteX20" fmla="*/ 47856 w 216354"/>
                <a:gd name="connsiteY20" fmla="*/ 139658 h 324530"/>
                <a:gd name="connsiteX21" fmla="*/ 54300 w 216354"/>
                <a:gd name="connsiteY21" fmla="*/ 146630 h 324530"/>
                <a:gd name="connsiteX22" fmla="*/ 84091 w 216354"/>
                <a:gd name="connsiteY22" fmla="*/ 209593 h 324530"/>
                <a:gd name="connsiteX23" fmla="*/ 132263 w 216354"/>
                <a:gd name="connsiteY23" fmla="*/ 209593 h 324530"/>
                <a:gd name="connsiteX24" fmla="*/ 162054 w 216354"/>
                <a:gd name="connsiteY24" fmla="*/ 146630 h 324530"/>
                <a:gd name="connsiteX25" fmla="*/ 168498 w 216354"/>
                <a:gd name="connsiteY25" fmla="*/ 139658 h 324530"/>
                <a:gd name="connsiteX26" fmla="*/ 174943 w 216354"/>
                <a:gd name="connsiteY26" fmla="*/ 132686 h 324530"/>
                <a:gd name="connsiteX27" fmla="*/ 189310 w 216354"/>
                <a:gd name="connsiteY27" fmla="*/ 94655 h 324530"/>
                <a:gd name="connsiteX28" fmla="*/ 182021 w 216354"/>
                <a:gd name="connsiteY28" fmla="*/ 66343 h 324530"/>
                <a:gd name="connsiteX29" fmla="*/ 163005 w 216354"/>
                <a:gd name="connsiteY29" fmla="*/ 44897 h 324530"/>
                <a:gd name="connsiteX30" fmla="*/ 137017 w 216354"/>
                <a:gd name="connsiteY30" fmla="*/ 31797 h 324530"/>
                <a:gd name="connsiteX31" fmla="*/ 108177 w 216354"/>
                <a:gd name="connsiteY31" fmla="*/ 27044 h 324530"/>
                <a:gd name="connsiteX32" fmla="*/ 108177 w 216354"/>
                <a:gd name="connsiteY32" fmla="*/ 0 h 324530"/>
                <a:gd name="connsiteX33" fmla="*/ 147581 w 216354"/>
                <a:gd name="connsiteY33" fmla="*/ 6866 h 324530"/>
                <a:gd name="connsiteX34" fmla="*/ 182231 w 216354"/>
                <a:gd name="connsiteY34" fmla="*/ 25671 h 324530"/>
                <a:gd name="connsiteX35" fmla="*/ 206952 w 216354"/>
                <a:gd name="connsiteY35" fmla="*/ 55672 h 324530"/>
                <a:gd name="connsiteX36" fmla="*/ 216354 w 216354"/>
                <a:gd name="connsiteY36" fmla="*/ 94655 h 324530"/>
                <a:gd name="connsiteX37" fmla="*/ 194592 w 216354"/>
                <a:gd name="connsiteY37" fmla="*/ 151279 h 324530"/>
                <a:gd name="connsiteX38" fmla="*/ 178851 w 216354"/>
                <a:gd name="connsiteY38" fmla="*/ 169660 h 324530"/>
                <a:gd name="connsiteX39" fmla="*/ 166280 w 216354"/>
                <a:gd name="connsiteY39" fmla="*/ 189838 h 324530"/>
                <a:gd name="connsiteX40" fmla="*/ 159096 w 216354"/>
                <a:gd name="connsiteY40" fmla="*/ 212551 h 324530"/>
                <a:gd name="connsiteX41" fmla="*/ 169027 w 216354"/>
                <a:gd name="connsiteY41" fmla="*/ 229876 h 324530"/>
                <a:gd name="connsiteX42" fmla="*/ 163745 w 216354"/>
                <a:gd name="connsiteY42" fmla="*/ 243398 h 324530"/>
                <a:gd name="connsiteX43" fmla="*/ 169027 w 216354"/>
                <a:gd name="connsiteY43" fmla="*/ 256920 h 324530"/>
                <a:gd name="connsiteX44" fmla="*/ 159519 w 216354"/>
                <a:gd name="connsiteY44" fmla="*/ 274034 h 324530"/>
                <a:gd name="connsiteX45" fmla="*/ 162266 w 216354"/>
                <a:gd name="connsiteY45" fmla="*/ 283964 h 324530"/>
                <a:gd name="connsiteX46" fmla="*/ 155610 w 216354"/>
                <a:gd name="connsiteY46" fmla="*/ 298965 h 324530"/>
                <a:gd name="connsiteX47" fmla="*/ 139235 w 216354"/>
                <a:gd name="connsiteY47" fmla="*/ 304247 h 324530"/>
                <a:gd name="connsiteX48" fmla="*/ 126559 w 216354"/>
                <a:gd name="connsiteY48" fmla="*/ 319037 h 324530"/>
                <a:gd name="connsiteX49" fmla="*/ 108177 w 216354"/>
                <a:gd name="connsiteY49" fmla="*/ 324530 h 324530"/>
                <a:gd name="connsiteX50" fmla="*/ 89795 w 216354"/>
                <a:gd name="connsiteY50" fmla="*/ 319037 h 324530"/>
                <a:gd name="connsiteX51" fmla="*/ 77119 w 216354"/>
                <a:gd name="connsiteY51" fmla="*/ 304247 h 324530"/>
                <a:gd name="connsiteX52" fmla="*/ 60744 w 216354"/>
                <a:gd name="connsiteY52" fmla="*/ 298965 h 324530"/>
                <a:gd name="connsiteX53" fmla="*/ 54088 w 216354"/>
                <a:gd name="connsiteY53" fmla="*/ 283964 h 324530"/>
                <a:gd name="connsiteX54" fmla="*/ 56835 w 216354"/>
                <a:gd name="connsiteY54" fmla="*/ 274034 h 324530"/>
                <a:gd name="connsiteX55" fmla="*/ 47327 w 216354"/>
                <a:gd name="connsiteY55" fmla="*/ 256920 h 324530"/>
                <a:gd name="connsiteX56" fmla="*/ 52609 w 216354"/>
                <a:gd name="connsiteY56" fmla="*/ 243398 h 324530"/>
                <a:gd name="connsiteX57" fmla="*/ 47327 w 216354"/>
                <a:gd name="connsiteY57" fmla="*/ 229876 h 324530"/>
                <a:gd name="connsiteX58" fmla="*/ 57258 w 216354"/>
                <a:gd name="connsiteY58" fmla="*/ 212551 h 324530"/>
                <a:gd name="connsiteX59" fmla="*/ 50074 w 216354"/>
                <a:gd name="connsiteY59" fmla="*/ 189838 h 324530"/>
                <a:gd name="connsiteX60" fmla="*/ 37503 w 216354"/>
                <a:gd name="connsiteY60" fmla="*/ 169660 h 324530"/>
                <a:gd name="connsiteX61" fmla="*/ 21762 w 216354"/>
                <a:gd name="connsiteY61" fmla="*/ 151279 h 324530"/>
                <a:gd name="connsiteX62" fmla="*/ 0 w 216354"/>
                <a:gd name="connsiteY62" fmla="*/ 94655 h 324530"/>
                <a:gd name="connsiteX63" fmla="*/ 9402 w 216354"/>
                <a:gd name="connsiteY63" fmla="*/ 55672 h 324530"/>
                <a:gd name="connsiteX64" fmla="*/ 34123 w 216354"/>
                <a:gd name="connsiteY64" fmla="*/ 25671 h 324530"/>
                <a:gd name="connsiteX65" fmla="*/ 68773 w 216354"/>
                <a:gd name="connsiteY65" fmla="*/ 6866 h 324530"/>
                <a:gd name="connsiteX66" fmla="*/ 108177 w 216354"/>
                <a:gd name="connsiteY66" fmla="*/ 0 h 32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16354" h="324530">
                  <a:moveTo>
                    <a:pt x="108177" y="60848"/>
                  </a:moveTo>
                  <a:cubicBezTo>
                    <a:pt x="115219" y="60848"/>
                    <a:pt x="122227" y="61976"/>
                    <a:pt x="129199" y="64229"/>
                  </a:cubicBezTo>
                  <a:cubicBezTo>
                    <a:pt x="136172" y="66483"/>
                    <a:pt x="142299" y="70286"/>
                    <a:pt x="147581" y="75638"/>
                  </a:cubicBezTo>
                  <a:cubicBezTo>
                    <a:pt x="152863" y="80991"/>
                    <a:pt x="155504" y="87329"/>
                    <a:pt x="155504" y="94654"/>
                  </a:cubicBezTo>
                  <a:cubicBezTo>
                    <a:pt x="155504" y="96485"/>
                    <a:pt x="154835" y="98069"/>
                    <a:pt x="153497" y="99408"/>
                  </a:cubicBezTo>
                  <a:cubicBezTo>
                    <a:pt x="152158" y="100746"/>
                    <a:pt x="150574" y="101415"/>
                    <a:pt x="148744" y="101415"/>
                  </a:cubicBezTo>
                  <a:cubicBezTo>
                    <a:pt x="146911" y="101415"/>
                    <a:pt x="145327" y="100746"/>
                    <a:pt x="143989" y="99408"/>
                  </a:cubicBezTo>
                  <a:cubicBezTo>
                    <a:pt x="142651" y="98069"/>
                    <a:pt x="141982" y="96485"/>
                    <a:pt x="141982" y="94654"/>
                  </a:cubicBezTo>
                  <a:cubicBezTo>
                    <a:pt x="141982" y="88175"/>
                    <a:pt x="138179" y="83174"/>
                    <a:pt x="130573" y="79653"/>
                  </a:cubicBezTo>
                  <a:cubicBezTo>
                    <a:pt x="122967" y="76132"/>
                    <a:pt x="115501" y="74371"/>
                    <a:pt x="108177" y="74371"/>
                  </a:cubicBezTo>
                  <a:cubicBezTo>
                    <a:pt x="106345" y="74371"/>
                    <a:pt x="104760" y="73702"/>
                    <a:pt x="103422" y="72364"/>
                  </a:cubicBezTo>
                  <a:cubicBezTo>
                    <a:pt x="102084" y="71026"/>
                    <a:pt x="101415" y="69441"/>
                    <a:pt x="101415" y="67610"/>
                  </a:cubicBezTo>
                  <a:cubicBezTo>
                    <a:pt x="101415" y="65779"/>
                    <a:pt x="102084" y="64194"/>
                    <a:pt x="103422" y="62856"/>
                  </a:cubicBezTo>
                  <a:cubicBezTo>
                    <a:pt x="104760" y="61517"/>
                    <a:pt x="106345" y="60848"/>
                    <a:pt x="108177" y="60848"/>
                  </a:cubicBezTo>
                  <a:close/>
                  <a:moveTo>
                    <a:pt x="108177" y="27044"/>
                  </a:moveTo>
                  <a:cubicBezTo>
                    <a:pt x="98458" y="27044"/>
                    <a:pt x="88845" y="28629"/>
                    <a:pt x="79337" y="31797"/>
                  </a:cubicBezTo>
                  <a:cubicBezTo>
                    <a:pt x="69829" y="34967"/>
                    <a:pt x="61167" y="39333"/>
                    <a:pt x="53349" y="44897"/>
                  </a:cubicBezTo>
                  <a:cubicBezTo>
                    <a:pt x="45532" y="50461"/>
                    <a:pt x="39193" y="57609"/>
                    <a:pt x="34333" y="66343"/>
                  </a:cubicBezTo>
                  <a:cubicBezTo>
                    <a:pt x="29474" y="75076"/>
                    <a:pt x="27044" y="84513"/>
                    <a:pt x="27044" y="94655"/>
                  </a:cubicBezTo>
                  <a:cubicBezTo>
                    <a:pt x="27044" y="108881"/>
                    <a:pt x="31834" y="121558"/>
                    <a:pt x="41411" y="132686"/>
                  </a:cubicBezTo>
                  <a:cubicBezTo>
                    <a:pt x="42820" y="134235"/>
                    <a:pt x="44968" y="136559"/>
                    <a:pt x="47856" y="139658"/>
                  </a:cubicBezTo>
                  <a:cubicBezTo>
                    <a:pt x="50743" y="142757"/>
                    <a:pt x="52891" y="145081"/>
                    <a:pt x="54300" y="146630"/>
                  </a:cubicBezTo>
                  <a:cubicBezTo>
                    <a:pt x="72329" y="168181"/>
                    <a:pt x="82259" y="189169"/>
                    <a:pt x="84091" y="209593"/>
                  </a:cubicBezTo>
                  <a:lnTo>
                    <a:pt x="132263" y="209593"/>
                  </a:lnTo>
                  <a:cubicBezTo>
                    <a:pt x="134094" y="189169"/>
                    <a:pt x="144024" y="168181"/>
                    <a:pt x="162054" y="146630"/>
                  </a:cubicBezTo>
                  <a:cubicBezTo>
                    <a:pt x="163463" y="145081"/>
                    <a:pt x="165611" y="142757"/>
                    <a:pt x="168498" y="139658"/>
                  </a:cubicBezTo>
                  <a:cubicBezTo>
                    <a:pt x="171386" y="136559"/>
                    <a:pt x="173534" y="134235"/>
                    <a:pt x="174943" y="132686"/>
                  </a:cubicBezTo>
                  <a:cubicBezTo>
                    <a:pt x="184520" y="121558"/>
                    <a:pt x="189310" y="108881"/>
                    <a:pt x="189310" y="94655"/>
                  </a:cubicBezTo>
                  <a:cubicBezTo>
                    <a:pt x="189310" y="84513"/>
                    <a:pt x="186880" y="75076"/>
                    <a:pt x="182021" y="66343"/>
                  </a:cubicBezTo>
                  <a:cubicBezTo>
                    <a:pt x="177161" y="57609"/>
                    <a:pt x="170822" y="50461"/>
                    <a:pt x="163005" y="44897"/>
                  </a:cubicBezTo>
                  <a:cubicBezTo>
                    <a:pt x="155187" y="39333"/>
                    <a:pt x="146525" y="34967"/>
                    <a:pt x="137017" y="31797"/>
                  </a:cubicBezTo>
                  <a:cubicBezTo>
                    <a:pt x="127509" y="28629"/>
                    <a:pt x="117896" y="27044"/>
                    <a:pt x="108177" y="27044"/>
                  </a:cubicBezTo>
                  <a:close/>
                  <a:moveTo>
                    <a:pt x="108177" y="0"/>
                  </a:moveTo>
                  <a:cubicBezTo>
                    <a:pt x="121558" y="0"/>
                    <a:pt x="134693" y="2289"/>
                    <a:pt x="147581" y="6866"/>
                  </a:cubicBezTo>
                  <a:cubicBezTo>
                    <a:pt x="160469" y="11444"/>
                    <a:pt x="172019" y="17712"/>
                    <a:pt x="182231" y="25671"/>
                  </a:cubicBezTo>
                  <a:cubicBezTo>
                    <a:pt x="192443" y="33629"/>
                    <a:pt x="200684" y="43629"/>
                    <a:pt x="206952" y="55672"/>
                  </a:cubicBezTo>
                  <a:cubicBezTo>
                    <a:pt x="213220" y="67716"/>
                    <a:pt x="216354" y="80710"/>
                    <a:pt x="216354" y="94655"/>
                  </a:cubicBezTo>
                  <a:cubicBezTo>
                    <a:pt x="216354" y="116487"/>
                    <a:pt x="209099" y="135362"/>
                    <a:pt x="194592" y="151279"/>
                  </a:cubicBezTo>
                  <a:cubicBezTo>
                    <a:pt x="188253" y="158180"/>
                    <a:pt x="183006" y="164308"/>
                    <a:pt x="178851" y="169660"/>
                  </a:cubicBezTo>
                  <a:cubicBezTo>
                    <a:pt x="174696" y="175013"/>
                    <a:pt x="170506" y="181739"/>
                    <a:pt x="166280" y="189838"/>
                  </a:cubicBezTo>
                  <a:cubicBezTo>
                    <a:pt x="162054" y="197937"/>
                    <a:pt x="159659" y="205508"/>
                    <a:pt x="159096" y="212551"/>
                  </a:cubicBezTo>
                  <a:cubicBezTo>
                    <a:pt x="165716" y="216494"/>
                    <a:pt x="169027" y="222269"/>
                    <a:pt x="169027" y="229876"/>
                  </a:cubicBezTo>
                  <a:cubicBezTo>
                    <a:pt x="169027" y="235088"/>
                    <a:pt x="167266" y="239594"/>
                    <a:pt x="163745" y="243398"/>
                  </a:cubicBezTo>
                  <a:cubicBezTo>
                    <a:pt x="167266" y="247201"/>
                    <a:pt x="169027" y="251708"/>
                    <a:pt x="169027" y="256920"/>
                  </a:cubicBezTo>
                  <a:cubicBezTo>
                    <a:pt x="169027" y="264245"/>
                    <a:pt x="165857" y="269949"/>
                    <a:pt x="159519" y="274034"/>
                  </a:cubicBezTo>
                  <a:cubicBezTo>
                    <a:pt x="161350" y="277274"/>
                    <a:pt x="162266" y="280583"/>
                    <a:pt x="162266" y="283964"/>
                  </a:cubicBezTo>
                  <a:cubicBezTo>
                    <a:pt x="162266" y="290444"/>
                    <a:pt x="160047" y="295444"/>
                    <a:pt x="155610" y="298965"/>
                  </a:cubicBezTo>
                  <a:cubicBezTo>
                    <a:pt x="151173" y="302486"/>
                    <a:pt x="145715" y="304247"/>
                    <a:pt x="139235" y="304247"/>
                  </a:cubicBezTo>
                  <a:cubicBezTo>
                    <a:pt x="136418" y="310444"/>
                    <a:pt x="132193" y="315374"/>
                    <a:pt x="126559" y="319037"/>
                  </a:cubicBezTo>
                  <a:cubicBezTo>
                    <a:pt x="120924" y="322699"/>
                    <a:pt x="114797" y="324530"/>
                    <a:pt x="108177" y="324530"/>
                  </a:cubicBezTo>
                  <a:cubicBezTo>
                    <a:pt x="101557" y="324530"/>
                    <a:pt x="95429" y="322699"/>
                    <a:pt x="89795" y="319037"/>
                  </a:cubicBezTo>
                  <a:cubicBezTo>
                    <a:pt x="84161" y="315374"/>
                    <a:pt x="79935" y="310444"/>
                    <a:pt x="77119" y="304247"/>
                  </a:cubicBezTo>
                  <a:cubicBezTo>
                    <a:pt x="70639" y="304247"/>
                    <a:pt x="65181" y="302486"/>
                    <a:pt x="60744" y="298965"/>
                  </a:cubicBezTo>
                  <a:cubicBezTo>
                    <a:pt x="56307" y="295444"/>
                    <a:pt x="54088" y="290444"/>
                    <a:pt x="54088" y="283964"/>
                  </a:cubicBezTo>
                  <a:cubicBezTo>
                    <a:pt x="54088" y="280583"/>
                    <a:pt x="55004" y="277274"/>
                    <a:pt x="56835" y="274034"/>
                  </a:cubicBezTo>
                  <a:cubicBezTo>
                    <a:pt x="50497" y="269949"/>
                    <a:pt x="47327" y="264245"/>
                    <a:pt x="47327" y="256920"/>
                  </a:cubicBezTo>
                  <a:cubicBezTo>
                    <a:pt x="47327" y="251708"/>
                    <a:pt x="49088" y="247201"/>
                    <a:pt x="52609" y="243398"/>
                  </a:cubicBezTo>
                  <a:cubicBezTo>
                    <a:pt x="49088" y="239594"/>
                    <a:pt x="47327" y="235088"/>
                    <a:pt x="47327" y="229876"/>
                  </a:cubicBezTo>
                  <a:cubicBezTo>
                    <a:pt x="47327" y="222269"/>
                    <a:pt x="50638" y="216494"/>
                    <a:pt x="57258" y="212551"/>
                  </a:cubicBezTo>
                  <a:cubicBezTo>
                    <a:pt x="56694" y="205508"/>
                    <a:pt x="54300" y="197937"/>
                    <a:pt x="50074" y="189838"/>
                  </a:cubicBezTo>
                  <a:cubicBezTo>
                    <a:pt x="45848" y="181739"/>
                    <a:pt x="41658" y="175013"/>
                    <a:pt x="37503" y="169660"/>
                  </a:cubicBezTo>
                  <a:cubicBezTo>
                    <a:pt x="33347" y="164308"/>
                    <a:pt x="28100" y="158180"/>
                    <a:pt x="21762" y="151279"/>
                  </a:cubicBezTo>
                  <a:cubicBezTo>
                    <a:pt x="7254" y="135362"/>
                    <a:pt x="0" y="116487"/>
                    <a:pt x="0" y="94655"/>
                  </a:cubicBezTo>
                  <a:cubicBezTo>
                    <a:pt x="0" y="80710"/>
                    <a:pt x="3134" y="67716"/>
                    <a:pt x="9402" y="55672"/>
                  </a:cubicBezTo>
                  <a:cubicBezTo>
                    <a:pt x="15670" y="43629"/>
                    <a:pt x="23910" y="33629"/>
                    <a:pt x="34123" y="25671"/>
                  </a:cubicBezTo>
                  <a:cubicBezTo>
                    <a:pt x="44334" y="17712"/>
                    <a:pt x="55885" y="11444"/>
                    <a:pt x="68773" y="6866"/>
                  </a:cubicBezTo>
                  <a:cubicBezTo>
                    <a:pt x="81661" y="2289"/>
                    <a:pt x="94795" y="0"/>
                    <a:pt x="1081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457">
              <a:extLst>
                <a:ext uri="{FF2B5EF4-FFF2-40B4-BE49-F238E27FC236}">
                  <a16:creationId xmlns:a16="http://schemas.microsoft.com/office/drawing/2014/main" id="{11A53507-D057-4412-ADFD-5E429FDDC483}"/>
                </a:ext>
              </a:extLst>
            </p:cNvPr>
            <p:cNvSpPr/>
            <p:nvPr/>
          </p:nvSpPr>
          <p:spPr>
            <a:xfrm>
              <a:off x="4705453" y="4176361"/>
              <a:ext cx="513382" cy="770703"/>
            </a:xfrm>
            <a:custGeom>
              <a:avLst/>
              <a:gdLst>
                <a:gd name="connsiteX0" fmla="*/ 108177 w 216354"/>
                <a:gd name="connsiteY0" fmla="*/ 60848 h 324530"/>
                <a:gd name="connsiteX1" fmla="*/ 129199 w 216354"/>
                <a:gd name="connsiteY1" fmla="*/ 64229 h 324530"/>
                <a:gd name="connsiteX2" fmla="*/ 147581 w 216354"/>
                <a:gd name="connsiteY2" fmla="*/ 75638 h 324530"/>
                <a:gd name="connsiteX3" fmla="*/ 155504 w 216354"/>
                <a:gd name="connsiteY3" fmla="*/ 94654 h 324530"/>
                <a:gd name="connsiteX4" fmla="*/ 153497 w 216354"/>
                <a:gd name="connsiteY4" fmla="*/ 99408 h 324530"/>
                <a:gd name="connsiteX5" fmla="*/ 148744 w 216354"/>
                <a:gd name="connsiteY5" fmla="*/ 101415 h 324530"/>
                <a:gd name="connsiteX6" fmla="*/ 143989 w 216354"/>
                <a:gd name="connsiteY6" fmla="*/ 99408 h 324530"/>
                <a:gd name="connsiteX7" fmla="*/ 141982 w 216354"/>
                <a:gd name="connsiteY7" fmla="*/ 94654 h 324530"/>
                <a:gd name="connsiteX8" fmla="*/ 130573 w 216354"/>
                <a:gd name="connsiteY8" fmla="*/ 79653 h 324530"/>
                <a:gd name="connsiteX9" fmla="*/ 108177 w 216354"/>
                <a:gd name="connsiteY9" fmla="*/ 74371 h 324530"/>
                <a:gd name="connsiteX10" fmla="*/ 103422 w 216354"/>
                <a:gd name="connsiteY10" fmla="*/ 72364 h 324530"/>
                <a:gd name="connsiteX11" fmla="*/ 101415 w 216354"/>
                <a:gd name="connsiteY11" fmla="*/ 67610 h 324530"/>
                <a:gd name="connsiteX12" fmla="*/ 103422 w 216354"/>
                <a:gd name="connsiteY12" fmla="*/ 62856 h 324530"/>
                <a:gd name="connsiteX13" fmla="*/ 108177 w 216354"/>
                <a:gd name="connsiteY13" fmla="*/ 60848 h 324530"/>
                <a:gd name="connsiteX14" fmla="*/ 108177 w 216354"/>
                <a:gd name="connsiteY14" fmla="*/ 27044 h 324530"/>
                <a:gd name="connsiteX15" fmla="*/ 79337 w 216354"/>
                <a:gd name="connsiteY15" fmla="*/ 31797 h 324530"/>
                <a:gd name="connsiteX16" fmla="*/ 53349 w 216354"/>
                <a:gd name="connsiteY16" fmla="*/ 44897 h 324530"/>
                <a:gd name="connsiteX17" fmla="*/ 34333 w 216354"/>
                <a:gd name="connsiteY17" fmla="*/ 66343 h 324530"/>
                <a:gd name="connsiteX18" fmla="*/ 27044 w 216354"/>
                <a:gd name="connsiteY18" fmla="*/ 94655 h 324530"/>
                <a:gd name="connsiteX19" fmla="*/ 41411 w 216354"/>
                <a:gd name="connsiteY19" fmla="*/ 132686 h 324530"/>
                <a:gd name="connsiteX20" fmla="*/ 47856 w 216354"/>
                <a:gd name="connsiteY20" fmla="*/ 139658 h 324530"/>
                <a:gd name="connsiteX21" fmla="*/ 54300 w 216354"/>
                <a:gd name="connsiteY21" fmla="*/ 146630 h 324530"/>
                <a:gd name="connsiteX22" fmla="*/ 84091 w 216354"/>
                <a:gd name="connsiteY22" fmla="*/ 209593 h 324530"/>
                <a:gd name="connsiteX23" fmla="*/ 132263 w 216354"/>
                <a:gd name="connsiteY23" fmla="*/ 209593 h 324530"/>
                <a:gd name="connsiteX24" fmla="*/ 162054 w 216354"/>
                <a:gd name="connsiteY24" fmla="*/ 146630 h 324530"/>
                <a:gd name="connsiteX25" fmla="*/ 168498 w 216354"/>
                <a:gd name="connsiteY25" fmla="*/ 139658 h 324530"/>
                <a:gd name="connsiteX26" fmla="*/ 174943 w 216354"/>
                <a:gd name="connsiteY26" fmla="*/ 132686 h 324530"/>
                <a:gd name="connsiteX27" fmla="*/ 189310 w 216354"/>
                <a:gd name="connsiteY27" fmla="*/ 94655 h 324530"/>
                <a:gd name="connsiteX28" fmla="*/ 182021 w 216354"/>
                <a:gd name="connsiteY28" fmla="*/ 66343 h 324530"/>
                <a:gd name="connsiteX29" fmla="*/ 163005 w 216354"/>
                <a:gd name="connsiteY29" fmla="*/ 44897 h 324530"/>
                <a:gd name="connsiteX30" fmla="*/ 137017 w 216354"/>
                <a:gd name="connsiteY30" fmla="*/ 31797 h 324530"/>
                <a:gd name="connsiteX31" fmla="*/ 108177 w 216354"/>
                <a:gd name="connsiteY31" fmla="*/ 27044 h 324530"/>
                <a:gd name="connsiteX32" fmla="*/ 108177 w 216354"/>
                <a:gd name="connsiteY32" fmla="*/ 0 h 324530"/>
                <a:gd name="connsiteX33" fmla="*/ 147581 w 216354"/>
                <a:gd name="connsiteY33" fmla="*/ 6866 h 324530"/>
                <a:gd name="connsiteX34" fmla="*/ 182231 w 216354"/>
                <a:gd name="connsiteY34" fmla="*/ 25671 h 324530"/>
                <a:gd name="connsiteX35" fmla="*/ 206952 w 216354"/>
                <a:gd name="connsiteY35" fmla="*/ 55672 h 324530"/>
                <a:gd name="connsiteX36" fmla="*/ 216354 w 216354"/>
                <a:gd name="connsiteY36" fmla="*/ 94655 h 324530"/>
                <a:gd name="connsiteX37" fmla="*/ 194592 w 216354"/>
                <a:gd name="connsiteY37" fmla="*/ 151279 h 324530"/>
                <a:gd name="connsiteX38" fmla="*/ 178851 w 216354"/>
                <a:gd name="connsiteY38" fmla="*/ 169660 h 324530"/>
                <a:gd name="connsiteX39" fmla="*/ 166280 w 216354"/>
                <a:gd name="connsiteY39" fmla="*/ 189838 h 324530"/>
                <a:gd name="connsiteX40" fmla="*/ 159096 w 216354"/>
                <a:gd name="connsiteY40" fmla="*/ 212551 h 324530"/>
                <a:gd name="connsiteX41" fmla="*/ 169027 w 216354"/>
                <a:gd name="connsiteY41" fmla="*/ 229876 h 324530"/>
                <a:gd name="connsiteX42" fmla="*/ 163745 w 216354"/>
                <a:gd name="connsiteY42" fmla="*/ 243398 h 324530"/>
                <a:gd name="connsiteX43" fmla="*/ 169027 w 216354"/>
                <a:gd name="connsiteY43" fmla="*/ 256920 h 324530"/>
                <a:gd name="connsiteX44" fmla="*/ 159519 w 216354"/>
                <a:gd name="connsiteY44" fmla="*/ 274034 h 324530"/>
                <a:gd name="connsiteX45" fmla="*/ 162266 w 216354"/>
                <a:gd name="connsiteY45" fmla="*/ 283964 h 324530"/>
                <a:gd name="connsiteX46" fmla="*/ 155610 w 216354"/>
                <a:gd name="connsiteY46" fmla="*/ 298965 h 324530"/>
                <a:gd name="connsiteX47" fmla="*/ 139235 w 216354"/>
                <a:gd name="connsiteY47" fmla="*/ 304247 h 324530"/>
                <a:gd name="connsiteX48" fmla="*/ 126559 w 216354"/>
                <a:gd name="connsiteY48" fmla="*/ 319037 h 324530"/>
                <a:gd name="connsiteX49" fmla="*/ 108177 w 216354"/>
                <a:gd name="connsiteY49" fmla="*/ 324530 h 324530"/>
                <a:gd name="connsiteX50" fmla="*/ 89795 w 216354"/>
                <a:gd name="connsiteY50" fmla="*/ 319037 h 324530"/>
                <a:gd name="connsiteX51" fmla="*/ 77119 w 216354"/>
                <a:gd name="connsiteY51" fmla="*/ 304247 h 324530"/>
                <a:gd name="connsiteX52" fmla="*/ 60744 w 216354"/>
                <a:gd name="connsiteY52" fmla="*/ 298965 h 324530"/>
                <a:gd name="connsiteX53" fmla="*/ 54088 w 216354"/>
                <a:gd name="connsiteY53" fmla="*/ 283964 h 324530"/>
                <a:gd name="connsiteX54" fmla="*/ 56835 w 216354"/>
                <a:gd name="connsiteY54" fmla="*/ 274034 h 324530"/>
                <a:gd name="connsiteX55" fmla="*/ 47327 w 216354"/>
                <a:gd name="connsiteY55" fmla="*/ 256920 h 324530"/>
                <a:gd name="connsiteX56" fmla="*/ 52609 w 216354"/>
                <a:gd name="connsiteY56" fmla="*/ 243398 h 324530"/>
                <a:gd name="connsiteX57" fmla="*/ 47327 w 216354"/>
                <a:gd name="connsiteY57" fmla="*/ 229876 h 324530"/>
                <a:gd name="connsiteX58" fmla="*/ 57258 w 216354"/>
                <a:gd name="connsiteY58" fmla="*/ 212551 h 324530"/>
                <a:gd name="connsiteX59" fmla="*/ 50074 w 216354"/>
                <a:gd name="connsiteY59" fmla="*/ 189838 h 324530"/>
                <a:gd name="connsiteX60" fmla="*/ 37503 w 216354"/>
                <a:gd name="connsiteY60" fmla="*/ 169660 h 324530"/>
                <a:gd name="connsiteX61" fmla="*/ 21762 w 216354"/>
                <a:gd name="connsiteY61" fmla="*/ 151279 h 324530"/>
                <a:gd name="connsiteX62" fmla="*/ 0 w 216354"/>
                <a:gd name="connsiteY62" fmla="*/ 94655 h 324530"/>
                <a:gd name="connsiteX63" fmla="*/ 9402 w 216354"/>
                <a:gd name="connsiteY63" fmla="*/ 55672 h 324530"/>
                <a:gd name="connsiteX64" fmla="*/ 34123 w 216354"/>
                <a:gd name="connsiteY64" fmla="*/ 25671 h 324530"/>
                <a:gd name="connsiteX65" fmla="*/ 68773 w 216354"/>
                <a:gd name="connsiteY65" fmla="*/ 6866 h 324530"/>
                <a:gd name="connsiteX66" fmla="*/ 108177 w 216354"/>
                <a:gd name="connsiteY66" fmla="*/ 0 h 32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16354" h="324530">
                  <a:moveTo>
                    <a:pt x="108177" y="60848"/>
                  </a:moveTo>
                  <a:cubicBezTo>
                    <a:pt x="115219" y="60848"/>
                    <a:pt x="122227" y="61976"/>
                    <a:pt x="129199" y="64229"/>
                  </a:cubicBezTo>
                  <a:cubicBezTo>
                    <a:pt x="136172" y="66483"/>
                    <a:pt x="142299" y="70286"/>
                    <a:pt x="147581" y="75638"/>
                  </a:cubicBezTo>
                  <a:cubicBezTo>
                    <a:pt x="152863" y="80991"/>
                    <a:pt x="155504" y="87329"/>
                    <a:pt x="155504" y="94654"/>
                  </a:cubicBezTo>
                  <a:cubicBezTo>
                    <a:pt x="155504" y="96485"/>
                    <a:pt x="154835" y="98069"/>
                    <a:pt x="153497" y="99408"/>
                  </a:cubicBezTo>
                  <a:cubicBezTo>
                    <a:pt x="152158" y="100746"/>
                    <a:pt x="150574" y="101415"/>
                    <a:pt x="148744" y="101415"/>
                  </a:cubicBezTo>
                  <a:cubicBezTo>
                    <a:pt x="146911" y="101415"/>
                    <a:pt x="145327" y="100746"/>
                    <a:pt x="143989" y="99408"/>
                  </a:cubicBezTo>
                  <a:cubicBezTo>
                    <a:pt x="142651" y="98069"/>
                    <a:pt x="141982" y="96485"/>
                    <a:pt x="141982" y="94654"/>
                  </a:cubicBezTo>
                  <a:cubicBezTo>
                    <a:pt x="141982" y="88175"/>
                    <a:pt x="138179" y="83174"/>
                    <a:pt x="130573" y="79653"/>
                  </a:cubicBezTo>
                  <a:cubicBezTo>
                    <a:pt x="122967" y="76132"/>
                    <a:pt x="115501" y="74371"/>
                    <a:pt x="108177" y="74371"/>
                  </a:cubicBezTo>
                  <a:cubicBezTo>
                    <a:pt x="106345" y="74371"/>
                    <a:pt x="104760" y="73702"/>
                    <a:pt x="103422" y="72364"/>
                  </a:cubicBezTo>
                  <a:cubicBezTo>
                    <a:pt x="102084" y="71026"/>
                    <a:pt x="101415" y="69441"/>
                    <a:pt x="101415" y="67610"/>
                  </a:cubicBezTo>
                  <a:cubicBezTo>
                    <a:pt x="101415" y="65779"/>
                    <a:pt x="102084" y="64194"/>
                    <a:pt x="103422" y="62856"/>
                  </a:cubicBezTo>
                  <a:cubicBezTo>
                    <a:pt x="104760" y="61517"/>
                    <a:pt x="106345" y="60848"/>
                    <a:pt x="108177" y="60848"/>
                  </a:cubicBezTo>
                  <a:close/>
                  <a:moveTo>
                    <a:pt x="108177" y="27044"/>
                  </a:moveTo>
                  <a:cubicBezTo>
                    <a:pt x="98458" y="27044"/>
                    <a:pt x="88845" y="28629"/>
                    <a:pt x="79337" y="31797"/>
                  </a:cubicBezTo>
                  <a:cubicBezTo>
                    <a:pt x="69829" y="34967"/>
                    <a:pt x="61167" y="39333"/>
                    <a:pt x="53349" y="44897"/>
                  </a:cubicBezTo>
                  <a:cubicBezTo>
                    <a:pt x="45532" y="50461"/>
                    <a:pt x="39193" y="57609"/>
                    <a:pt x="34333" y="66343"/>
                  </a:cubicBezTo>
                  <a:cubicBezTo>
                    <a:pt x="29474" y="75076"/>
                    <a:pt x="27044" y="84513"/>
                    <a:pt x="27044" y="94655"/>
                  </a:cubicBezTo>
                  <a:cubicBezTo>
                    <a:pt x="27044" y="108881"/>
                    <a:pt x="31834" y="121558"/>
                    <a:pt x="41411" y="132686"/>
                  </a:cubicBezTo>
                  <a:cubicBezTo>
                    <a:pt x="42820" y="134235"/>
                    <a:pt x="44968" y="136559"/>
                    <a:pt x="47856" y="139658"/>
                  </a:cubicBezTo>
                  <a:cubicBezTo>
                    <a:pt x="50743" y="142757"/>
                    <a:pt x="52891" y="145081"/>
                    <a:pt x="54300" y="146630"/>
                  </a:cubicBezTo>
                  <a:cubicBezTo>
                    <a:pt x="72329" y="168181"/>
                    <a:pt x="82259" y="189169"/>
                    <a:pt x="84091" y="209593"/>
                  </a:cubicBezTo>
                  <a:lnTo>
                    <a:pt x="132263" y="209593"/>
                  </a:lnTo>
                  <a:cubicBezTo>
                    <a:pt x="134094" y="189169"/>
                    <a:pt x="144024" y="168181"/>
                    <a:pt x="162054" y="146630"/>
                  </a:cubicBezTo>
                  <a:cubicBezTo>
                    <a:pt x="163463" y="145081"/>
                    <a:pt x="165611" y="142757"/>
                    <a:pt x="168498" y="139658"/>
                  </a:cubicBezTo>
                  <a:cubicBezTo>
                    <a:pt x="171386" y="136559"/>
                    <a:pt x="173534" y="134235"/>
                    <a:pt x="174943" y="132686"/>
                  </a:cubicBezTo>
                  <a:cubicBezTo>
                    <a:pt x="184520" y="121558"/>
                    <a:pt x="189310" y="108881"/>
                    <a:pt x="189310" y="94655"/>
                  </a:cubicBezTo>
                  <a:cubicBezTo>
                    <a:pt x="189310" y="84513"/>
                    <a:pt x="186880" y="75076"/>
                    <a:pt x="182021" y="66343"/>
                  </a:cubicBezTo>
                  <a:cubicBezTo>
                    <a:pt x="177161" y="57609"/>
                    <a:pt x="170822" y="50461"/>
                    <a:pt x="163005" y="44897"/>
                  </a:cubicBezTo>
                  <a:cubicBezTo>
                    <a:pt x="155187" y="39333"/>
                    <a:pt x="146525" y="34967"/>
                    <a:pt x="137017" y="31797"/>
                  </a:cubicBezTo>
                  <a:cubicBezTo>
                    <a:pt x="127509" y="28629"/>
                    <a:pt x="117896" y="27044"/>
                    <a:pt x="108177" y="27044"/>
                  </a:cubicBezTo>
                  <a:close/>
                  <a:moveTo>
                    <a:pt x="108177" y="0"/>
                  </a:moveTo>
                  <a:cubicBezTo>
                    <a:pt x="121558" y="0"/>
                    <a:pt x="134693" y="2289"/>
                    <a:pt x="147581" y="6866"/>
                  </a:cubicBezTo>
                  <a:cubicBezTo>
                    <a:pt x="160469" y="11444"/>
                    <a:pt x="172019" y="17712"/>
                    <a:pt x="182231" y="25671"/>
                  </a:cubicBezTo>
                  <a:cubicBezTo>
                    <a:pt x="192443" y="33629"/>
                    <a:pt x="200684" y="43629"/>
                    <a:pt x="206952" y="55672"/>
                  </a:cubicBezTo>
                  <a:cubicBezTo>
                    <a:pt x="213220" y="67716"/>
                    <a:pt x="216354" y="80710"/>
                    <a:pt x="216354" y="94655"/>
                  </a:cubicBezTo>
                  <a:cubicBezTo>
                    <a:pt x="216354" y="116487"/>
                    <a:pt x="209099" y="135362"/>
                    <a:pt x="194592" y="151279"/>
                  </a:cubicBezTo>
                  <a:cubicBezTo>
                    <a:pt x="188253" y="158180"/>
                    <a:pt x="183006" y="164308"/>
                    <a:pt x="178851" y="169660"/>
                  </a:cubicBezTo>
                  <a:cubicBezTo>
                    <a:pt x="174696" y="175013"/>
                    <a:pt x="170506" y="181739"/>
                    <a:pt x="166280" y="189838"/>
                  </a:cubicBezTo>
                  <a:cubicBezTo>
                    <a:pt x="162054" y="197937"/>
                    <a:pt x="159659" y="205508"/>
                    <a:pt x="159096" y="212551"/>
                  </a:cubicBezTo>
                  <a:cubicBezTo>
                    <a:pt x="165716" y="216494"/>
                    <a:pt x="169027" y="222269"/>
                    <a:pt x="169027" y="229876"/>
                  </a:cubicBezTo>
                  <a:cubicBezTo>
                    <a:pt x="169027" y="235088"/>
                    <a:pt x="167266" y="239594"/>
                    <a:pt x="163745" y="243398"/>
                  </a:cubicBezTo>
                  <a:cubicBezTo>
                    <a:pt x="167266" y="247201"/>
                    <a:pt x="169027" y="251708"/>
                    <a:pt x="169027" y="256920"/>
                  </a:cubicBezTo>
                  <a:cubicBezTo>
                    <a:pt x="169027" y="264245"/>
                    <a:pt x="165857" y="269949"/>
                    <a:pt x="159519" y="274034"/>
                  </a:cubicBezTo>
                  <a:cubicBezTo>
                    <a:pt x="161350" y="277274"/>
                    <a:pt x="162266" y="280583"/>
                    <a:pt x="162266" y="283964"/>
                  </a:cubicBezTo>
                  <a:cubicBezTo>
                    <a:pt x="162266" y="290444"/>
                    <a:pt x="160047" y="295444"/>
                    <a:pt x="155610" y="298965"/>
                  </a:cubicBezTo>
                  <a:cubicBezTo>
                    <a:pt x="151173" y="302486"/>
                    <a:pt x="145715" y="304247"/>
                    <a:pt x="139235" y="304247"/>
                  </a:cubicBezTo>
                  <a:cubicBezTo>
                    <a:pt x="136418" y="310444"/>
                    <a:pt x="132193" y="315374"/>
                    <a:pt x="126559" y="319037"/>
                  </a:cubicBezTo>
                  <a:cubicBezTo>
                    <a:pt x="120924" y="322699"/>
                    <a:pt x="114797" y="324530"/>
                    <a:pt x="108177" y="324530"/>
                  </a:cubicBezTo>
                  <a:cubicBezTo>
                    <a:pt x="101557" y="324530"/>
                    <a:pt x="95429" y="322699"/>
                    <a:pt x="89795" y="319037"/>
                  </a:cubicBezTo>
                  <a:cubicBezTo>
                    <a:pt x="84161" y="315374"/>
                    <a:pt x="79935" y="310444"/>
                    <a:pt x="77119" y="304247"/>
                  </a:cubicBezTo>
                  <a:cubicBezTo>
                    <a:pt x="70639" y="304247"/>
                    <a:pt x="65181" y="302486"/>
                    <a:pt x="60744" y="298965"/>
                  </a:cubicBezTo>
                  <a:cubicBezTo>
                    <a:pt x="56307" y="295444"/>
                    <a:pt x="54088" y="290444"/>
                    <a:pt x="54088" y="283964"/>
                  </a:cubicBezTo>
                  <a:cubicBezTo>
                    <a:pt x="54088" y="280583"/>
                    <a:pt x="55004" y="277274"/>
                    <a:pt x="56835" y="274034"/>
                  </a:cubicBezTo>
                  <a:cubicBezTo>
                    <a:pt x="50497" y="269949"/>
                    <a:pt x="47327" y="264245"/>
                    <a:pt x="47327" y="256920"/>
                  </a:cubicBezTo>
                  <a:cubicBezTo>
                    <a:pt x="47327" y="251708"/>
                    <a:pt x="49088" y="247201"/>
                    <a:pt x="52609" y="243398"/>
                  </a:cubicBezTo>
                  <a:cubicBezTo>
                    <a:pt x="49088" y="239594"/>
                    <a:pt x="47327" y="235088"/>
                    <a:pt x="47327" y="229876"/>
                  </a:cubicBezTo>
                  <a:cubicBezTo>
                    <a:pt x="47327" y="222269"/>
                    <a:pt x="50638" y="216494"/>
                    <a:pt x="57258" y="212551"/>
                  </a:cubicBezTo>
                  <a:cubicBezTo>
                    <a:pt x="56694" y="205508"/>
                    <a:pt x="54300" y="197937"/>
                    <a:pt x="50074" y="189838"/>
                  </a:cubicBezTo>
                  <a:cubicBezTo>
                    <a:pt x="45848" y="181739"/>
                    <a:pt x="41658" y="175013"/>
                    <a:pt x="37503" y="169660"/>
                  </a:cubicBezTo>
                  <a:cubicBezTo>
                    <a:pt x="33347" y="164308"/>
                    <a:pt x="28100" y="158180"/>
                    <a:pt x="21762" y="151279"/>
                  </a:cubicBezTo>
                  <a:cubicBezTo>
                    <a:pt x="7254" y="135362"/>
                    <a:pt x="0" y="116487"/>
                    <a:pt x="0" y="94655"/>
                  </a:cubicBezTo>
                  <a:cubicBezTo>
                    <a:pt x="0" y="80710"/>
                    <a:pt x="3134" y="67716"/>
                    <a:pt x="9402" y="55672"/>
                  </a:cubicBezTo>
                  <a:cubicBezTo>
                    <a:pt x="15670" y="43629"/>
                    <a:pt x="23910" y="33629"/>
                    <a:pt x="34123" y="25671"/>
                  </a:cubicBezTo>
                  <a:cubicBezTo>
                    <a:pt x="44334" y="17712"/>
                    <a:pt x="55885" y="11444"/>
                    <a:pt x="68773" y="6866"/>
                  </a:cubicBezTo>
                  <a:cubicBezTo>
                    <a:pt x="81661" y="2289"/>
                    <a:pt x="94795" y="0"/>
                    <a:pt x="108177" y="0"/>
                  </a:cubicBez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457">
              <a:extLst>
                <a:ext uri="{FF2B5EF4-FFF2-40B4-BE49-F238E27FC236}">
                  <a16:creationId xmlns:a16="http://schemas.microsoft.com/office/drawing/2014/main" id="{1D67F1A1-66B4-4CE6-B7E3-5D65CA15E14E}"/>
                </a:ext>
              </a:extLst>
            </p:cNvPr>
            <p:cNvSpPr/>
            <p:nvPr/>
          </p:nvSpPr>
          <p:spPr>
            <a:xfrm>
              <a:off x="5896823" y="2238122"/>
              <a:ext cx="513382" cy="770703"/>
            </a:xfrm>
            <a:custGeom>
              <a:avLst/>
              <a:gdLst>
                <a:gd name="connsiteX0" fmla="*/ 108177 w 216354"/>
                <a:gd name="connsiteY0" fmla="*/ 60848 h 324530"/>
                <a:gd name="connsiteX1" fmla="*/ 129199 w 216354"/>
                <a:gd name="connsiteY1" fmla="*/ 64229 h 324530"/>
                <a:gd name="connsiteX2" fmla="*/ 147581 w 216354"/>
                <a:gd name="connsiteY2" fmla="*/ 75638 h 324530"/>
                <a:gd name="connsiteX3" fmla="*/ 155504 w 216354"/>
                <a:gd name="connsiteY3" fmla="*/ 94654 h 324530"/>
                <a:gd name="connsiteX4" fmla="*/ 153497 w 216354"/>
                <a:gd name="connsiteY4" fmla="*/ 99408 h 324530"/>
                <a:gd name="connsiteX5" fmla="*/ 148744 w 216354"/>
                <a:gd name="connsiteY5" fmla="*/ 101415 h 324530"/>
                <a:gd name="connsiteX6" fmla="*/ 143989 w 216354"/>
                <a:gd name="connsiteY6" fmla="*/ 99408 h 324530"/>
                <a:gd name="connsiteX7" fmla="*/ 141982 w 216354"/>
                <a:gd name="connsiteY7" fmla="*/ 94654 h 324530"/>
                <a:gd name="connsiteX8" fmla="*/ 130573 w 216354"/>
                <a:gd name="connsiteY8" fmla="*/ 79653 h 324530"/>
                <a:gd name="connsiteX9" fmla="*/ 108177 w 216354"/>
                <a:gd name="connsiteY9" fmla="*/ 74371 h 324530"/>
                <a:gd name="connsiteX10" fmla="*/ 103422 w 216354"/>
                <a:gd name="connsiteY10" fmla="*/ 72364 h 324530"/>
                <a:gd name="connsiteX11" fmla="*/ 101415 w 216354"/>
                <a:gd name="connsiteY11" fmla="*/ 67610 h 324530"/>
                <a:gd name="connsiteX12" fmla="*/ 103422 w 216354"/>
                <a:gd name="connsiteY12" fmla="*/ 62856 h 324530"/>
                <a:gd name="connsiteX13" fmla="*/ 108177 w 216354"/>
                <a:gd name="connsiteY13" fmla="*/ 60848 h 324530"/>
                <a:gd name="connsiteX14" fmla="*/ 108177 w 216354"/>
                <a:gd name="connsiteY14" fmla="*/ 27044 h 324530"/>
                <a:gd name="connsiteX15" fmla="*/ 79337 w 216354"/>
                <a:gd name="connsiteY15" fmla="*/ 31797 h 324530"/>
                <a:gd name="connsiteX16" fmla="*/ 53349 w 216354"/>
                <a:gd name="connsiteY16" fmla="*/ 44897 h 324530"/>
                <a:gd name="connsiteX17" fmla="*/ 34333 w 216354"/>
                <a:gd name="connsiteY17" fmla="*/ 66343 h 324530"/>
                <a:gd name="connsiteX18" fmla="*/ 27044 w 216354"/>
                <a:gd name="connsiteY18" fmla="*/ 94655 h 324530"/>
                <a:gd name="connsiteX19" fmla="*/ 41411 w 216354"/>
                <a:gd name="connsiteY19" fmla="*/ 132686 h 324530"/>
                <a:gd name="connsiteX20" fmla="*/ 47856 w 216354"/>
                <a:gd name="connsiteY20" fmla="*/ 139658 h 324530"/>
                <a:gd name="connsiteX21" fmla="*/ 54300 w 216354"/>
                <a:gd name="connsiteY21" fmla="*/ 146630 h 324530"/>
                <a:gd name="connsiteX22" fmla="*/ 84091 w 216354"/>
                <a:gd name="connsiteY22" fmla="*/ 209593 h 324530"/>
                <a:gd name="connsiteX23" fmla="*/ 132263 w 216354"/>
                <a:gd name="connsiteY23" fmla="*/ 209593 h 324530"/>
                <a:gd name="connsiteX24" fmla="*/ 162054 w 216354"/>
                <a:gd name="connsiteY24" fmla="*/ 146630 h 324530"/>
                <a:gd name="connsiteX25" fmla="*/ 168498 w 216354"/>
                <a:gd name="connsiteY25" fmla="*/ 139658 h 324530"/>
                <a:gd name="connsiteX26" fmla="*/ 174943 w 216354"/>
                <a:gd name="connsiteY26" fmla="*/ 132686 h 324530"/>
                <a:gd name="connsiteX27" fmla="*/ 189310 w 216354"/>
                <a:gd name="connsiteY27" fmla="*/ 94655 h 324530"/>
                <a:gd name="connsiteX28" fmla="*/ 182021 w 216354"/>
                <a:gd name="connsiteY28" fmla="*/ 66343 h 324530"/>
                <a:gd name="connsiteX29" fmla="*/ 163005 w 216354"/>
                <a:gd name="connsiteY29" fmla="*/ 44897 h 324530"/>
                <a:gd name="connsiteX30" fmla="*/ 137017 w 216354"/>
                <a:gd name="connsiteY30" fmla="*/ 31797 h 324530"/>
                <a:gd name="connsiteX31" fmla="*/ 108177 w 216354"/>
                <a:gd name="connsiteY31" fmla="*/ 27044 h 324530"/>
                <a:gd name="connsiteX32" fmla="*/ 108177 w 216354"/>
                <a:gd name="connsiteY32" fmla="*/ 0 h 324530"/>
                <a:gd name="connsiteX33" fmla="*/ 147581 w 216354"/>
                <a:gd name="connsiteY33" fmla="*/ 6866 h 324530"/>
                <a:gd name="connsiteX34" fmla="*/ 182231 w 216354"/>
                <a:gd name="connsiteY34" fmla="*/ 25671 h 324530"/>
                <a:gd name="connsiteX35" fmla="*/ 206952 w 216354"/>
                <a:gd name="connsiteY35" fmla="*/ 55672 h 324530"/>
                <a:gd name="connsiteX36" fmla="*/ 216354 w 216354"/>
                <a:gd name="connsiteY36" fmla="*/ 94655 h 324530"/>
                <a:gd name="connsiteX37" fmla="*/ 194592 w 216354"/>
                <a:gd name="connsiteY37" fmla="*/ 151279 h 324530"/>
                <a:gd name="connsiteX38" fmla="*/ 178851 w 216354"/>
                <a:gd name="connsiteY38" fmla="*/ 169660 h 324530"/>
                <a:gd name="connsiteX39" fmla="*/ 166280 w 216354"/>
                <a:gd name="connsiteY39" fmla="*/ 189838 h 324530"/>
                <a:gd name="connsiteX40" fmla="*/ 159096 w 216354"/>
                <a:gd name="connsiteY40" fmla="*/ 212551 h 324530"/>
                <a:gd name="connsiteX41" fmla="*/ 169027 w 216354"/>
                <a:gd name="connsiteY41" fmla="*/ 229876 h 324530"/>
                <a:gd name="connsiteX42" fmla="*/ 163745 w 216354"/>
                <a:gd name="connsiteY42" fmla="*/ 243398 h 324530"/>
                <a:gd name="connsiteX43" fmla="*/ 169027 w 216354"/>
                <a:gd name="connsiteY43" fmla="*/ 256920 h 324530"/>
                <a:gd name="connsiteX44" fmla="*/ 159519 w 216354"/>
                <a:gd name="connsiteY44" fmla="*/ 274034 h 324530"/>
                <a:gd name="connsiteX45" fmla="*/ 162266 w 216354"/>
                <a:gd name="connsiteY45" fmla="*/ 283964 h 324530"/>
                <a:gd name="connsiteX46" fmla="*/ 155610 w 216354"/>
                <a:gd name="connsiteY46" fmla="*/ 298965 h 324530"/>
                <a:gd name="connsiteX47" fmla="*/ 139235 w 216354"/>
                <a:gd name="connsiteY47" fmla="*/ 304247 h 324530"/>
                <a:gd name="connsiteX48" fmla="*/ 126559 w 216354"/>
                <a:gd name="connsiteY48" fmla="*/ 319037 h 324530"/>
                <a:gd name="connsiteX49" fmla="*/ 108177 w 216354"/>
                <a:gd name="connsiteY49" fmla="*/ 324530 h 324530"/>
                <a:gd name="connsiteX50" fmla="*/ 89795 w 216354"/>
                <a:gd name="connsiteY50" fmla="*/ 319037 h 324530"/>
                <a:gd name="connsiteX51" fmla="*/ 77119 w 216354"/>
                <a:gd name="connsiteY51" fmla="*/ 304247 h 324530"/>
                <a:gd name="connsiteX52" fmla="*/ 60744 w 216354"/>
                <a:gd name="connsiteY52" fmla="*/ 298965 h 324530"/>
                <a:gd name="connsiteX53" fmla="*/ 54088 w 216354"/>
                <a:gd name="connsiteY53" fmla="*/ 283964 h 324530"/>
                <a:gd name="connsiteX54" fmla="*/ 56835 w 216354"/>
                <a:gd name="connsiteY54" fmla="*/ 274034 h 324530"/>
                <a:gd name="connsiteX55" fmla="*/ 47327 w 216354"/>
                <a:gd name="connsiteY55" fmla="*/ 256920 h 324530"/>
                <a:gd name="connsiteX56" fmla="*/ 52609 w 216354"/>
                <a:gd name="connsiteY56" fmla="*/ 243398 h 324530"/>
                <a:gd name="connsiteX57" fmla="*/ 47327 w 216354"/>
                <a:gd name="connsiteY57" fmla="*/ 229876 h 324530"/>
                <a:gd name="connsiteX58" fmla="*/ 57258 w 216354"/>
                <a:gd name="connsiteY58" fmla="*/ 212551 h 324530"/>
                <a:gd name="connsiteX59" fmla="*/ 50074 w 216354"/>
                <a:gd name="connsiteY59" fmla="*/ 189838 h 324530"/>
                <a:gd name="connsiteX60" fmla="*/ 37503 w 216354"/>
                <a:gd name="connsiteY60" fmla="*/ 169660 h 324530"/>
                <a:gd name="connsiteX61" fmla="*/ 21762 w 216354"/>
                <a:gd name="connsiteY61" fmla="*/ 151279 h 324530"/>
                <a:gd name="connsiteX62" fmla="*/ 0 w 216354"/>
                <a:gd name="connsiteY62" fmla="*/ 94655 h 324530"/>
                <a:gd name="connsiteX63" fmla="*/ 9402 w 216354"/>
                <a:gd name="connsiteY63" fmla="*/ 55672 h 324530"/>
                <a:gd name="connsiteX64" fmla="*/ 34123 w 216354"/>
                <a:gd name="connsiteY64" fmla="*/ 25671 h 324530"/>
                <a:gd name="connsiteX65" fmla="*/ 68773 w 216354"/>
                <a:gd name="connsiteY65" fmla="*/ 6866 h 324530"/>
                <a:gd name="connsiteX66" fmla="*/ 108177 w 216354"/>
                <a:gd name="connsiteY66" fmla="*/ 0 h 32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16354" h="324530">
                  <a:moveTo>
                    <a:pt x="108177" y="60848"/>
                  </a:moveTo>
                  <a:cubicBezTo>
                    <a:pt x="115219" y="60848"/>
                    <a:pt x="122227" y="61976"/>
                    <a:pt x="129199" y="64229"/>
                  </a:cubicBezTo>
                  <a:cubicBezTo>
                    <a:pt x="136172" y="66483"/>
                    <a:pt x="142299" y="70286"/>
                    <a:pt x="147581" y="75638"/>
                  </a:cubicBezTo>
                  <a:cubicBezTo>
                    <a:pt x="152863" y="80991"/>
                    <a:pt x="155504" y="87329"/>
                    <a:pt x="155504" y="94654"/>
                  </a:cubicBezTo>
                  <a:cubicBezTo>
                    <a:pt x="155504" y="96485"/>
                    <a:pt x="154835" y="98069"/>
                    <a:pt x="153497" y="99408"/>
                  </a:cubicBezTo>
                  <a:cubicBezTo>
                    <a:pt x="152158" y="100746"/>
                    <a:pt x="150574" y="101415"/>
                    <a:pt x="148744" y="101415"/>
                  </a:cubicBezTo>
                  <a:cubicBezTo>
                    <a:pt x="146911" y="101415"/>
                    <a:pt x="145327" y="100746"/>
                    <a:pt x="143989" y="99408"/>
                  </a:cubicBezTo>
                  <a:cubicBezTo>
                    <a:pt x="142651" y="98069"/>
                    <a:pt x="141982" y="96485"/>
                    <a:pt x="141982" y="94654"/>
                  </a:cubicBezTo>
                  <a:cubicBezTo>
                    <a:pt x="141982" y="88175"/>
                    <a:pt x="138179" y="83174"/>
                    <a:pt x="130573" y="79653"/>
                  </a:cubicBezTo>
                  <a:cubicBezTo>
                    <a:pt x="122967" y="76132"/>
                    <a:pt x="115501" y="74371"/>
                    <a:pt x="108177" y="74371"/>
                  </a:cubicBezTo>
                  <a:cubicBezTo>
                    <a:pt x="106345" y="74371"/>
                    <a:pt x="104760" y="73702"/>
                    <a:pt x="103422" y="72364"/>
                  </a:cubicBezTo>
                  <a:cubicBezTo>
                    <a:pt x="102084" y="71026"/>
                    <a:pt x="101415" y="69441"/>
                    <a:pt x="101415" y="67610"/>
                  </a:cubicBezTo>
                  <a:cubicBezTo>
                    <a:pt x="101415" y="65779"/>
                    <a:pt x="102084" y="64194"/>
                    <a:pt x="103422" y="62856"/>
                  </a:cubicBezTo>
                  <a:cubicBezTo>
                    <a:pt x="104760" y="61517"/>
                    <a:pt x="106345" y="60848"/>
                    <a:pt x="108177" y="60848"/>
                  </a:cubicBezTo>
                  <a:close/>
                  <a:moveTo>
                    <a:pt x="108177" y="27044"/>
                  </a:moveTo>
                  <a:cubicBezTo>
                    <a:pt x="98458" y="27044"/>
                    <a:pt x="88845" y="28629"/>
                    <a:pt x="79337" y="31797"/>
                  </a:cubicBezTo>
                  <a:cubicBezTo>
                    <a:pt x="69829" y="34967"/>
                    <a:pt x="61167" y="39333"/>
                    <a:pt x="53349" y="44897"/>
                  </a:cubicBezTo>
                  <a:cubicBezTo>
                    <a:pt x="45532" y="50461"/>
                    <a:pt x="39193" y="57609"/>
                    <a:pt x="34333" y="66343"/>
                  </a:cubicBezTo>
                  <a:cubicBezTo>
                    <a:pt x="29474" y="75076"/>
                    <a:pt x="27044" y="84513"/>
                    <a:pt x="27044" y="94655"/>
                  </a:cubicBezTo>
                  <a:cubicBezTo>
                    <a:pt x="27044" y="108881"/>
                    <a:pt x="31834" y="121558"/>
                    <a:pt x="41411" y="132686"/>
                  </a:cubicBezTo>
                  <a:cubicBezTo>
                    <a:pt x="42820" y="134235"/>
                    <a:pt x="44968" y="136559"/>
                    <a:pt x="47856" y="139658"/>
                  </a:cubicBezTo>
                  <a:cubicBezTo>
                    <a:pt x="50743" y="142757"/>
                    <a:pt x="52891" y="145081"/>
                    <a:pt x="54300" y="146630"/>
                  </a:cubicBezTo>
                  <a:cubicBezTo>
                    <a:pt x="72329" y="168181"/>
                    <a:pt x="82259" y="189169"/>
                    <a:pt x="84091" y="209593"/>
                  </a:cubicBezTo>
                  <a:lnTo>
                    <a:pt x="132263" y="209593"/>
                  </a:lnTo>
                  <a:cubicBezTo>
                    <a:pt x="134094" y="189169"/>
                    <a:pt x="144024" y="168181"/>
                    <a:pt x="162054" y="146630"/>
                  </a:cubicBezTo>
                  <a:cubicBezTo>
                    <a:pt x="163463" y="145081"/>
                    <a:pt x="165611" y="142757"/>
                    <a:pt x="168498" y="139658"/>
                  </a:cubicBezTo>
                  <a:cubicBezTo>
                    <a:pt x="171386" y="136559"/>
                    <a:pt x="173534" y="134235"/>
                    <a:pt x="174943" y="132686"/>
                  </a:cubicBezTo>
                  <a:cubicBezTo>
                    <a:pt x="184520" y="121558"/>
                    <a:pt x="189310" y="108881"/>
                    <a:pt x="189310" y="94655"/>
                  </a:cubicBezTo>
                  <a:cubicBezTo>
                    <a:pt x="189310" y="84513"/>
                    <a:pt x="186880" y="75076"/>
                    <a:pt x="182021" y="66343"/>
                  </a:cubicBezTo>
                  <a:cubicBezTo>
                    <a:pt x="177161" y="57609"/>
                    <a:pt x="170822" y="50461"/>
                    <a:pt x="163005" y="44897"/>
                  </a:cubicBezTo>
                  <a:cubicBezTo>
                    <a:pt x="155187" y="39333"/>
                    <a:pt x="146525" y="34967"/>
                    <a:pt x="137017" y="31797"/>
                  </a:cubicBezTo>
                  <a:cubicBezTo>
                    <a:pt x="127509" y="28629"/>
                    <a:pt x="117896" y="27044"/>
                    <a:pt x="108177" y="27044"/>
                  </a:cubicBezTo>
                  <a:close/>
                  <a:moveTo>
                    <a:pt x="108177" y="0"/>
                  </a:moveTo>
                  <a:cubicBezTo>
                    <a:pt x="121558" y="0"/>
                    <a:pt x="134693" y="2289"/>
                    <a:pt x="147581" y="6866"/>
                  </a:cubicBezTo>
                  <a:cubicBezTo>
                    <a:pt x="160469" y="11444"/>
                    <a:pt x="172019" y="17712"/>
                    <a:pt x="182231" y="25671"/>
                  </a:cubicBezTo>
                  <a:cubicBezTo>
                    <a:pt x="192443" y="33629"/>
                    <a:pt x="200684" y="43629"/>
                    <a:pt x="206952" y="55672"/>
                  </a:cubicBezTo>
                  <a:cubicBezTo>
                    <a:pt x="213220" y="67716"/>
                    <a:pt x="216354" y="80710"/>
                    <a:pt x="216354" y="94655"/>
                  </a:cubicBezTo>
                  <a:cubicBezTo>
                    <a:pt x="216354" y="116487"/>
                    <a:pt x="209099" y="135362"/>
                    <a:pt x="194592" y="151279"/>
                  </a:cubicBezTo>
                  <a:cubicBezTo>
                    <a:pt x="188253" y="158180"/>
                    <a:pt x="183006" y="164308"/>
                    <a:pt x="178851" y="169660"/>
                  </a:cubicBezTo>
                  <a:cubicBezTo>
                    <a:pt x="174696" y="175013"/>
                    <a:pt x="170506" y="181739"/>
                    <a:pt x="166280" y="189838"/>
                  </a:cubicBezTo>
                  <a:cubicBezTo>
                    <a:pt x="162054" y="197937"/>
                    <a:pt x="159659" y="205508"/>
                    <a:pt x="159096" y="212551"/>
                  </a:cubicBezTo>
                  <a:cubicBezTo>
                    <a:pt x="165716" y="216494"/>
                    <a:pt x="169027" y="222269"/>
                    <a:pt x="169027" y="229876"/>
                  </a:cubicBezTo>
                  <a:cubicBezTo>
                    <a:pt x="169027" y="235088"/>
                    <a:pt x="167266" y="239594"/>
                    <a:pt x="163745" y="243398"/>
                  </a:cubicBezTo>
                  <a:cubicBezTo>
                    <a:pt x="167266" y="247201"/>
                    <a:pt x="169027" y="251708"/>
                    <a:pt x="169027" y="256920"/>
                  </a:cubicBezTo>
                  <a:cubicBezTo>
                    <a:pt x="169027" y="264245"/>
                    <a:pt x="165857" y="269949"/>
                    <a:pt x="159519" y="274034"/>
                  </a:cubicBezTo>
                  <a:cubicBezTo>
                    <a:pt x="161350" y="277274"/>
                    <a:pt x="162266" y="280583"/>
                    <a:pt x="162266" y="283964"/>
                  </a:cubicBezTo>
                  <a:cubicBezTo>
                    <a:pt x="162266" y="290444"/>
                    <a:pt x="160047" y="295444"/>
                    <a:pt x="155610" y="298965"/>
                  </a:cubicBezTo>
                  <a:cubicBezTo>
                    <a:pt x="151173" y="302486"/>
                    <a:pt x="145715" y="304247"/>
                    <a:pt x="139235" y="304247"/>
                  </a:cubicBezTo>
                  <a:cubicBezTo>
                    <a:pt x="136418" y="310444"/>
                    <a:pt x="132193" y="315374"/>
                    <a:pt x="126559" y="319037"/>
                  </a:cubicBezTo>
                  <a:cubicBezTo>
                    <a:pt x="120924" y="322699"/>
                    <a:pt x="114797" y="324530"/>
                    <a:pt x="108177" y="324530"/>
                  </a:cubicBezTo>
                  <a:cubicBezTo>
                    <a:pt x="101557" y="324530"/>
                    <a:pt x="95429" y="322699"/>
                    <a:pt x="89795" y="319037"/>
                  </a:cubicBezTo>
                  <a:cubicBezTo>
                    <a:pt x="84161" y="315374"/>
                    <a:pt x="79935" y="310444"/>
                    <a:pt x="77119" y="304247"/>
                  </a:cubicBezTo>
                  <a:cubicBezTo>
                    <a:pt x="70639" y="304247"/>
                    <a:pt x="65181" y="302486"/>
                    <a:pt x="60744" y="298965"/>
                  </a:cubicBezTo>
                  <a:cubicBezTo>
                    <a:pt x="56307" y="295444"/>
                    <a:pt x="54088" y="290444"/>
                    <a:pt x="54088" y="283964"/>
                  </a:cubicBezTo>
                  <a:cubicBezTo>
                    <a:pt x="54088" y="280583"/>
                    <a:pt x="55004" y="277274"/>
                    <a:pt x="56835" y="274034"/>
                  </a:cubicBezTo>
                  <a:cubicBezTo>
                    <a:pt x="50497" y="269949"/>
                    <a:pt x="47327" y="264245"/>
                    <a:pt x="47327" y="256920"/>
                  </a:cubicBezTo>
                  <a:cubicBezTo>
                    <a:pt x="47327" y="251708"/>
                    <a:pt x="49088" y="247201"/>
                    <a:pt x="52609" y="243398"/>
                  </a:cubicBezTo>
                  <a:cubicBezTo>
                    <a:pt x="49088" y="239594"/>
                    <a:pt x="47327" y="235088"/>
                    <a:pt x="47327" y="229876"/>
                  </a:cubicBezTo>
                  <a:cubicBezTo>
                    <a:pt x="47327" y="222269"/>
                    <a:pt x="50638" y="216494"/>
                    <a:pt x="57258" y="212551"/>
                  </a:cubicBezTo>
                  <a:cubicBezTo>
                    <a:pt x="56694" y="205508"/>
                    <a:pt x="54300" y="197937"/>
                    <a:pt x="50074" y="189838"/>
                  </a:cubicBezTo>
                  <a:cubicBezTo>
                    <a:pt x="45848" y="181739"/>
                    <a:pt x="41658" y="175013"/>
                    <a:pt x="37503" y="169660"/>
                  </a:cubicBezTo>
                  <a:cubicBezTo>
                    <a:pt x="33347" y="164308"/>
                    <a:pt x="28100" y="158180"/>
                    <a:pt x="21762" y="151279"/>
                  </a:cubicBezTo>
                  <a:cubicBezTo>
                    <a:pt x="7254" y="135362"/>
                    <a:pt x="0" y="116487"/>
                    <a:pt x="0" y="94655"/>
                  </a:cubicBezTo>
                  <a:cubicBezTo>
                    <a:pt x="0" y="80710"/>
                    <a:pt x="3134" y="67716"/>
                    <a:pt x="9402" y="55672"/>
                  </a:cubicBezTo>
                  <a:cubicBezTo>
                    <a:pt x="15670" y="43629"/>
                    <a:pt x="23910" y="33629"/>
                    <a:pt x="34123" y="25671"/>
                  </a:cubicBezTo>
                  <a:cubicBezTo>
                    <a:pt x="44334" y="17712"/>
                    <a:pt x="55885" y="11444"/>
                    <a:pt x="68773" y="6866"/>
                  </a:cubicBezTo>
                  <a:cubicBezTo>
                    <a:pt x="81661" y="2289"/>
                    <a:pt x="94795" y="0"/>
                    <a:pt x="108177"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AFF8D168-0F05-4D80-BC2A-9B1E122B0811}"/>
              </a:ext>
            </a:extLst>
          </p:cNvPr>
          <p:cNvSpPr txBox="1"/>
          <p:nvPr/>
        </p:nvSpPr>
        <p:spPr>
          <a:xfrm>
            <a:off x="8154410" y="850298"/>
            <a:ext cx="3880870" cy="2585323"/>
          </a:xfrm>
          <a:prstGeom prst="rect">
            <a:avLst/>
          </a:prstGeom>
          <a:noFill/>
        </p:spPr>
        <p:txBody>
          <a:bodyPr wrap="square" rtlCol="0">
            <a:spAutoFit/>
          </a:bodyPr>
          <a:lstStyle/>
          <a:p>
            <a:pPr algn="ctr"/>
            <a:r>
              <a:rPr lang="uz-Cyrl-UZ" b="1" dirty="0">
                <a:solidFill>
                  <a:srgbClr val="FF0000"/>
                </a:solidFill>
                <a:latin typeface="Times New Roman" panose="02020603050405020304" pitchFamily="18" charset="0"/>
                <a:cs typeface="Times New Roman" panose="02020603050405020304" pitchFamily="18" charset="0"/>
              </a:rPr>
              <a:t>Коррупция – шахснинг ўз мансаб ёки хизмат мавқеидан шахсий манфаатларини ёхуд ўзга шахсларнинг манфаатларини кўзлаб моддий ёки номоддий наф олиш мақсадида қонунга хилоф равишда фойдаланиши, худди шунингдек бундай нафни қонунга хилоф равишда тақдим этиш</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CBB3E47-7754-4E96-AD97-43206D6E87C0}"/>
              </a:ext>
            </a:extLst>
          </p:cNvPr>
          <p:cNvSpPr txBox="1"/>
          <p:nvPr/>
        </p:nvSpPr>
        <p:spPr>
          <a:xfrm>
            <a:off x="8177362" y="5138429"/>
            <a:ext cx="3857918" cy="1477328"/>
          </a:xfrm>
          <a:prstGeom prst="rect">
            <a:avLst/>
          </a:prstGeom>
          <a:noFill/>
        </p:spPr>
        <p:txBody>
          <a:bodyPr wrap="square" rtlCol="0">
            <a:spAutoFit/>
          </a:bodyPr>
          <a:lstStyle/>
          <a:p>
            <a:pPr algn="ctr"/>
            <a:r>
              <a:rPr lang="uz-Cyrl-UZ" b="1" dirty="0">
                <a:solidFill>
                  <a:schemeClr val="accent1">
                    <a:lumMod val="75000"/>
                  </a:schemeClr>
                </a:solidFill>
                <a:latin typeface="Times New Roman" pitchFamily="18" charset="0"/>
                <a:cs typeface="Times New Roman" pitchFamily="18" charset="0"/>
              </a:rPr>
              <a:t>Коррупцияга оид ҳуқуқбузарлик – коррупция аломатларига эга бўлган, содир этилганлиги учун қонун ҳужжатларида жавобгарлик назарда тутилган қилмиш</a:t>
            </a:r>
            <a:endParaRPr lang="ru-RU" dirty="0">
              <a:solidFill>
                <a:schemeClr val="accent1">
                  <a:lumMod val="75000"/>
                </a:schemeClr>
              </a:solidFill>
            </a:endParaRPr>
          </a:p>
        </p:txBody>
      </p:sp>
      <p:sp>
        <p:nvSpPr>
          <p:cNvPr id="9" name="TextBox 8">
            <a:extLst>
              <a:ext uri="{FF2B5EF4-FFF2-40B4-BE49-F238E27FC236}">
                <a16:creationId xmlns:a16="http://schemas.microsoft.com/office/drawing/2014/main" id="{40C2E194-8930-4B9F-99F7-693DD7EC29BA}"/>
              </a:ext>
            </a:extLst>
          </p:cNvPr>
          <p:cNvSpPr txBox="1"/>
          <p:nvPr/>
        </p:nvSpPr>
        <p:spPr>
          <a:xfrm>
            <a:off x="173455" y="1894842"/>
            <a:ext cx="4146776" cy="4247317"/>
          </a:xfrm>
          <a:prstGeom prst="rect">
            <a:avLst/>
          </a:prstGeom>
          <a:noFill/>
        </p:spPr>
        <p:txBody>
          <a:bodyPr wrap="square" rtlCol="0">
            <a:spAutoFit/>
          </a:bodyPr>
          <a:lstStyle/>
          <a:p>
            <a:pPr algn="ctr"/>
            <a:r>
              <a:rPr lang="uz-Cyrl-UZ" b="1" dirty="0">
                <a:solidFill>
                  <a:srgbClr val="0070C0"/>
                </a:solidFill>
                <a:latin typeface="Times New Roman" panose="02020603050405020304" pitchFamily="18" charset="0"/>
                <a:cs typeface="Times New Roman" panose="02020603050405020304" pitchFamily="18" charset="0"/>
              </a:rPr>
              <a:t>Манфаатлар тўқнашуви – шахсий </a:t>
            </a:r>
            <a:br>
              <a:rPr lang="uz-Cyrl-UZ" b="1" dirty="0">
                <a:solidFill>
                  <a:srgbClr val="0070C0"/>
                </a:solidFill>
                <a:latin typeface="Times New Roman" panose="02020603050405020304" pitchFamily="18" charset="0"/>
                <a:cs typeface="Times New Roman" panose="02020603050405020304" pitchFamily="18" charset="0"/>
              </a:rPr>
            </a:br>
            <a:r>
              <a:rPr lang="uz-Cyrl-UZ" b="1" dirty="0">
                <a:solidFill>
                  <a:srgbClr val="0070C0"/>
                </a:solidFill>
                <a:latin typeface="Times New Roman" panose="02020603050405020304" pitchFamily="18" charset="0"/>
                <a:cs typeface="Times New Roman" panose="02020603050405020304" pitchFamily="18" charset="0"/>
              </a:rPr>
              <a:t>(бевосита ёки билвосита) </a:t>
            </a:r>
            <a:br>
              <a:rPr lang="uz-Cyrl-UZ" b="1" dirty="0">
                <a:solidFill>
                  <a:srgbClr val="0070C0"/>
                </a:solidFill>
                <a:latin typeface="Times New Roman" panose="02020603050405020304" pitchFamily="18" charset="0"/>
                <a:cs typeface="Times New Roman" panose="02020603050405020304" pitchFamily="18" charset="0"/>
              </a:rPr>
            </a:br>
            <a:r>
              <a:rPr lang="uz-Cyrl-UZ" b="1" dirty="0">
                <a:solidFill>
                  <a:srgbClr val="0070C0"/>
                </a:solidFill>
                <a:latin typeface="Times New Roman" panose="02020603050405020304" pitchFamily="18" charset="0"/>
                <a:cs typeface="Times New Roman" panose="02020603050405020304" pitchFamily="18" charset="0"/>
              </a:rPr>
              <a:t>манфаатдорлик шахснинг мансаб </a:t>
            </a:r>
            <a:br>
              <a:rPr lang="uz-Cyrl-UZ" b="1" dirty="0">
                <a:solidFill>
                  <a:srgbClr val="0070C0"/>
                </a:solidFill>
                <a:latin typeface="Times New Roman" panose="02020603050405020304" pitchFamily="18" charset="0"/>
                <a:cs typeface="Times New Roman" panose="02020603050405020304" pitchFamily="18" charset="0"/>
              </a:rPr>
            </a:br>
            <a:r>
              <a:rPr lang="uz-Cyrl-UZ" b="1" dirty="0">
                <a:solidFill>
                  <a:srgbClr val="0070C0"/>
                </a:solidFill>
                <a:latin typeface="Times New Roman" panose="02020603050405020304" pitchFamily="18" charset="0"/>
                <a:cs typeface="Times New Roman" panose="02020603050405020304" pitchFamily="18" charset="0"/>
              </a:rPr>
              <a:t>ёки хизмат мажбуриятларини </a:t>
            </a:r>
            <a:br>
              <a:rPr lang="uz-Cyrl-UZ" b="1" dirty="0">
                <a:solidFill>
                  <a:srgbClr val="0070C0"/>
                </a:solidFill>
                <a:latin typeface="Times New Roman" panose="02020603050405020304" pitchFamily="18" charset="0"/>
                <a:cs typeface="Times New Roman" panose="02020603050405020304" pitchFamily="18" charset="0"/>
              </a:rPr>
            </a:br>
            <a:r>
              <a:rPr lang="uz-Cyrl-UZ" b="1" dirty="0">
                <a:solidFill>
                  <a:srgbClr val="0070C0"/>
                </a:solidFill>
                <a:latin typeface="Times New Roman" panose="02020603050405020304" pitchFamily="18" charset="0"/>
                <a:cs typeface="Times New Roman" panose="02020603050405020304" pitchFamily="18" charset="0"/>
              </a:rPr>
              <a:t>лозим даражада бажаришига </a:t>
            </a:r>
            <a:br>
              <a:rPr lang="uz-Cyrl-UZ" b="1" dirty="0">
                <a:solidFill>
                  <a:srgbClr val="0070C0"/>
                </a:solidFill>
                <a:latin typeface="Times New Roman" panose="02020603050405020304" pitchFamily="18" charset="0"/>
                <a:cs typeface="Times New Roman" panose="02020603050405020304" pitchFamily="18" charset="0"/>
              </a:rPr>
            </a:br>
            <a:r>
              <a:rPr lang="uz-Cyrl-UZ" b="1" dirty="0">
                <a:solidFill>
                  <a:srgbClr val="0070C0"/>
                </a:solidFill>
                <a:latin typeface="Times New Roman" panose="02020603050405020304" pitchFamily="18" charset="0"/>
                <a:cs typeface="Times New Roman" panose="02020603050405020304" pitchFamily="18" charset="0"/>
              </a:rPr>
              <a:t>таъсир кўрсатаётган ёхуд таъсир </a:t>
            </a:r>
            <a:br>
              <a:rPr lang="uz-Cyrl-UZ" b="1" dirty="0">
                <a:solidFill>
                  <a:srgbClr val="0070C0"/>
                </a:solidFill>
                <a:latin typeface="Times New Roman" panose="02020603050405020304" pitchFamily="18" charset="0"/>
                <a:cs typeface="Times New Roman" panose="02020603050405020304" pitchFamily="18" charset="0"/>
              </a:rPr>
            </a:br>
            <a:r>
              <a:rPr lang="uz-Cyrl-UZ" b="1" dirty="0">
                <a:solidFill>
                  <a:srgbClr val="0070C0"/>
                </a:solidFill>
                <a:latin typeface="Times New Roman" panose="02020603050405020304" pitchFamily="18" charset="0"/>
                <a:cs typeface="Times New Roman" panose="02020603050405020304" pitchFamily="18" charset="0"/>
              </a:rPr>
              <a:t>кўрсатиши мумкин бўлган ҳамда </a:t>
            </a:r>
          </a:p>
          <a:p>
            <a:pPr algn="ctr"/>
            <a:r>
              <a:rPr lang="uz-Cyrl-UZ" b="1" dirty="0">
                <a:solidFill>
                  <a:srgbClr val="0070C0"/>
                </a:solidFill>
                <a:latin typeface="Times New Roman" panose="02020603050405020304" pitchFamily="18" charset="0"/>
                <a:cs typeface="Times New Roman" panose="02020603050405020304" pitchFamily="18" charset="0"/>
              </a:rPr>
              <a:t>шахсий манфаатдорлик билан фуқароларнинг, ташкилотларнинг, жамиятнинг ёки давлатнинг ҳуқуқлари ва қонуний манфаатлари ўртасида қарама-қаршилик юзага келаётган ёки юзага келиши мумкин бўлган вазият</a:t>
            </a:r>
            <a:endParaRPr lang="ru-RU" b="1" dirty="0">
              <a:solidFill>
                <a:srgbClr val="0070C0"/>
              </a:solidFill>
              <a:latin typeface="Times New Roman" panose="02020603050405020304" pitchFamily="18" charset="0"/>
              <a:cs typeface="Times New Roman" panose="02020603050405020304" pitchFamily="18" charset="0"/>
            </a:endParaRPr>
          </a:p>
          <a:p>
            <a:pPr algn="ctr"/>
            <a:endParaRPr lang="ru-RU" dirty="0"/>
          </a:p>
        </p:txBody>
      </p:sp>
      <p:sp>
        <p:nvSpPr>
          <p:cNvPr id="16" name="Title 1">
            <a:extLst>
              <a:ext uri="{FF2B5EF4-FFF2-40B4-BE49-F238E27FC236}">
                <a16:creationId xmlns:a16="http://schemas.microsoft.com/office/drawing/2014/main" id="{8761D3B2-6EF2-4EEF-BF41-EB70D6325322}"/>
              </a:ext>
            </a:extLst>
          </p:cNvPr>
          <p:cNvSpPr>
            <a:spLocks noGrp="1"/>
          </p:cNvSpPr>
          <p:nvPr>
            <p:ph type="title"/>
          </p:nvPr>
        </p:nvSpPr>
        <p:spPr>
          <a:xfrm>
            <a:off x="838200" y="163481"/>
            <a:ext cx="10515600" cy="739056"/>
          </a:xfrm>
        </p:spPr>
        <p:txBody>
          <a:bodyPr>
            <a:noAutofit/>
          </a:bodyPr>
          <a:lstStyle/>
          <a:p>
            <a:pPr algn="ctr"/>
            <a:r>
              <a:rPr lang="uz-Cyrl-UZ" sz="2400" dirty="0">
                <a:latin typeface="Times New Roman" panose="02020603050405020304" pitchFamily="18" charset="0"/>
                <a:cs typeface="Times New Roman" panose="02020603050405020304" pitchFamily="18" charset="0"/>
              </a:rPr>
              <a:t>“Коррупцияга қарши курашиш тўғрисида”ги Қонунда қўлланилган асосий тушунчалар</a:t>
            </a:r>
            <a:br>
              <a:rPr lang="uz-Cyrl-UZ" sz="2400" dirty="0">
                <a:latin typeface="Times New Roman" panose="02020603050405020304" pitchFamily="18" charset="0"/>
                <a:cs typeface="Times New Roman" panose="02020603050405020304" pitchFamily="18" charset="0"/>
              </a:rPr>
            </a:br>
            <a:r>
              <a:rPr lang="uz-Cyrl-UZ" sz="2400" dirty="0" smtClean="0">
                <a:latin typeface="Times New Roman" panose="02020603050405020304" pitchFamily="18" charset="0"/>
                <a:cs typeface="Times New Roman" panose="02020603050405020304" pitchFamily="18" charset="0"/>
              </a:rPr>
              <a:t>                              </a:t>
            </a:r>
            <a:r>
              <a:rPr lang="uz-Cyrl-UZ" sz="4000" dirty="0" smtClean="0">
                <a:latin typeface="Times New Roman" panose="02020603050405020304" pitchFamily="18" charset="0"/>
                <a:cs typeface="Times New Roman" panose="02020603050405020304" pitchFamily="18" charset="0"/>
              </a:rPr>
              <a:t>               </a:t>
            </a:r>
            <a:r>
              <a:rPr lang="uz-Cyrl-UZ" sz="2400" dirty="0" smtClean="0">
                <a:latin typeface="Times New Roman" panose="02020603050405020304" pitchFamily="18" charset="0"/>
                <a:cs typeface="Times New Roman" panose="02020603050405020304" pitchFamily="18" charset="0"/>
              </a:rPr>
              <a:t>   </a:t>
            </a:r>
            <a:endParaRPr lang="ru-RU" sz="2400" dirty="0"/>
          </a:p>
        </p:txBody>
      </p:sp>
    </p:spTree>
    <p:extLst>
      <p:ext uri="{BB962C8B-B14F-4D97-AF65-F5344CB8AC3E}">
        <p14:creationId xmlns:p14="http://schemas.microsoft.com/office/powerpoint/2010/main" val="6376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6990219">
            <a:off x="4029977" y="1476751"/>
            <a:ext cx="4132046" cy="3694282"/>
            <a:chOff x="3753988" y="1726133"/>
            <a:chExt cx="3684676" cy="3294308"/>
          </a:xfrm>
        </p:grpSpPr>
        <p:sp>
          <p:nvSpPr>
            <p:cNvPr id="11" name="Freeform: Shape 10"/>
            <p:cNvSpPr/>
            <p:nvPr/>
          </p:nvSpPr>
          <p:spPr>
            <a:xfrm>
              <a:off x="4115472" y="2106479"/>
              <a:ext cx="1378893" cy="1344550"/>
            </a:xfrm>
            <a:custGeom>
              <a:avLst/>
              <a:gdLst>
                <a:gd name="connsiteX0" fmla="*/ 1082819 w 1378893"/>
                <a:gd name="connsiteY0" fmla="*/ 0 h 1344550"/>
                <a:gd name="connsiteX1" fmla="*/ 1378893 w 1378893"/>
                <a:gd name="connsiteY1" fmla="*/ 155890 h 1344550"/>
                <a:gd name="connsiteX2" fmla="*/ 1208124 w 1378893"/>
                <a:gd name="connsiteY2" fmla="*/ 481226 h 1344550"/>
                <a:gd name="connsiteX3" fmla="*/ 1136478 w 1378893"/>
                <a:gd name="connsiteY3" fmla="*/ 619458 h 1344550"/>
                <a:gd name="connsiteX4" fmla="*/ 1004158 w 1378893"/>
                <a:gd name="connsiteY4" fmla="*/ 681188 h 1344550"/>
                <a:gd name="connsiteX5" fmla="*/ 573497 w 1378893"/>
                <a:gd name="connsiteY5" fmla="*/ 1276320 h 1344550"/>
                <a:gd name="connsiteX6" fmla="*/ 563083 w 1378893"/>
                <a:gd name="connsiteY6" fmla="*/ 1344550 h 1344550"/>
                <a:gd name="connsiteX7" fmla="*/ 456785 w 1378893"/>
                <a:gd name="connsiteY7" fmla="*/ 1293605 h 1344550"/>
                <a:gd name="connsiteX8" fmla="*/ 0 w 1378893"/>
                <a:gd name="connsiteY8" fmla="*/ 1074396 h 1344550"/>
                <a:gd name="connsiteX9" fmla="*/ 15080 w 1378893"/>
                <a:gd name="connsiteY9" fmla="*/ 1009951 h 1344550"/>
                <a:gd name="connsiteX10" fmla="*/ 1082751 w 1378893"/>
                <a:gd name="connsiteY10" fmla="*/ 14 h 1344550"/>
                <a:gd name="connsiteX11" fmla="*/ 1082819 w 1378893"/>
                <a:gd name="connsiteY11" fmla="*/ 0 h 134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8893" h="1344550">
                  <a:moveTo>
                    <a:pt x="1082819" y="0"/>
                  </a:moveTo>
                  <a:lnTo>
                    <a:pt x="1378893" y="155890"/>
                  </a:lnTo>
                  <a:lnTo>
                    <a:pt x="1208124" y="481226"/>
                  </a:lnTo>
                  <a:lnTo>
                    <a:pt x="1136478" y="619458"/>
                  </a:lnTo>
                  <a:lnTo>
                    <a:pt x="1004158" y="681188"/>
                  </a:lnTo>
                  <a:cubicBezTo>
                    <a:pt x="785848" y="806719"/>
                    <a:pt x="625577" y="1021815"/>
                    <a:pt x="573497" y="1276320"/>
                  </a:cubicBezTo>
                  <a:lnTo>
                    <a:pt x="563083" y="1344550"/>
                  </a:lnTo>
                  <a:lnTo>
                    <a:pt x="456785" y="1293605"/>
                  </a:lnTo>
                  <a:lnTo>
                    <a:pt x="0" y="1074396"/>
                  </a:lnTo>
                  <a:lnTo>
                    <a:pt x="15080" y="1009951"/>
                  </a:lnTo>
                  <a:cubicBezTo>
                    <a:pt x="169531" y="513379"/>
                    <a:pt x="574828" y="127326"/>
                    <a:pt x="1082751" y="14"/>
                  </a:cubicBezTo>
                  <a:cubicBezTo>
                    <a:pt x="1082774" y="9"/>
                    <a:pt x="1082796" y="5"/>
                    <a:pt x="1082819" y="0"/>
                  </a:cubicBezTo>
                  <a:close/>
                </a:path>
              </a:pathLst>
            </a:cu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9"/>
            <p:cNvSpPr>
              <a:spLocks/>
            </p:cNvSpPr>
            <p:nvPr/>
          </p:nvSpPr>
          <p:spPr bwMode="auto">
            <a:xfrm>
              <a:off x="4717822" y="2719397"/>
              <a:ext cx="1693226" cy="1690761"/>
            </a:xfrm>
            <a:custGeom>
              <a:avLst/>
              <a:gdLst>
                <a:gd name="T0" fmla="*/ 975 w 2059"/>
                <a:gd name="T1" fmla="*/ 2058 h 2058"/>
                <a:gd name="T2" fmla="*/ 904 w 2059"/>
                <a:gd name="T3" fmla="*/ 2053 h 2058"/>
                <a:gd name="T4" fmla="*/ 767 w 2059"/>
                <a:gd name="T5" fmla="*/ 2027 h 2058"/>
                <a:gd name="T6" fmla="*/ 637 w 2059"/>
                <a:gd name="T7" fmla="*/ 1983 h 2058"/>
                <a:gd name="T8" fmla="*/ 516 w 2059"/>
                <a:gd name="T9" fmla="*/ 1923 h 2058"/>
                <a:gd name="T10" fmla="*/ 404 w 2059"/>
                <a:gd name="T11" fmla="*/ 1849 h 2058"/>
                <a:gd name="T12" fmla="*/ 303 w 2059"/>
                <a:gd name="T13" fmla="*/ 1761 h 2058"/>
                <a:gd name="T14" fmla="*/ 214 w 2059"/>
                <a:gd name="T15" fmla="*/ 1660 h 2058"/>
                <a:gd name="T16" fmla="*/ 139 w 2059"/>
                <a:gd name="T17" fmla="*/ 1549 h 2058"/>
                <a:gd name="T18" fmla="*/ 107 w 2059"/>
                <a:gd name="T19" fmla="*/ 1490 h 2058"/>
                <a:gd name="T20" fmla="*/ 371 w 2059"/>
                <a:gd name="T21" fmla="*/ 1616 h 2058"/>
                <a:gd name="T22" fmla="*/ 167 w 2059"/>
                <a:gd name="T23" fmla="*/ 1039 h 2058"/>
                <a:gd name="T24" fmla="*/ 0 w 2059"/>
                <a:gd name="T25" fmla="*/ 960 h 2058"/>
                <a:gd name="T26" fmla="*/ 6 w 2059"/>
                <a:gd name="T27" fmla="*/ 889 h 2058"/>
                <a:gd name="T28" fmla="*/ 33 w 2059"/>
                <a:gd name="T29" fmla="*/ 752 h 2058"/>
                <a:gd name="T30" fmla="*/ 79 w 2059"/>
                <a:gd name="T31" fmla="*/ 623 h 2058"/>
                <a:gd name="T32" fmla="*/ 140 w 2059"/>
                <a:gd name="T33" fmla="*/ 503 h 2058"/>
                <a:gd name="T34" fmla="*/ 216 w 2059"/>
                <a:gd name="T35" fmla="*/ 392 h 2058"/>
                <a:gd name="T36" fmla="*/ 306 w 2059"/>
                <a:gd name="T37" fmla="*/ 291 h 2058"/>
                <a:gd name="T38" fmla="*/ 408 w 2059"/>
                <a:gd name="T39" fmla="*/ 203 h 2058"/>
                <a:gd name="T40" fmla="*/ 521 w 2059"/>
                <a:gd name="T41" fmla="*/ 130 h 2058"/>
                <a:gd name="T42" fmla="*/ 580 w 2059"/>
                <a:gd name="T43" fmla="*/ 99 h 2058"/>
                <a:gd name="T44" fmla="*/ 456 w 2059"/>
                <a:gd name="T45" fmla="*/ 337 h 2058"/>
                <a:gd name="T46" fmla="*/ 1038 w 2059"/>
                <a:gd name="T47" fmla="*/ 154 h 2058"/>
                <a:gd name="T48" fmla="*/ 1119 w 2059"/>
                <a:gd name="T49" fmla="*/ 0 h 2058"/>
                <a:gd name="T50" fmla="*/ 1184 w 2059"/>
                <a:gd name="T51" fmla="*/ 7 h 2058"/>
                <a:gd name="T52" fmla="*/ 1309 w 2059"/>
                <a:gd name="T53" fmla="*/ 33 h 2058"/>
                <a:gd name="T54" fmla="*/ 1427 w 2059"/>
                <a:gd name="T55" fmla="*/ 75 h 2058"/>
                <a:gd name="T56" fmla="*/ 1540 w 2059"/>
                <a:gd name="T57" fmla="*/ 130 h 2058"/>
                <a:gd name="T58" fmla="*/ 1644 w 2059"/>
                <a:gd name="T59" fmla="*/ 197 h 2058"/>
                <a:gd name="T60" fmla="*/ 1737 w 2059"/>
                <a:gd name="T61" fmla="*/ 278 h 2058"/>
                <a:gd name="T62" fmla="*/ 1822 w 2059"/>
                <a:gd name="T63" fmla="*/ 367 h 2058"/>
                <a:gd name="T64" fmla="*/ 1896 w 2059"/>
                <a:gd name="T65" fmla="*/ 467 h 2058"/>
                <a:gd name="T66" fmla="*/ 1928 w 2059"/>
                <a:gd name="T67" fmla="*/ 520 h 2058"/>
                <a:gd name="T68" fmla="*/ 1740 w 2059"/>
                <a:gd name="T69" fmla="*/ 415 h 2058"/>
                <a:gd name="T70" fmla="*/ 1907 w 2059"/>
                <a:gd name="T71" fmla="*/ 1003 h 2058"/>
                <a:gd name="T72" fmla="*/ 2059 w 2059"/>
                <a:gd name="T73" fmla="*/ 1088 h 2058"/>
                <a:gd name="T74" fmla="*/ 2054 w 2059"/>
                <a:gd name="T75" fmla="*/ 1154 h 2058"/>
                <a:gd name="T76" fmla="*/ 2030 w 2059"/>
                <a:gd name="T77" fmla="*/ 1283 h 2058"/>
                <a:gd name="T78" fmla="*/ 1991 w 2059"/>
                <a:gd name="T79" fmla="*/ 1404 h 2058"/>
                <a:gd name="T80" fmla="*/ 1938 w 2059"/>
                <a:gd name="T81" fmla="*/ 1519 h 2058"/>
                <a:gd name="T82" fmla="*/ 1870 w 2059"/>
                <a:gd name="T83" fmla="*/ 1626 h 2058"/>
                <a:gd name="T84" fmla="*/ 1792 w 2059"/>
                <a:gd name="T85" fmla="*/ 1724 h 2058"/>
                <a:gd name="T86" fmla="*/ 1701 w 2059"/>
                <a:gd name="T87" fmla="*/ 1810 h 2058"/>
                <a:gd name="T88" fmla="*/ 1602 w 2059"/>
                <a:gd name="T89" fmla="*/ 1887 h 2058"/>
                <a:gd name="T90" fmla="*/ 1547 w 2059"/>
                <a:gd name="T91" fmla="*/ 1920 h 2058"/>
                <a:gd name="T92" fmla="*/ 1644 w 2059"/>
                <a:gd name="T93" fmla="*/ 1750 h 2058"/>
                <a:gd name="T94" fmla="*/ 1054 w 2059"/>
                <a:gd name="T95" fmla="*/ 1916 h 2058"/>
                <a:gd name="T96" fmla="*/ 975 w 2059"/>
                <a:gd name="T97" fmla="*/ 2058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59" h="2058">
                  <a:moveTo>
                    <a:pt x="975" y="2058"/>
                  </a:moveTo>
                  <a:lnTo>
                    <a:pt x="904" y="2053"/>
                  </a:lnTo>
                  <a:lnTo>
                    <a:pt x="767" y="2027"/>
                  </a:lnTo>
                  <a:lnTo>
                    <a:pt x="637" y="1983"/>
                  </a:lnTo>
                  <a:lnTo>
                    <a:pt x="516" y="1923"/>
                  </a:lnTo>
                  <a:lnTo>
                    <a:pt x="404" y="1849"/>
                  </a:lnTo>
                  <a:lnTo>
                    <a:pt x="303" y="1761"/>
                  </a:lnTo>
                  <a:lnTo>
                    <a:pt x="214" y="1660"/>
                  </a:lnTo>
                  <a:lnTo>
                    <a:pt x="139" y="1549"/>
                  </a:lnTo>
                  <a:lnTo>
                    <a:pt x="107" y="1490"/>
                  </a:lnTo>
                  <a:lnTo>
                    <a:pt x="371" y="1616"/>
                  </a:lnTo>
                  <a:lnTo>
                    <a:pt x="167" y="1039"/>
                  </a:lnTo>
                  <a:lnTo>
                    <a:pt x="0" y="960"/>
                  </a:lnTo>
                  <a:lnTo>
                    <a:pt x="6" y="889"/>
                  </a:lnTo>
                  <a:lnTo>
                    <a:pt x="33" y="752"/>
                  </a:lnTo>
                  <a:lnTo>
                    <a:pt x="79" y="623"/>
                  </a:lnTo>
                  <a:lnTo>
                    <a:pt x="140" y="503"/>
                  </a:lnTo>
                  <a:lnTo>
                    <a:pt x="216" y="392"/>
                  </a:lnTo>
                  <a:lnTo>
                    <a:pt x="306" y="291"/>
                  </a:lnTo>
                  <a:lnTo>
                    <a:pt x="408" y="203"/>
                  </a:lnTo>
                  <a:lnTo>
                    <a:pt x="521" y="130"/>
                  </a:lnTo>
                  <a:lnTo>
                    <a:pt x="580" y="99"/>
                  </a:lnTo>
                  <a:lnTo>
                    <a:pt x="456" y="337"/>
                  </a:lnTo>
                  <a:lnTo>
                    <a:pt x="1038" y="154"/>
                  </a:lnTo>
                  <a:lnTo>
                    <a:pt x="1119" y="0"/>
                  </a:lnTo>
                  <a:lnTo>
                    <a:pt x="1184" y="7"/>
                  </a:lnTo>
                  <a:lnTo>
                    <a:pt x="1309" y="33"/>
                  </a:lnTo>
                  <a:lnTo>
                    <a:pt x="1427" y="75"/>
                  </a:lnTo>
                  <a:lnTo>
                    <a:pt x="1540" y="130"/>
                  </a:lnTo>
                  <a:lnTo>
                    <a:pt x="1644" y="197"/>
                  </a:lnTo>
                  <a:lnTo>
                    <a:pt x="1737" y="278"/>
                  </a:lnTo>
                  <a:lnTo>
                    <a:pt x="1822" y="367"/>
                  </a:lnTo>
                  <a:lnTo>
                    <a:pt x="1896" y="467"/>
                  </a:lnTo>
                  <a:lnTo>
                    <a:pt x="1928" y="520"/>
                  </a:lnTo>
                  <a:lnTo>
                    <a:pt x="1740" y="415"/>
                  </a:lnTo>
                  <a:lnTo>
                    <a:pt x="1907" y="1003"/>
                  </a:lnTo>
                  <a:lnTo>
                    <a:pt x="2059" y="1088"/>
                  </a:lnTo>
                  <a:lnTo>
                    <a:pt x="2054" y="1154"/>
                  </a:lnTo>
                  <a:lnTo>
                    <a:pt x="2030" y="1283"/>
                  </a:lnTo>
                  <a:lnTo>
                    <a:pt x="1991" y="1404"/>
                  </a:lnTo>
                  <a:lnTo>
                    <a:pt x="1938" y="1519"/>
                  </a:lnTo>
                  <a:lnTo>
                    <a:pt x="1870" y="1626"/>
                  </a:lnTo>
                  <a:lnTo>
                    <a:pt x="1792" y="1724"/>
                  </a:lnTo>
                  <a:lnTo>
                    <a:pt x="1701" y="1810"/>
                  </a:lnTo>
                  <a:lnTo>
                    <a:pt x="1602" y="1887"/>
                  </a:lnTo>
                  <a:lnTo>
                    <a:pt x="1547" y="1920"/>
                  </a:lnTo>
                  <a:lnTo>
                    <a:pt x="1644" y="1750"/>
                  </a:lnTo>
                  <a:lnTo>
                    <a:pt x="1054" y="1916"/>
                  </a:lnTo>
                  <a:lnTo>
                    <a:pt x="975" y="20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Shape 8"/>
            <p:cNvSpPr/>
            <p:nvPr/>
          </p:nvSpPr>
          <p:spPr>
            <a:xfrm>
              <a:off x="4115472" y="2108363"/>
              <a:ext cx="1378893" cy="1256359"/>
            </a:xfrm>
            <a:custGeom>
              <a:avLst/>
              <a:gdLst>
                <a:gd name="connsiteX0" fmla="*/ 1082819 w 1378893"/>
                <a:gd name="connsiteY0" fmla="*/ 0 h 1256359"/>
                <a:gd name="connsiteX1" fmla="*/ 1378893 w 1378893"/>
                <a:gd name="connsiteY1" fmla="*/ 155890 h 1256359"/>
                <a:gd name="connsiteX2" fmla="*/ 1259115 w 1378893"/>
                <a:gd name="connsiteY2" fmla="*/ 384083 h 1256359"/>
                <a:gd name="connsiteX3" fmla="*/ 1256202 w 1378893"/>
                <a:gd name="connsiteY3" fmla="*/ 384471 h 1256359"/>
                <a:gd name="connsiteX4" fmla="*/ 382135 w 1378893"/>
                <a:gd name="connsiteY4" fmla="*/ 1236954 h 1256359"/>
                <a:gd name="connsiteX5" fmla="*/ 379173 w 1378893"/>
                <a:gd name="connsiteY5" fmla="*/ 1256359 h 1256359"/>
                <a:gd name="connsiteX6" fmla="*/ 0 w 1378893"/>
                <a:gd name="connsiteY6" fmla="*/ 1074396 h 1256359"/>
                <a:gd name="connsiteX7" fmla="*/ 15080 w 1378893"/>
                <a:gd name="connsiteY7" fmla="*/ 1009951 h 1256359"/>
                <a:gd name="connsiteX8" fmla="*/ 1082751 w 1378893"/>
                <a:gd name="connsiteY8" fmla="*/ 14 h 1256359"/>
                <a:gd name="connsiteX9" fmla="*/ 1082819 w 1378893"/>
                <a:gd name="connsiteY9" fmla="*/ 0 h 125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93" h="1256359">
                  <a:moveTo>
                    <a:pt x="1082819" y="0"/>
                  </a:moveTo>
                  <a:lnTo>
                    <a:pt x="1378893" y="155890"/>
                  </a:lnTo>
                  <a:lnTo>
                    <a:pt x="1259115" y="384083"/>
                  </a:lnTo>
                  <a:lnTo>
                    <a:pt x="1256202" y="384471"/>
                  </a:lnTo>
                  <a:cubicBezTo>
                    <a:pt x="818240" y="462703"/>
                    <a:pt x="470984" y="802764"/>
                    <a:pt x="382135" y="1236954"/>
                  </a:cubicBezTo>
                  <a:lnTo>
                    <a:pt x="379173" y="1256359"/>
                  </a:lnTo>
                  <a:lnTo>
                    <a:pt x="0" y="1074396"/>
                  </a:lnTo>
                  <a:lnTo>
                    <a:pt x="15080" y="1009951"/>
                  </a:lnTo>
                  <a:cubicBezTo>
                    <a:pt x="169531" y="513379"/>
                    <a:pt x="574828" y="127326"/>
                    <a:pt x="1082751" y="14"/>
                  </a:cubicBezTo>
                  <a:cubicBezTo>
                    <a:pt x="1082774" y="9"/>
                    <a:pt x="1082796" y="5"/>
                    <a:pt x="1082819"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Shape 11"/>
            <p:cNvSpPr/>
            <p:nvPr/>
          </p:nvSpPr>
          <p:spPr>
            <a:xfrm>
              <a:off x="5678197" y="2117819"/>
              <a:ext cx="1343540" cy="1319055"/>
            </a:xfrm>
            <a:custGeom>
              <a:avLst/>
              <a:gdLst>
                <a:gd name="connsiteX0" fmla="*/ 290976 w 1343540"/>
                <a:gd name="connsiteY0" fmla="*/ 0 h 1319055"/>
                <a:gd name="connsiteX1" fmla="*/ 367777 w 1343540"/>
                <a:gd name="connsiteY1" fmla="*/ 22580 h 1319055"/>
                <a:gd name="connsiteX2" fmla="*/ 1320123 w 1343540"/>
                <a:gd name="connsiteY2" fmla="*/ 998612 h 1319055"/>
                <a:gd name="connsiteX3" fmla="*/ 1343540 w 1343540"/>
                <a:gd name="connsiteY3" fmla="*/ 1089682 h 1319055"/>
                <a:gd name="connsiteX4" fmla="*/ 1215425 w 1343540"/>
                <a:gd name="connsiteY4" fmla="*/ 1319055 h 1319055"/>
                <a:gd name="connsiteX5" fmla="*/ 873438 w 1343540"/>
                <a:gd name="connsiteY5" fmla="*/ 1129147 h 1319055"/>
                <a:gd name="connsiteX6" fmla="*/ 663077 w 1343540"/>
                <a:gd name="connsiteY6" fmla="*/ 1011459 h 1319055"/>
                <a:gd name="connsiteX7" fmla="*/ 627245 w 1343540"/>
                <a:gd name="connsiteY7" fmla="*/ 945444 h 1319055"/>
                <a:gd name="connsiteX8" fmla="*/ 54 w 1343540"/>
                <a:gd name="connsiteY8" fmla="*/ 558634 h 1319055"/>
                <a:gd name="connsiteX9" fmla="*/ 0 w 1343540"/>
                <a:gd name="connsiteY9" fmla="*/ 558630 h 1319055"/>
                <a:gd name="connsiteX10" fmla="*/ 56721 w 1343540"/>
                <a:gd name="connsiteY10" fmla="*/ 450170 h 131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3540" h="1319055">
                  <a:moveTo>
                    <a:pt x="290976" y="0"/>
                  </a:moveTo>
                  <a:lnTo>
                    <a:pt x="367777" y="22580"/>
                  </a:lnTo>
                  <a:cubicBezTo>
                    <a:pt x="821245" y="176034"/>
                    <a:pt x="1177554" y="540238"/>
                    <a:pt x="1320123" y="998612"/>
                  </a:cubicBezTo>
                  <a:lnTo>
                    <a:pt x="1343540" y="1089682"/>
                  </a:lnTo>
                  <a:lnTo>
                    <a:pt x="1215425" y="1319055"/>
                  </a:lnTo>
                  <a:lnTo>
                    <a:pt x="873438" y="1129147"/>
                  </a:lnTo>
                  <a:lnTo>
                    <a:pt x="663077" y="1011459"/>
                  </a:lnTo>
                  <a:lnTo>
                    <a:pt x="627245" y="945444"/>
                  </a:lnTo>
                  <a:cubicBezTo>
                    <a:pt x="486729" y="737452"/>
                    <a:pt x="260947" y="591798"/>
                    <a:pt x="54" y="558634"/>
                  </a:cubicBezTo>
                  <a:cubicBezTo>
                    <a:pt x="36" y="558633"/>
                    <a:pt x="18" y="558631"/>
                    <a:pt x="0" y="558630"/>
                  </a:cubicBezTo>
                  <a:lnTo>
                    <a:pt x="56721" y="450170"/>
                  </a:lnTo>
                  <a:close/>
                </a:path>
              </a:pathLst>
            </a:cu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Shape 12"/>
            <p:cNvSpPr/>
            <p:nvPr/>
          </p:nvSpPr>
          <p:spPr>
            <a:xfrm>
              <a:off x="5772472" y="2119702"/>
              <a:ext cx="1249265" cy="1319055"/>
            </a:xfrm>
            <a:custGeom>
              <a:avLst/>
              <a:gdLst>
                <a:gd name="connsiteX0" fmla="*/ 196701 w 1249265"/>
                <a:gd name="connsiteY0" fmla="*/ 0 h 1319055"/>
                <a:gd name="connsiteX1" fmla="*/ 273502 w 1249265"/>
                <a:gd name="connsiteY1" fmla="*/ 22580 h 1319055"/>
                <a:gd name="connsiteX2" fmla="*/ 1225848 w 1249265"/>
                <a:gd name="connsiteY2" fmla="*/ 998612 h 1319055"/>
                <a:gd name="connsiteX3" fmla="*/ 1249265 w 1249265"/>
                <a:gd name="connsiteY3" fmla="*/ 1089682 h 1319055"/>
                <a:gd name="connsiteX4" fmla="*/ 1121150 w 1249265"/>
                <a:gd name="connsiteY4" fmla="*/ 1319055 h 1319055"/>
                <a:gd name="connsiteX5" fmla="*/ 843121 w 1249265"/>
                <a:gd name="connsiteY5" fmla="*/ 1164664 h 1319055"/>
                <a:gd name="connsiteX6" fmla="*/ 831960 w 1249265"/>
                <a:gd name="connsiteY6" fmla="*/ 1121256 h 1319055"/>
                <a:gd name="connsiteX7" fmla="*/ 141223 w 1249265"/>
                <a:gd name="connsiteY7" fmla="*/ 413340 h 1319055"/>
                <a:gd name="connsiteX8" fmla="*/ 0 w 1249265"/>
                <a:gd name="connsiteY8" fmla="*/ 378003 h 131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65" h="1319055">
                  <a:moveTo>
                    <a:pt x="196701" y="0"/>
                  </a:moveTo>
                  <a:lnTo>
                    <a:pt x="273502" y="22580"/>
                  </a:lnTo>
                  <a:cubicBezTo>
                    <a:pt x="726970" y="176034"/>
                    <a:pt x="1083279" y="540238"/>
                    <a:pt x="1225848" y="998612"/>
                  </a:cubicBezTo>
                  <a:lnTo>
                    <a:pt x="1249265" y="1089682"/>
                  </a:lnTo>
                  <a:lnTo>
                    <a:pt x="1121150" y="1319055"/>
                  </a:lnTo>
                  <a:lnTo>
                    <a:pt x="843121" y="1164664"/>
                  </a:lnTo>
                  <a:lnTo>
                    <a:pt x="831960" y="1121256"/>
                  </a:lnTo>
                  <a:cubicBezTo>
                    <a:pt x="728555" y="788797"/>
                    <a:pt x="470124" y="524640"/>
                    <a:pt x="141223" y="413340"/>
                  </a:cubicBezTo>
                  <a:lnTo>
                    <a:pt x="0" y="378003"/>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p:cNvSpPr/>
            <p:nvPr/>
          </p:nvSpPr>
          <p:spPr>
            <a:xfrm>
              <a:off x="4124114" y="3654596"/>
              <a:ext cx="1388566" cy="1363962"/>
            </a:xfrm>
            <a:custGeom>
              <a:avLst/>
              <a:gdLst>
                <a:gd name="connsiteX0" fmla="*/ 158134 w 1388566"/>
                <a:gd name="connsiteY0" fmla="*/ 0 h 1363962"/>
                <a:gd name="connsiteX1" fmla="*/ 477719 w 1388566"/>
                <a:gd name="connsiteY1" fmla="*/ 152707 h 1363962"/>
                <a:gd name="connsiteX2" fmla="*/ 600618 w 1388566"/>
                <a:gd name="connsiteY2" fmla="*/ 211585 h 1363962"/>
                <a:gd name="connsiteX3" fmla="*/ 616925 w 1388566"/>
                <a:gd name="connsiteY3" fmla="*/ 256137 h 1363962"/>
                <a:gd name="connsiteX4" fmla="*/ 1304233 w 1388566"/>
                <a:gd name="connsiteY4" fmla="*/ 791626 h 1363962"/>
                <a:gd name="connsiteX5" fmla="*/ 1388566 w 1388566"/>
                <a:gd name="connsiteY5" fmla="*/ 798006 h 1363962"/>
                <a:gd name="connsiteX6" fmla="*/ 1319642 w 1388566"/>
                <a:gd name="connsiteY6" fmla="*/ 920194 h 1363962"/>
                <a:gd name="connsiteX7" fmla="*/ 1071591 w 1388566"/>
                <a:gd name="connsiteY7" fmla="*/ 1363962 h 1363962"/>
                <a:gd name="connsiteX8" fmla="*/ 958785 w 1388566"/>
                <a:gd name="connsiteY8" fmla="*/ 1330797 h 1363962"/>
                <a:gd name="connsiteX9" fmla="*/ 6438 w 1388566"/>
                <a:gd name="connsiteY9" fmla="*/ 354765 h 1363962"/>
                <a:gd name="connsiteX10" fmla="*/ 0 w 1388566"/>
                <a:gd name="connsiteY10" fmla="*/ 329723 h 1363962"/>
                <a:gd name="connsiteX11" fmla="*/ 6146 w 1388566"/>
                <a:gd name="connsiteY11" fmla="*/ 316908 h 136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8566" h="1363962">
                  <a:moveTo>
                    <a:pt x="158134" y="0"/>
                  </a:moveTo>
                  <a:lnTo>
                    <a:pt x="477719" y="152707"/>
                  </a:lnTo>
                  <a:lnTo>
                    <a:pt x="600618" y="211585"/>
                  </a:lnTo>
                  <a:lnTo>
                    <a:pt x="616925" y="256137"/>
                  </a:lnTo>
                  <a:cubicBezTo>
                    <a:pt x="735627" y="536780"/>
                    <a:pt x="993618" y="744165"/>
                    <a:pt x="1304233" y="791626"/>
                  </a:cubicBezTo>
                  <a:lnTo>
                    <a:pt x="1388566" y="798006"/>
                  </a:lnTo>
                  <a:lnTo>
                    <a:pt x="1319642" y="920194"/>
                  </a:lnTo>
                  <a:lnTo>
                    <a:pt x="1071591" y="1363962"/>
                  </a:lnTo>
                  <a:lnTo>
                    <a:pt x="958785" y="1330797"/>
                  </a:lnTo>
                  <a:cubicBezTo>
                    <a:pt x="505317" y="1177343"/>
                    <a:pt x="149008" y="813139"/>
                    <a:pt x="6438" y="354765"/>
                  </a:cubicBezTo>
                  <a:lnTo>
                    <a:pt x="0" y="329723"/>
                  </a:lnTo>
                  <a:lnTo>
                    <a:pt x="6146" y="316908"/>
                  </a:lnTo>
                  <a:close/>
                </a:path>
              </a:pathLst>
            </a:cu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p:cNvSpPr/>
            <p:nvPr/>
          </p:nvSpPr>
          <p:spPr>
            <a:xfrm>
              <a:off x="4124114" y="3656479"/>
              <a:ext cx="1283404" cy="1363962"/>
            </a:xfrm>
            <a:custGeom>
              <a:avLst/>
              <a:gdLst>
                <a:gd name="connsiteX0" fmla="*/ 158134 w 1283404"/>
                <a:gd name="connsiteY0" fmla="*/ 0 h 1363962"/>
                <a:gd name="connsiteX1" fmla="*/ 369401 w 1283404"/>
                <a:gd name="connsiteY1" fmla="*/ 100949 h 1363962"/>
                <a:gd name="connsiteX2" fmla="*/ 373493 w 1283404"/>
                <a:gd name="connsiteY2" fmla="*/ 127761 h 1363962"/>
                <a:gd name="connsiteX3" fmla="*/ 1247560 w 1283404"/>
                <a:gd name="connsiteY3" fmla="*/ 980244 h 1363962"/>
                <a:gd name="connsiteX4" fmla="*/ 1283404 w 1283404"/>
                <a:gd name="connsiteY4" fmla="*/ 985025 h 1363962"/>
                <a:gd name="connsiteX5" fmla="*/ 1071591 w 1283404"/>
                <a:gd name="connsiteY5" fmla="*/ 1363962 h 1363962"/>
                <a:gd name="connsiteX6" fmla="*/ 958785 w 1283404"/>
                <a:gd name="connsiteY6" fmla="*/ 1330797 h 1363962"/>
                <a:gd name="connsiteX7" fmla="*/ 6438 w 1283404"/>
                <a:gd name="connsiteY7" fmla="*/ 354765 h 1363962"/>
                <a:gd name="connsiteX8" fmla="*/ 0 w 1283404"/>
                <a:gd name="connsiteY8" fmla="*/ 329723 h 1363962"/>
                <a:gd name="connsiteX9" fmla="*/ 6146 w 1283404"/>
                <a:gd name="connsiteY9" fmla="*/ 316908 h 136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3404" h="1363962">
                  <a:moveTo>
                    <a:pt x="158134" y="0"/>
                  </a:moveTo>
                  <a:lnTo>
                    <a:pt x="369401" y="100949"/>
                  </a:lnTo>
                  <a:lnTo>
                    <a:pt x="373493" y="127761"/>
                  </a:lnTo>
                  <a:cubicBezTo>
                    <a:pt x="462342" y="561952"/>
                    <a:pt x="809598" y="902013"/>
                    <a:pt x="1247560" y="980244"/>
                  </a:cubicBezTo>
                  <a:lnTo>
                    <a:pt x="1283404" y="985025"/>
                  </a:lnTo>
                  <a:lnTo>
                    <a:pt x="1071591" y="1363962"/>
                  </a:lnTo>
                  <a:lnTo>
                    <a:pt x="958785" y="1330797"/>
                  </a:lnTo>
                  <a:cubicBezTo>
                    <a:pt x="505317" y="1177343"/>
                    <a:pt x="149008" y="813139"/>
                    <a:pt x="6438" y="354765"/>
                  </a:cubicBezTo>
                  <a:lnTo>
                    <a:pt x="0" y="329723"/>
                  </a:lnTo>
                  <a:lnTo>
                    <a:pt x="6146" y="316908"/>
                  </a:ln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63"/>
            <p:cNvSpPr>
              <a:spLocks/>
            </p:cNvSpPr>
            <p:nvPr/>
          </p:nvSpPr>
          <p:spPr bwMode="auto">
            <a:xfrm>
              <a:off x="3753988" y="3182758"/>
              <a:ext cx="1284091" cy="1227404"/>
            </a:xfrm>
            <a:custGeom>
              <a:avLst/>
              <a:gdLst>
                <a:gd name="T0" fmla="*/ 203 w 1563"/>
                <a:gd name="T1" fmla="*/ 1495 h 1495"/>
                <a:gd name="T2" fmla="*/ 0 w 1563"/>
                <a:gd name="T3" fmla="*/ 919 h 1495"/>
                <a:gd name="T4" fmla="*/ 419 w 1563"/>
                <a:gd name="T5" fmla="*/ 45 h 1495"/>
                <a:gd name="T6" fmla="*/ 440 w 1563"/>
                <a:gd name="T7" fmla="*/ 0 h 1495"/>
                <a:gd name="T8" fmla="*/ 996 w 1563"/>
                <a:gd name="T9" fmla="*/ 267 h 1495"/>
                <a:gd name="T10" fmla="*/ 1192 w 1563"/>
                <a:gd name="T11" fmla="*/ 361 h 1495"/>
                <a:gd name="T12" fmla="*/ 1359 w 1563"/>
                <a:gd name="T13" fmla="*/ 440 h 1495"/>
                <a:gd name="T14" fmla="*/ 1563 w 1563"/>
                <a:gd name="T15" fmla="*/ 1017 h 1495"/>
                <a:gd name="T16" fmla="*/ 1299 w 1563"/>
                <a:gd name="T17" fmla="*/ 891 h 1495"/>
                <a:gd name="T18" fmla="*/ 1032 w 1563"/>
                <a:gd name="T19" fmla="*/ 763 h 1495"/>
                <a:gd name="T20" fmla="*/ 643 w 1563"/>
                <a:gd name="T21" fmla="*/ 577 h 1495"/>
                <a:gd name="T22" fmla="*/ 458 w 1563"/>
                <a:gd name="T23" fmla="*/ 963 h 1495"/>
                <a:gd name="T24" fmla="*/ 203 w 1563"/>
                <a:gd name="T25" fmla="*/ 1495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3" h="1495">
                  <a:moveTo>
                    <a:pt x="203" y="1495"/>
                  </a:moveTo>
                  <a:lnTo>
                    <a:pt x="0" y="919"/>
                  </a:lnTo>
                  <a:lnTo>
                    <a:pt x="419" y="45"/>
                  </a:lnTo>
                  <a:lnTo>
                    <a:pt x="440" y="0"/>
                  </a:lnTo>
                  <a:lnTo>
                    <a:pt x="996" y="267"/>
                  </a:lnTo>
                  <a:lnTo>
                    <a:pt x="1192" y="361"/>
                  </a:lnTo>
                  <a:lnTo>
                    <a:pt x="1359" y="440"/>
                  </a:lnTo>
                  <a:lnTo>
                    <a:pt x="1563" y="1017"/>
                  </a:lnTo>
                  <a:lnTo>
                    <a:pt x="1299" y="891"/>
                  </a:lnTo>
                  <a:lnTo>
                    <a:pt x="1032" y="763"/>
                  </a:lnTo>
                  <a:lnTo>
                    <a:pt x="643" y="577"/>
                  </a:lnTo>
                  <a:lnTo>
                    <a:pt x="458" y="963"/>
                  </a:lnTo>
                  <a:lnTo>
                    <a:pt x="203" y="1495"/>
                  </a:lnTo>
                  <a:close/>
                </a:path>
              </a:pathLst>
            </a:custGeom>
            <a:solidFill>
              <a:schemeClr val="accent5">
                <a:lumMod val="75000"/>
              </a:schemeClr>
            </a:solidFill>
            <a:ln>
              <a:solidFill>
                <a:schemeClr val="accent5">
                  <a:lumMod val="75000"/>
                </a:schemeClr>
              </a:solidFill>
            </a:ln>
          </p:spPr>
          <p:txBody>
            <a:bodyPr vert="horz" wrap="square" lIns="91440" tIns="45720" rIns="91440" bIns="45720" numCol="1" anchor="t" anchorCtr="0" compatLnSpc="1">
              <a:prstTxWarp prst="textNoShape">
                <a:avLst/>
              </a:prstTxWarp>
            </a:bodyPr>
            <a:lstStyle/>
            <a:p>
              <a:endParaRPr lang="en-US"/>
            </a:p>
          </p:txBody>
        </p:sp>
        <p:sp>
          <p:nvSpPr>
            <p:cNvPr id="21" name="Freeform 67"/>
            <p:cNvSpPr>
              <a:spLocks/>
            </p:cNvSpPr>
            <p:nvPr/>
          </p:nvSpPr>
          <p:spPr bwMode="auto">
            <a:xfrm>
              <a:off x="6161967" y="2707077"/>
              <a:ext cx="1276697" cy="1215080"/>
            </a:xfrm>
            <a:custGeom>
              <a:avLst/>
              <a:gdLst>
                <a:gd name="T0" fmla="*/ 1058 w 1553"/>
                <a:gd name="T1" fmla="*/ 1478 h 1478"/>
                <a:gd name="T2" fmla="*/ 513 w 1553"/>
                <a:gd name="T3" fmla="*/ 1175 h 1478"/>
                <a:gd name="T4" fmla="*/ 319 w 1553"/>
                <a:gd name="T5" fmla="*/ 1067 h 1478"/>
                <a:gd name="T6" fmla="*/ 167 w 1553"/>
                <a:gd name="T7" fmla="*/ 982 h 1478"/>
                <a:gd name="T8" fmla="*/ 0 w 1553"/>
                <a:gd name="T9" fmla="*/ 394 h 1478"/>
                <a:gd name="T10" fmla="*/ 188 w 1553"/>
                <a:gd name="T11" fmla="*/ 499 h 1478"/>
                <a:gd name="T12" fmla="*/ 474 w 1553"/>
                <a:gd name="T13" fmla="*/ 659 h 1478"/>
                <a:gd name="T14" fmla="*/ 890 w 1553"/>
                <a:gd name="T15" fmla="*/ 890 h 1478"/>
                <a:gd name="T16" fmla="*/ 1076 w 1553"/>
                <a:gd name="T17" fmla="*/ 557 h 1478"/>
                <a:gd name="T18" fmla="*/ 1385 w 1553"/>
                <a:gd name="T19" fmla="*/ 0 h 1478"/>
                <a:gd name="T20" fmla="*/ 1553 w 1553"/>
                <a:gd name="T21" fmla="*/ 589 h 1478"/>
                <a:gd name="T22" fmla="*/ 1081 w 1553"/>
                <a:gd name="T23" fmla="*/ 1436 h 1478"/>
                <a:gd name="T24" fmla="*/ 1058 w 1553"/>
                <a:gd name="T25" fmla="*/ 1478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3" h="1478">
                  <a:moveTo>
                    <a:pt x="1058" y="1478"/>
                  </a:moveTo>
                  <a:lnTo>
                    <a:pt x="513" y="1175"/>
                  </a:lnTo>
                  <a:lnTo>
                    <a:pt x="319" y="1067"/>
                  </a:lnTo>
                  <a:lnTo>
                    <a:pt x="167" y="982"/>
                  </a:lnTo>
                  <a:lnTo>
                    <a:pt x="0" y="394"/>
                  </a:lnTo>
                  <a:lnTo>
                    <a:pt x="188" y="499"/>
                  </a:lnTo>
                  <a:lnTo>
                    <a:pt x="474" y="659"/>
                  </a:lnTo>
                  <a:lnTo>
                    <a:pt x="890" y="890"/>
                  </a:lnTo>
                  <a:lnTo>
                    <a:pt x="1076" y="557"/>
                  </a:lnTo>
                  <a:lnTo>
                    <a:pt x="1385" y="0"/>
                  </a:lnTo>
                  <a:lnTo>
                    <a:pt x="1553" y="589"/>
                  </a:lnTo>
                  <a:lnTo>
                    <a:pt x="1081" y="1436"/>
                  </a:lnTo>
                  <a:lnTo>
                    <a:pt x="1058" y="1478"/>
                  </a:lnTo>
                  <a:close/>
                </a:path>
              </a:pathLst>
            </a:custGeom>
            <a:solidFill>
              <a:schemeClr val="accent1">
                <a:lumMod val="75000"/>
              </a:schemeClr>
            </a:solidFill>
            <a:ln>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a:p>
          </p:txBody>
        </p:sp>
        <p:sp>
          <p:nvSpPr>
            <p:cNvPr id="22" name="Freeform 68"/>
            <p:cNvSpPr>
              <a:spLocks/>
            </p:cNvSpPr>
            <p:nvPr/>
          </p:nvSpPr>
          <p:spPr bwMode="auto">
            <a:xfrm>
              <a:off x="4752178" y="1726133"/>
              <a:ext cx="1220010" cy="1279162"/>
            </a:xfrm>
            <a:custGeom>
              <a:avLst/>
              <a:gdLst>
                <a:gd name="T0" fmla="*/ 433 w 1486"/>
                <a:gd name="T1" fmla="*/ 1557 h 1557"/>
                <a:gd name="T2" fmla="*/ 557 w 1486"/>
                <a:gd name="T3" fmla="*/ 1319 h 1557"/>
                <a:gd name="T4" fmla="*/ 696 w 1486"/>
                <a:gd name="T5" fmla="*/ 1051 h 1557"/>
                <a:gd name="T6" fmla="*/ 904 w 1486"/>
                <a:gd name="T7" fmla="*/ 655 h 1557"/>
                <a:gd name="T8" fmla="*/ 541 w 1486"/>
                <a:gd name="T9" fmla="*/ 464 h 1557"/>
                <a:gd name="T10" fmla="*/ 0 w 1486"/>
                <a:gd name="T11" fmla="*/ 183 h 1557"/>
                <a:gd name="T12" fmla="*/ 584 w 1486"/>
                <a:gd name="T13" fmla="*/ 0 h 1557"/>
                <a:gd name="T14" fmla="*/ 1478 w 1486"/>
                <a:gd name="T15" fmla="*/ 467 h 1557"/>
                <a:gd name="T16" fmla="*/ 1486 w 1486"/>
                <a:gd name="T17" fmla="*/ 472 h 1557"/>
                <a:gd name="T18" fmla="*/ 1197 w 1486"/>
                <a:gd name="T19" fmla="*/ 1027 h 1557"/>
                <a:gd name="T20" fmla="*/ 1096 w 1486"/>
                <a:gd name="T21" fmla="*/ 1220 h 1557"/>
                <a:gd name="T22" fmla="*/ 1015 w 1486"/>
                <a:gd name="T23" fmla="*/ 1374 h 1557"/>
                <a:gd name="T24" fmla="*/ 433 w 1486"/>
                <a:gd name="T25" fmla="*/ 1557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6" h="1557">
                  <a:moveTo>
                    <a:pt x="433" y="1557"/>
                  </a:moveTo>
                  <a:lnTo>
                    <a:pt x="557" y="1319"/>
                  </a:lnTo>
                  <a:lnTo>
                    <a:pt x="696" y="1051"/>
                  </a:lnTo>
                  <a:lnTo>
                    <a:pt x="904" y="655"/>
                  </a:lnTo>
                  <a:lnTo>
                    <a:pt x="541" y="464"/>
                  </a:lnTo>
                  <a:lnTo>
                    <a:pt x="0" y="183"/>
                  </a:lnTo>
                  <a:lnTo>
                    <a:pt x="584" y="0"/>
                  </a:lnTo>
                  <a:lnTo>
                    <a:pt x="1478" y="467"/>
                  </a:lnTo>
                  <a:lnTo>
                    <a:pt x="1486" y="472"/>
                  </a:lnTo>
                  <a:lnTo>
                    <a:pt x="1197" y="1027"/>
                  </a:lnTo>
                  <a:lnTo>
                    <a:pt x="1096" y="1220"/>
                  </a:lnTo>
                  <a:lnTo>
                    <a:pt x="1015" y="1374"/>
                  </a:lnTo>
                  <a:lnTo>
                    <a:pt x="433" y="1557"/>
                  </a:lnTo>
                  <a:close/>
                </a:path>
              </a:pathLst>
            </a:custGeom>
            <a:solidFill>
              <a:schemeClr val="accent3">
                <a:lumMod val="75000"/>
              </a:schemeClr>
            </a:solidFill>
            <a:ln>
              <a:solidFill>
                <a:schemeClr val="accent3">
                  <a:lumMod val="75000"/>
                </a:schemeClr>
              </a:solidFill>
            </a:ln>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p:nvSpPr>
        <p:spPr>
          <a:xfrm>
            <a:off x="6453347" y="1579499"/>
            <a:ext cx="367408" cy="523220"/>
          </a:xfrm>
          <a:prstGeom prst="rect">
            <a:avLst/>
          </a:prstGeom>
          <a:noFill/>
        </p:spPr>
        <p:txBody>
          <a:bodyPr wrap="none" rtlCol="0" anchor="ctr">
            <a:spAutoFit/>
          </a:bodyPr>
          <a:lstStyle/>
          <a:p>
            <a:pPr algn="ctr"/>
            <a:r>
              <a:rPr lang="en-US" sz="2800" b="1" dirty="0">
                <a:solidFill>
                  <a:schemeClr val="bg1"/>
                </a:solidFill>
              </a:rPr>
              <a:t>1</a:t>
            </a:r>
          </a:p>
        </p:txBody>
      </p:sp>
      <p:sp>
        <p:nvSpPr>
          <p:cNvPr id="43" name="TextBox 42"/>
          <p:cNvSpPr txBox="1"/>
          <p:nvPr/>
        </p:nvSpPr>
        <p:spPr>
          <a:xfrm>
            <a:off x="7104910" y="3660191"/>
            <a:ext cx="367408" cy="523220"/>
          </a:xfrm>
          <a:prstGeom prst="rect">
            <a:avLst/>
          </a:prstGeom>
          <a:noFill/>
        </p:spPr>
        <p:txBody>
          <a:bodyPr wrap="none" rtlCol="0" anchor="ctr">
            <a:spAutoFit/>
          </a:bodyPr>
          <a:lstStyle/>
          <a:p>
            <a:pPr algn="ctr"/>
            <a:r>
              <a:rPr lang="en-US" sz="2800" b="1">
                <a:solidFill>
                  <a:schemeClr val="bg1"/>
                </a:solidFill>
              </a:rPr>
              <a:t>2</a:t>
            </a:r>
          </a:p>
        </p:txBody>
      </p:sp>
      <p:sp>
        <p:nvSpPr>
          <p:cNvPr id="7" name="Прямоугольник 6">
            <a:extLst>
              <a:ext uri="{FF2B5EF4-FFF2-40B4-BE49-F238E27FC236}">
                <a16:creationId xmlns:a16="http://schemas.microsoft.com/office/drawing/2014/main" id="{AD83F09C-0FC5-434C-9B97-5955F8F53E33}"/>
              </a:ext>
            </a:extLst>
          </p:cNvPr>
          <p:cNvSpPr/>
          <p:nvPr/>
        </p:nvSpPr>
        <p:spPr>
          <a:xfrm>
            <a:off x="413886" y="53569"/>
            <a:ext cx="11502190" cy="830997"/>
          </a:xfrm>
          <a:prstGeom prst="rect">
            <a:avLst/>
          </a:prstGeom>
        </p:spPr>
        <p:txBody>
          <a:bodyPr wrap="square">
            <a:spAutoFit/>
          </a:bodyPr>
          <a:lstStyle/>
          <a:p>
            <a:pPr indent="540385" algn="ctr">
              <a:spcAft>
                <a:spcPts val="0"/>
              </a:spcAft>
            </a:pPr>
            <a:r>
              <a:rPr lang="ru-RU" sz="2400" b="1" dirty="0">
                <a:latin typeface="Times New Roman" panose="02020603050405020304" pitchFamily="18" charset="0"/>
                <a:ea typeface="Times New Roman" panose="02020603050405020304" pitchFamily="18" charset="0"/>
              </a:rPr>
              <a:t>Коррупцияга </a:t>
            </a:r>
            <a:r>
              <a:rPr lang="ru-RU" sz="2400" b="1" dirty="0" err="1">
                <a:latin typeface="Times New Roman" panose="02020603050405020304" pitchFamily="18" charset="0"/>
                <a:ea typeface="Times New Roman" panose="02020603050405020304" pitchFamily="18" charset="0"/>
              </a:rPr>
              <a:t>қарши</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курашиш</a:t>
            </a:r>
            <a:r>
              <a:rPr lang="ru-RU" sz="2400" b="1" dirty="0">
                <a:latin typeface="Times New Roman" panose="02020603050405020304" pitchFamily="18" charset="0"/>
                <a:ea typeface="Times New Roman" panose="02020603050405020304" pitchFamily="18" charset="0"/>
              </a:rPr>
              <a:t> соҳасидаги </a:t>
            </a:r>
            <a:r>
              <a:rPr lang="ru-RU" sz="2400" b="1" dirty="0" err="1">
                <a:latin typeface="Times New Roman" panose="02020603050405020304" pitchFamily="18" charset="0"/>
                <a:ea typeface="Times New Roman" panose="02020603050405020304" pitchFamily="18" charset="0"/>
              </a:rPr>
              <a:t>давлат</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сиёсатининг</a:t>
            </a:r>
            <a:r>
              <a:rPr lang="ru-RU" sz="2400" b="1" dirty="0">
                <a:latin typeface="Times New Roman" panose="02020603050405020304" pitchFamily="18" charset="0"/>
                <a:ea typeface="Times New Roman" panose="02020603050405020304" pitchFamily="18" charset="0"/>
              </a:rPr>
              <a:t> </a:t>
            </a:r>
          </a:p>
          <a:p>
            <a:pPr indent="540385" algn="ctr">
              <a:spcAft>
                <a:spcPts val="0"/>
              </a:spcAft>
            </a:pPr>
            <a:r>
              <a:rPr lang="ru-RU" sz="2400" b="1" dirty="0" err="1">
                <a:latin typeface="Times New Roman" panose="02020603050405020304" pitchFamily="18" charset="0"/>
                <a:ea typeface="Times New Roman" panose="02020603050405020304" pitchFamily="18" charset="0"/>
              </a:rPr>
              <a:t>асосий</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йўналишлари</a:t>
            </a:r>
            <a:endParaRPr lang="ru-RU" sz="2400" dirty="0">
              <a:latin typeface="Times New Roman" panose="02020603050405020304" pitchFamily="18" charset="0"/>
              <a:ea typeface="Times New Roman" panose="02020603050405020304" pitchFamily="18" charset="0"/>
            </a:endParaRPr>
          </a:p>
        </p:txBody>
      </p:sp>
      <p:sp>
        <p:nvSpPr>
          <p:cNvPr id="15" name="Прямоугольник 14">
            <a:extLst>
              <a:ext uri="{FF2B5EF4-FFF2-40B4-BE49-F238E27FC236}">
                <a16:creationId xmlns:a16="http://schemas.microsoft.com/office/drawing/2014/main" id="{9AA9DD82-B687-4BCE-8CBA-B84769C1D7B6}"/>
              </a:ext>
            </a:extLst>
          </p:cNvPr>
          <p:cNvSpPr/>
          <p:nvPr/>
        </p:nvSpPr>
        <p:spPr>
          <a:xfrm>
            <a:off x="173302" y="3727479"/>
            <a:ext cx="4698737" cy="2862322"/>
          </a:xfrm>
          <a:prstGeom prst="rect">
            <a:avLst/>
          </a:prstGeom>
        </p:spPr>
        <p:txBody>
          <a:bodyPr wrap="square">
            <a:spAutoFit/>
          </a:bodyPr>
          <a:lstStyle/>
          <a:p>
            <a:pPr algn="ctr">
              <a:spcAft>
                <a:spcPts val="0"/>
              </a:spcAft>
            </a:pPr>
            <a:r>
              <a:rPr lang="ru-RU" sz="2000" b="1" dirty="0">
                <a:solidFill>
                  <a:schemeClr val="accent1">
                    <a:lumMod val="50000"/>
                  </a:schemeClr>
                </a:solidFill>
                <a:latin typeface="Times New Roman" panose="02020603050405020304" pitchFamily="18" charset="0"/>
                <a:ea typeface="Times New Roman" panose="02020603050405020304" pitchFamily="18" charset="0"/>
              </a:rPr>
              <a:t>Коррупцияга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оид</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ҳуқуқбузарликларни</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br>
              <a:rPr lang="ru-RU" sz="2000" b="1" dirty="0">
                <a:solidFill>
                  <a:schemeClr val="accent1">
                    <a:lumMod val="50000"/>
                  </a:schemeClr>
                </a:solidFill>
                <a:latin typeface="Times New Roman" panose="02020603050405020304" pitchFamily="18" charset="0"/>
                <a:ea typeface="Times New Roman" panose="02020603050405020304" pitchFamily="18" charset="0"/>
              </a:rPr>
            </a:br>
            <a:r>
              <a:rPr lang="ru-RU" sz="2000" b="1" dirty="0" err="1">
                <a:solidFill>
                  <a:schemeClr val="accent1">
                    <a:lumMod val="50000"/>
                  </a:schemeClr>
                </a:solidFill>
                <a:latin typeface="Times New Roman" panose="02020603050405020304" pitchFamily="18" charset="0"/>
                <a:ea typeface="Times New Roman" panose="02020603050405020304" pitchFamily="18" charset="0"/>
              </a:rPr>
              <a:t>ўз</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вақтида</a:t>
            </a:r>
            <a:r>
              <a:rPr lang="ru-RU" sz="2000" b="1" dirty="0">
                <a:solidFill>
                  <a:schemeClr val="accent1">
                    <a:lumMod val="50000"/>
                  </a:schemeClr>
                </a:solidFill>
                <a:latin typeface="Times New Roman" panose="02020603050405020304" pitchFamily="18" charset="0"/>
                <a:ea typeface="Times New Roman" panose="02020603050405020304" pitchFamily="18" charset="0"/>
              </a:rPr>
              <a:t> аниқлаш,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уларга</a:t>
            </a:r>
            <a:r>
              <a:rPr lang="ru-RU" sz="2000" b="1" dirty="0">
                <a:solidFill>
                  <a:schemeClr val="accent1">
                    <a:lumMod val="50000"/>
                  </a:schemeClr>
                </a:solidFill>
                <a:latin typeface="Times New Roman" panose="02020603050405020304" pitchFamily="18" charset="0"/>
                <a:ea typeface="Times New Roman" panose="02020603050405020304" pitchFamily="18" charset="0"/>
              </a:rPr>
              <a:t> чек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қўйиш</a:t>
            </a:r>
            <a:r>
              <a:rPr lang="ru-RU" sz="2000" b="1" dirty="0">
                <a:solidFill>
                  <a:schemeClr val="accent1">
                    <a:lumMod val="50000"/>
                  </a:schemeClr>
                </a:solidFill>
                <a:latin typeface="Times New Roman" panose="02020603050405020304" pitchFamily="18" charset="0"/>
                <a:ea typeface="Times New Roman" panose="02020603050405020304" pitchFamily="18" charset="0"/>
              </a:rPr>
              <a:t>, уларнинг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оқибатларини</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уларга</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имкон</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берувчи</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сабаблар</a:t>
            </a:r>
            <a:r>
              <a:rPr lang="ru-RU" sz="2000" b="1" dirty="0">
                <a:solidFill>
                  <a:schemeClr val="accent1">
                    <a:lumMod val="50000"/>
                  </a:schemeClr>
                </a:solidFill>
                <a:latin typeface="Times New Roman" panose="02020603050405020304" pitchFamily="18" charset="0"/>
                <a:ea typeface="Times New Roman" panose="02020603050405020304" pitchFamily="18" charset="0"/>
              </a:rPr>
              <a:t> ва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шарт-шароитларни</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бартараф</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этиш</a:t>
            </a:r>
            <a:r>
              <a:rPr lang="ru-RU" sz="2000" b="1" dirty="0">
                <a:solidFill>
                  <a:schemeClr val="accent1">
                    <a:lumMod val="50000"/>
                  </a:schemeClr>
                </a:solidFill>
                <a:latin typeface="Times New Roman" panose="02020603050405020304" pitchFamily="18" charset="0"/>
                <a:ea typeface="Times New Roman" panose="02020603050405020304" pitchFamily="18" charset="0"/>
              </a:rPr>
              <a:t>, коррупцияга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оид</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ҳуқуқбузарликларни</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содир</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этганлик</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учун</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жавобгарликнинг</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муқаррарлиги</a:t>
            </a:r>
            <a:r>
              <a:rPr lang="ru-RU" sz="2000" b="1" dirty="0">
                <a:solidFill>
                  <a:schemeClr val="accent1">
                    <a:lumMod val="50000"/>
                  </a:schemeClr>
                </a:solidFill>
                <a:latin typeface="Times New Roman" panose="02020603050405020304" pitchFamily="18" charset="0"/>
                <a:ea typeface="Times New Roman" panose="02020603050405020304" pitchFamily="18" charset="0"/>
              </a:rPr>
              <a:t> </a:t>
            </a:r>
            <a:r>
              <a:rPr lang="ru-RU" sz="2000" b="1" dirty="0" err="1">
                <a:solidFill>
                  <a:schemeClr val="accent1">
                    <a:lumMod val="50000"/>
                  </a:schemeClr>
                </a:solidFill>
                <a:latin typeface="Times New Roman" panose="02020603050405020304" pitchFamily="18" charset="0"/>
                <a:ea typeface="Times New Roman" panose="02020603050405020304" pitchFamily="18" charset="0"/>
              </a:rPr>
              <a:t>принципини</a:t>
            </a:r>
            <a:r>
              <a:rPr lang="ru-RU" sz="2000" b="1" dirty="0">
                <a:solidFill>
                  <a:schemeClr val="accent1">
                    <a:lumMod val="50000"/>
                  </a:schemeClr>
                </a:solidFill>
                <a:latin typeface="Times New Roman" panose="02020603050405020304" pitchFamily="18" charset="0"/>
                <a:ea typeface="Times New Roman" panose="02020603050405020304" pitchFamily="18" charset="0"/>
              </a:rPr>
              <a:t> таъминлаш</a:t>
            </a:r>
          </a:p>
        </p:txBody>
      </p:sp>
      <p:sp>
        <p:nvSpPr>
          <p:cNvPr id="24" name="TextBox 23">
            <a:extLst>
              <a:ext uri="{FF2B5EF4-FFF2-40B4-BE49-F238E27FC236}">
                <a16:creationId xmlns:a16="http://schemas.microsoft.com/office/drawing/2014/main" id="{8FC13044-120E-41C5-9817-2D6E47203B11}"/>
              </a:ext>
            </a:extLst>
          </p:cNvPr>
          <p:cNvSpPr txBox="1"/>
          <p:nvPr/>
        </p:nvSpPr>
        <p:spPr>
          <a:xfrm>
            <a:off x="4995152" y="4288454"/>
            <a:ext cx="367408" cy="523220"/>
          </a:xfrm>
          <a:prstGeom prst="rect">
            <a:avLst/>
          </a:prstGeom>
          <a:noFill/>
        </p:spPr>
        <p:txBody>
          <a:bodyPr wrap="none" rtlCol="0" anchor="ctr">
            <a:spAutoFit/>
          </a:bodyPr>
          <a:lstStyle/>
          <a:p>
            <a:pPr algn="ctr"/>
            <a:r>
              <a:rPr lang="uz-Cyrl-UZ" sz="2800" b="1" dirty="0">
                <a:solidFill>
                  <a:schemeClr val="bg1"/>
                </a:solidFill>
              </a:rPr>
              <a:t>3</a:t>
            </a:r>
            <a:endParaRPr lang="en-US" sz="2800" b="1" dirty="0">
              <a:solidFill>
                <a:schemeClr val="bg1"/>
              </a:solidFill>
            </a:endParaRPr>
          </a:p>
        </p:txBody>
      </p:sp>
      <p:sp>
        <p:nvSpPr>
          <p:cNvPr id="2" name="TextBox 1">
            <a:extLst>
              <a:ext uri="{FF2B5EF4-FFF2-40B4-BE49-F238E27FC236}">
                <a16:creationId xmlns:a16="http://schemas.microsoft.com/office/drawing/2014/main" id="{7CCEBC55-ED35-4FE7-9083-DB000613F19A}"/>
              </a:ext>
            </a:extLst>
          </p:cNvPr>
          <p:cNvSpPr txBox="1"/>
          <p:nvPr/>
        </p:nvSpPr>
        <p:spPr>
          <a:xfrm>
            <a:off x="359646" y="1195977"/>
            <a:ext cx="4046590" cy="1631216"/>
          </a:xfrm>
          <a:prstGeom prst="rect">
            <a:avLst/>
          </a:prstGeom>
          <a:noFill/>
        </p:spPr>
        <p:txBody>
          <a:bodyPr wrap="square" rtlCol="0">
            <a:spAutoFit/>
          </a:bodyPr>
          <a:lstStyle/>
          <a:p>
            <a:pPr algn="ctr">
              <a:spcAft>
                <a:spcPts val="0"/>
              </a:spcAft>
            </a:pPr>
            <a:r>
              <a:rPr lang="ru-RU" sz="2000" b="1" dirty="0">
                <a:solidFill>
                  <a:srgbClr val="C00000"/>
                </a:solidFill>
                <a:latin typeface="Times New Roman" panose="02020603050405020304" pitchFamily="18" charset="0"/>
                <a:ea typeface="Times New Roman" panose="02020603050405020304" pitchFamily="18" charset="0"/>
              </a:rPr>
              <a:t>Давлат ва </a:t>
            </a:r>
            <a:r>
              <a:rPr lang="ru-RU" sz="2000" b="1" dirty="0" err="1">
                <a:solidFill>
                  <a:srgbClr val="C00000"/>
                </a:solidFill>
                <a:latin typeface="Times New Roman" panose="02020603050405020304" pitchFamily="18" charset="0"/>
                <a:ea typeface="Times New Roman" panose="02020603050405020304" pitchFamily="18" charset="0"/>
              </a:rPr>
              <a:t>жамият</a:t>
            </a:r>
            <a:r>
              <a:rPr lang="ru-RU" sz="2000" b="1" dirty="0">
                <a:solidFill>
                  <a:srgbClr val="C00000"/>
                </a:solidFill>
                <a:latin typeface="Times New Roman" panose="02020603050405020304" pitchFamily="18" charset="0"/>
                <a:ea typeface="Times New Roman" panose="02020603050405020304" pitchFamily="18" charset="0"/>
              </a:rPr>
              <a:t> </a:t>
            </a:r>
            <a:r>
              <a:rPr lang="ru-RU" sz="2000" b="1" dirty="0" err="1">
                <a:solidFill>
                  <a:srgbClr val="C00000"/>
                </a:solidFill>
                <a:latin typeface="Times New Roman" panose="02020603050405020304" pitchFamily="18" charset="0"/>
                <a:ea typeface="Times New Roman" panose="02020603050405020304" pitchFamily="18" charset="0"/>
              </a:rPr>
              <a:t>ҳаётининг</a:t>
            </a:r>
            <a:r>
              <a:rPr lang="ru-RU" sz="2000" b="1" dirty="0">
                <a:solidFill>
                  <a:srgbClr val="C00000"/>
                </a:solidFill>
                <a:latin typeface="Times New Roman" panose="02020603050405020304" pitchFamily="18" charset="0"/>
                <a:ea typeface="Times New Roman" panose="02020603050405020304" pitchFamily="18" charset="0"/>
              </a:rPr>
              <a:t> барча </a:t>
            </a:r>
            <a:r>
              <a:rPr lang="ru-RU" sz="2000" b="1" dirty="0" err="1">
                <a:solidFill>
                  <a:srgbClr val="C00000"/>
                </a:solidFill>
                <a:latin typeface="Times New Roman" panose="02020603050405020304" pitchFamily="18" charset="0"/>
                <a:ea typeface="Times New Roman" panose="02020603050405020304" pitchFamily="18" charset="0"/>
              </a:rPr>
              <a:t>соҳаларида</a:t>
            </a:r>
            <a:r>
              <a:rPr lang="ru-RU" sz="2000" b="1" dirty="0">
                <a:solidFill>
                  <a:srgbClr val="C00000"/>
                </a:solidFill>
                <a:latin typeface="Times New Roman" panose="02020603050405020304" pitchFamily="18" charset="0"/>
                <a:ea typeface="Times New Roman" panose="02020603050405020304" pitchFamily="18" charset="0"/>
              </a:rPr>
              <a:t> </a:t>
            </a:r>
            <a:r>
              <a:rPr lang="ru-RU" sz="2000" b="1" dirty="0" err="1">
                <a:solidFill>
                  <a:srgbClr val="C00000"/>
                </a:solidFill>
                <a:latin typeface="Times New Roman" panose="02020603050405020304" pitchFamily="18" charset="0"/>
                <a:ea typeface="Times New Roman" panose="02020603050405020304" pitchFamily="18" charset="0"/>
              </a:rPr>
              <a:t>коррупциянинг</a:t>
            </a:r>
            <a:r>
              <a:rPr lang="ru-RU" sz="2000" b="1" dirty="0">
                <a:solidFill>
                  <a:srgbClr val="C00000"/>
                </a:solidFill>
                <a:latin typeface="Times New Roman" panose="02020603050405020304" pitchFamily="18" charset="0"/>
                <a:ea typeface="Times New Roman" panose="02020603050405020304" pitchFamily="18" charset="0"/>
              </a:rPr>
              <a:t> </a:t>
            </a:r>
            <a:r>
              <a:rPr lang="ru-RU" sz="2000" b="1" dirty="0" err="1">
                <a:solidFill>
                  <a:srgbClr val="C00000"/>
                </a:solidFill>
                <a:latin typeface="Times New Roman" panose="02020603050405020304" pitchFamily="18" charset="0"/>
                <a:ea typeface="Times New Roman" panose="02020603050405020304" pitchFamily="18" charset="0"/>
              </a:rPr>
              <a:t>олдини</a:t>
            </a:r>
            <a:r>
              <a:rPr lang="ru-RU" sz="2000" b="1" dirty="0">
                <a:solidFill>
                  <a:srgbClr val="C00000"/>
                </a:solidFill>
                <a:latin typeface="Times New Roman" panose="02020603050405020304" pitchFamily="18" charset="0"/>
                <a:ea typeface="Times New Roman" panose="02020603050405020304" pitchFamily="18" charset="0"/>
              </a:rPr>
              <a:t> </a:t>
            </a:r>
            <a:r>
              <a:rPr lang="ru-RU" sz="2000" b="1" dirty="0" err="1">
                <a:solidFill>
                  <a:srgbClr val="C00000"/>
                </a:solidFill>
                <a:latin typeface="Times New Roman" panose="02020603050405020304" pitchFamily="18" charset="0"/>
                <a:ea typeface="Times New Roman" panose="02020603050405020304" pitchFamily="18" charset="0"/>
              </a:rPr>
              <a:t>олишга</a:t>
            </a:r>
            <a:r>
              <a:rPr lang="ru-RU" sz="2000" b="1" dirty="0">
                <a:solidFill>
                  <a:srgbClr val="C00000"/>
                </a:solidFill>
                <a:latin typeface="Times New Roman" panose="02020603050405020304" pitchFamily="18" charset="0"/>
                <a:ea typeface="Times New Roman" panose="02020603050405020304" pitchFamily="18" charset="0"/>
              </a:rPr>
              <a:t> </a:t>
            </a:r>
            <a:r>
              <a:rPr lang="ru-RU" sz="2000" b="1" dirty="0" err="1">
                <a:solidFill>
                  <a:srgbClr val="C00000"/>
                </a:solidFill>
                <a:latin typeface="Times New Roman" panose="02020603050405020304" pitchFamily="18" charset="0"/>
                <a:ea typeface="Times New Roman" panose="02020603050405020304" pitchFamily="18" charset="0"/>
              </a:rPr>
              <a:t>доир</a:t>
            </a:r>
            <a:r>
              <a:rPr lang="ru-RU" sz="2000" b="1" dirty="0">
                <a:solidFill>
                  <a:srgbClr val="C00000"/>
                </a:solidFill>
                <a:latin typeface="Times New Roman" panose="02020603050405020304" pitchFamily="18" charset="0"/>
                <a:ea typeface="Times New Roman" panose="02020603050405020304" pitchFamily="18" charset="0"/>
              </a:rPr>
              <a:t> </a:t>
            </a:r>
            <a:r>
              <a:rPr lang="ru-RU" sz="2000" b="1" dirty="0" err="1">
                <a:solidFill>
                  <a:srgbClr val="C00000"/>
                </a:solidFill>
                <a:latin typeface="Times New Roman" panose="02020603050405020304" pitchFamily="18" charset="0"/>
                <a:ea typeface="Times New Roman" panose="02020603050405020304" pitchFamily="18" charset="0"/>
              </a:rPr>
              <a:t>чора</a:t>
            </a:r>
            <a:r>
              <a:rPr lang="ru-RU" sz="2000" b="1" dirty="0">
                <a:solidFill>
                  <a:srgbClr val="C00000"/>
                </a:solidFill>
                <a:latin typeface="Times New Roman" panose="02020603050405020304" pitchFamily="18" charset="0"/>
                <a:ea typeface="Times New Roman" panose="02020603050405020304" pitchFamily="18" charset="0"/>
              </a:rPr>
              <a:t> </a:t>
            </a:r>
            <a:r>
              <a:rPr lang="ru-RU" sz="2000" b="1" dirty="0" err="1">
                <a:solidFill>
                  <a:srgbClr val="C00000"/>
                </a:solidFill>
                <a:latin typeface="Times New Roman" panose="02020603050405020304" pitchFamily="18" charset="0"/>
                <a:ea typeface="Times New Roman" panose="02020603050405020304" pitchFamily="18" charset="0"/>
              </a:rPr>
              <a:t>тадбирларни</a:t>
            </a:r>
            <a:r>
              <a:rPr lang="ru-RU" sz="2000" b="1" dirty="0">
                <a:solidFill>
                  <a:srgbClr val="C00000"/>
                </a:solidFill>
                <a:latin typeface="Times New Roman" panose="02020603050405020304" pitchFamily="18" charset="0"/>
                <a:ea typeface="Times New Roman" panose="02020603050405020304" pitchFamily="18" charset="0"/>
              </a:rPr>
              <a:t> амалга ошириш</a:t>
            </a:r>
          </a:p>
        </p:txBody>
      </p:sp>
      <p:sp>
        <p:nvSpPr>
          <p:cNvPr id="3" name="TextBox 2">
            <a:extLst>
              <a:ext uri="{FF2B5EF4-FFF2-40B4-BE49-F238E27FC236}">
                <a16:creationId xmlns:a16="http://schemas.microsoft.com/office/drawing/2014/main" id="{1BF3E7D5-F645-4632-9E2C-4EBA174492E3}"/>
              </a:ext>
            </a:extLst>
          </p:cNvPr>
          <p:cNvSpPr txBox="1"/>
          <p:nvPr/>
        </p:nvSpPr>
        <p:spPr>
          <a:xfrm>
            <a:off x="8293047" y="1798862"/>
            <a:ext cx="3872157" cy="1938992"/>
          </a:xfrm>
          <a:prstGeom prst="rect">
            <a:avLst/>
          </a:prstGeom>
          <a:noFill/>
        </p:spPr>
        <p:txBody>
          <a:bodyPr wrap="square" rtlCol="0">
            <a:spAutoFit/>
          </a:bodyPr>
          <a:lstStyle/>
          <a:p>
            <a:pPr algn="ctr">
              <a:spcAft>
                <a:spcPts val="0"/>
              </a:spcAft>
            </a:pPr>
            <a:r>
              <a:rPr lang="ru-RU" sz="2000" b="1" dirty="0" err="1">
                <a:solidFill>
                  <a:schemeClr val="tx2">
                    <a:lumMod val="90000"/>
                    <a:lumOff val="10000"/>
                  </a:schemeClr>
                </a:solidFill>
                <a:latin typeface="Times New Roman" panose="02020603050405020304" pitchFamily="18" charset="0"/>
                <a:ea typeface="Times New Roman" panose="02020603050405020304" pitchFamily="18" charset="0"/>
              </a:rPr>
              <a:t>Аҳолининг</a:t>
            </a:r>
            <a:r>
              <a:rPr lang="ru-RU" sz="2000" b="1" dirty="0">
                <a:solidFill>
                  <a:schemeClr val="tx2">
                    <a:lumMod val="90000"/>
                    <a:lumOff val="10000"/>
                  </a:schemeClr>
                </a:solidFill>
                <a:latin typeface="Times New Roman" panose="02020603050405020304" pitchFamily="18" charset="0"/>
                <a:ea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ea typeface="Times New Roman" panose="02020603050405020304" pitchFamily="18" charset="0"/>
              </a:rPr>
              <a:t>ҳуқуқий</a:t>
            </a:r>
            <a:r>
              <a:rPr lang="ru-RU" sz="2000" b="1" dirty="0">
                <a:solidFill>
                  <a:schemeClr val="tx2">
                    <a:lumMod val="90000"/>
                    <a:lumOff val="10000"/>
                  </a:schemeClr>
                </a:solidFill>
                <a:latin typeface="Times New Roman" panose="02020603050405020304" pitchFamily="18" charset="0"/>
                <a:ea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ea typeface="Times New Roman" panose="02020603050405020304" pitchFamily="18" charset="0"/>
              </a:rPr>
              <a:t>онги</a:t>
            </a:r>
            <a:r>
              <a:rPr lang="ru-RU" sz="2000" b="1" dirty="0">
                <a:solidFill>
                  <a:schemeClr val="tx2">
                    <a:lumMod val="90000"/>
                    <a:lumOff val="10000"/>
                  </a:schemeClr>
                </a:solidFill>
                <a:latin typeface="Times New Roman" panose="02020603050405020304" pitchFamily="18" charset="0"/>
                <a:ea typeface="Times New Roman" panose="02020603050405020304" pitchFamily="18" charset="0"/>
              </a:rPr>
              <a:t> </a:t>
            </a:r>
            <a:br>
              <a:rPr lang="ru-RU" sz="2000" b="1" dirty="0">
                <a:solidFill>
                  <a:schemeClr val="tx2">
                    <a:lumMod val="90000"/>
                    <a:lumOff val="10000"/>
                  </a:schemeClr>
                </a:solidFill>
                <a:latin typeface="Times New Roman" panose="02020603050405020304" pitchFamily="18" charset="0"/>
                <a:ea typeface="Times New Roman" panose="02020603050405020304" pitchFamily="18" charset="0"/>
              </a:rPr>
            </a:br>
            <a:r>
              <a:rPr lang="ru-RU" sz="2000" b="1" dirty="0">
                <a:solidFill>
                  <a:schemeClr val="tx2">
                    <a:lumMod val="90000"/>
                    <a:lumOff val="10000"/>
                  </a:schemeClr>
                </a:solidFill>
                <a:latin typeface="Times New Roman" panose="02020603050405020304" pitchFamily="18" charset="0"/>
                <a:ea typeface="Times New Roman" panose="02020603050405020304" pitchFamily="18" charset="0"/>
              </a:rPr>
              <a:t>ва </a:t>
            </a:r>
            <a:r>
              <a:rPr lang="ru-RU" sz="2000" b="1" dirty="0" err="1">
                <a:solidFill>
                  <a:schemeClr val="tx2">
                    <a:lumMod val="90000"/>
                    <a:lumOff val="10000"/>
                  </a:schemeClr>
                </a:solidFill>
                <a:latin typeface="Times New Roman" panose="02020603050405020304" pitchFamily="18" charset="0"/>
                <a:ea typeface="Times New Roman" panose="02020603050405020304" pitchFamily="18" charset="0"/>
              </a:rPr>
              <a:t>ҳуқуқий</a:t>
            </a:r>
            <a:r>
              <a:rPr lang="ru-RU" sz="2000" b="1" dirty="0">
                <a:solidFill>
                  <a:schemeClr val="tx2">
                    <a:lumMod val="90000"/>
                    <a:lumOff val="10000"/>
                  </a:schemeClr>
                </a:solidFill>
                <a:latin typeface="Times New Roman" panose="02020603050405020304" pitchFamily="18" charset="0"/>
                <a:ea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ea typeface="Times New Roman" panose="02020603050405020304" pitchFamily="18" charset="0"/>
              </a:rPr>
              <a:t>маданиятини</a:t>
            </a:r>
            <a:r>
              <a:rPr lang="ru-RU" sz="2000" b="1" dirty="0">
                <a:solidFill>
                  <a:schemeClr val="tx2">
                    <a:lumMod val="90000"/>
                    <a:lumOff val="10000"/>
                  </a:schemeClr>
                </a:solidFill>
                <a:latin typeface="Times New Roman" panose="02020603050405020304" pitchFamily="18" charset="0"/>
                <a:ea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ea typeface="Times New Roman" panose="02020603050405020304" pitchFamily="18" charset="0"/>
              </a:rPr>
              <a:t>юксалтириш</a:t>
            </a:r>
            <a:r>
              <a:rPr lang="ru-RU" sz="2000" b="1" dirty="0">
                <a:solidFill>
                  <a:schemeClr val="tx2">
                    <a:lumMod val="90000"/>
                    <a:lumOff val="10000"/>
                  </a:schemeClr>
                </a:solidFill>
                <a:latin typeface="Times New Roman" panose="02020603050405020304" pitchFamily="18" charset="0"/>
                <a:ea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ea typeface="Times New Roman" panose="02020603050405020304" pitchFamily="18" charset="0"/>
              </a:rPr>
              <a:t>жамиятда</a:t>
            </a:r>
            <a:r>
              <a:rPr lang="ru-RU" sz="2000" b="1" dirty="0">
                <a:solidFill>
                  <a:schemeClr val="tx2">
                    <a:lumMod val="90000"/>
                    <a:lumOff val="10000"/>
                  </a:schemeClr>
                </a:solidFill>
                <a:latin typeface="Times New Roman" panose="02020603050405020304" pitchFamily="18" charset="0"/>
                <a:ea typeface="Times New Roman" panose="02020603050405020304" pitchFamily="18" charset="0"/>
              </a:rPr>
              <a:t> коррупцияга </a:t>
            </a:r>
            <a:r>
              <a:rPr lang="ru-RU" sz="2000" b="1" dirty="0" err="1">
                <a:solidFill>
                  <a:schemeClr val="tx2">
                    <a:lumMod val="90000"/>
                    <a:lumOff val="10000"/>
                  </a:schemeClr>
                </a:solidFill>
                <a:latin typeface="Times New Roman" panose="02020603050405020304" pitchFamily="18" charset="0"/>
                <a:ea typeface="Times New Roman" panose="02020603050405020304" pitchFamily="18" charset="0"/>
              </a:rPr>
              <a:t>нисбатан</a:t>
            </a:r>
            <a:r>
              <a:rPr lang="ru-RU" sz="2000" b="1" dirty="0">
                <a:solidFill>
                  <a:schemeClr val="tx2">
                    <a:lumMod val="90000"/>
                    <a:lumOff val="10000"/>
                  </a:schemeClr>
                </a:solidFill>
                <a:latin typeface="Times New Roman" panose="02020603050405020304" pitchFamily="18" charset="0"/>
                <a:ea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ea typeface="Times New Roman" panose="02020603050405020304" pitchFamily="18" charset="0"/>
              </a:rPr>
              <a:t>муросасиз</a:t>
            </a:r>
            <a:r>
              <a:rPr lang="ru-RU" sz="2000" b="1" dirty="0">
                <a:solidFill>
                  <a:schemeClr val="tx2">
                    <a:lumMod val="90000"/>
                    <a:lumOff val="10000"/>
                  </a:schemeClr>
                </a:solidFill>
                <a:latin typeface="Times New Roman" panose="02020603050405020304" pitchFamily="18" charset="0"/>
                <a:ea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ea typeface="Times New Roman" panose="02020603050405020304" pitchFamily="18" charset="0"/>
              </a:rPr>
              <a:t>муносабатни</a:t>
            </a:r>
            <a:r>
              <a:rPr lang="ru-RU" sz="2000" b="1" dirty="0">
                <a:solidFill>
                  <a:schemeClr val="tx2">
                    <a:lumMod val="90000"/>
                    <a:lumOff val="10000"/>
                  </a:schemeClr>
                </a:solidFill>
                <a:latin typeface="Times New Roman" panose="02020603050405020304" pitchFamily="18" charset="0"/>
                <a:ea typeface="Times New Roman" panose="02020603050405020304" pitchFamily="18" charset="0"/>
              </a:rPr>
              <a:t> </a:t>
            </a:r>
            <a:r>
              <a:rPr lang="ru-RU" sz="2000" b="1" dirty="0" err="1">
                <a:solidFill>
                  <a:schemeClr val="tx2">
                    <a:lumMod val="90000"/>
                    <a:lumOff val="10000"/>
                  </a:schemeClr>
                </a:solidFill>
                <a:latin typeface="Times New Roman" panose="02020603050405020304" pitchFamily="18" charset="0"/>
                <a:ea typeface="Times New Roman" panose="02020603050405020304" pitchFamily="18" charset="0"/>
              </a:rPr>
              <a:t>шакллантириш</a:t>
            </a:r>
            <a:endParaRPr lang="ru-RU" sz="2000" b="1" dirty="0">
              <a:solidFill>
                <a:schemeClr val="tx2">
                  <a:lumMod val="90000"/>
                  <a:lumOff val="1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923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Group 21"/>
          <p:cNvGrpSpPr/>
          <p:nvPr/>
        </p:nvGrpSpPr>
        <p:grpSpPr>
          <a:xfrm>
            <a:off x="4118526" y="934012"/>
            <a:ext cx="3954948" cy="4380208"/>
            <a:chOff x="4002089" y="917456"/>
            <a:chExt cx="4225925" cy="4699120"/>
          </a:xfrm>
        </p:grpSpPr>
        <p:sp>
          <p:nvSpPr>
            <p:cNvPr id="3" name="Freeform 6"/>
            <p:cNvSpPr>
              <a:spLocks/>
            </p:cNvSpPr>
            <p:nvPr/>
          </p:nvSpPr>
          <p:spPr bwMode="auto">
            <a:xfrm>
              <a:off x="5180013" y="3552825"/>
              <a:ext cx="1395413" cy="1820863"/>
            </a:xfrm>
            <a:custGeom>
              <a:avLst/>
              <a:gdLst>
                <a:gd name="T0" fmla="*/ 1305 w 2637"/>
                <a:gd name="T1" fmla="*/ 0 h 3442"/>
                <a:gd name="T2" fmla="*/ 0 w 2637"/>
                <a:gd name="T3" fmla="*/ 3186 h 3442"/>
                <a:gd name="T4" fmla="*/ 82 w 2637"/>
                <a:gd name="T5" fmla="*/ 3219 h 3442"/>
                <a:gd name="T6" fmla="*/ 249 w 2637"/>
                <a:gd name="T7" fmla="*/ 3276 h 3442"/>
                <a:gd name="T8" fmla="*/ 416 w 2637"/>
                <a:gd name="T9" fmla="*/ 3325 h 3442"/>
                <a:gd name="T10" fmla="*/ 584 w 2637"/>
                <a:gd name="T11" fmla="*/ 3365 h 3442"/>
                <a:gd name="T12" fmla="*/ 753 w 2637"/>
                <a:gd name="T13" fmla="*/ 3397 h 3442"/>
                <a:gd name="T14" fmla="*/ 921 w 2637"/>
                <a:gd name="T15" fmla="*/ 3420 h 3442"/>
                <a:gd name="T16" fmla="*/ 1089 w 2637"/>
                <a:gd name="T17" fmla="*/ 3434 h 3442"/>
                <a:gd name="T18" fmla="*/ 1258 w 2637"/>
                <a:gd name="T19" fmla="*/ 3442 h 3442"/>
                <a:gd name="T20" fmla="*/ 1426 w 2637"/>
                <a:gd name="T21" fmla="*/ 3440 h 3442"/>
                <a:gd name="T22" fmla="*/ 1593 w 2637"/>
                <a:gd name="T23" fmla="*/ 3430 h 3442"/>
                <a:gd name="T24" fmla="*/ 1759 w 2637"/>
                <a:gd name="T25" fmla="*/ 3413 h 3442"/>
                <a:gd name="T26" fmla="*/ 1923 w 2637"/>
                <a:gd name="T27" fmla="*/ 3387 h 3442"/>
                <a:gd name="T28" fmla="*/ 2086 w 2637"/>
                <a:gd name="T29" fmla="*/ 3354 h 3442"/>
                <a:gd name="T30" fmla="*/ 2245 w 2637"/>
                <a:gd name="T31" fmla="*/ 3314 h 3442"/>
                <a:gd name="T32" fmla="*/ 2404 w 2637"/>
                <a:gd name="T33" fmla="*/ 3265 h 3442"/>
                <a:gd name="T34" fmla="*/ 2559 w 2637"/>
                <a:gd name="T35" fmla="*/ 3210 h 3442"/>
                <a:gd name="T36" fmla="*/ 2637 w 2637"/>
                <a:gd name="T37" fmla="*/ 3178 h 3442"/>
                <a:gd name="T38" fmla="*/ 1305 w 2637"/>
                <a:gd name="T39" fmla="*/ 0 h 3442"/>
                <a:gd name="T40" fmla="*/ 1305 w 2637"/>
                <a:gd name="T41" fmla="*/ 0 h 3442"/>
                <a:gd name="T42" fmla="*/ 1305 w 2637"/>
                <a:gd name="T43" fmla="*/ 0 h 3442"/>
                <a:gd name="T44" fmla="*/ 1305 w 2637"/>
                <a:gd name="T45" fmla="*/ 0 h 3442"/>
                <a:gd name="T46" fmla="*/ 1305 w 2637"/>
                <a:gd name="T47" fmla="*/ 0 h 3442"/>
                <a:gd name="T48" fmla="*/ 1305 w 2637"/>
                <a:gd name="T49" fmla="*/ 0 h 3442"/>
                <a:gd name="T50" fmla="*/ 1305 w 2637"/>
                <a:gd name="T51" fmla="*/ 0 h 3442"/>
                <a:gd name="T52" fmla="*/ 1305 w 2637"/>
                <a:gd name="T53" fmla="*/ 0 h 3442"/>
                <a:gd name="T54" fmla="*/ 1305 w 2637"/>
                <a:gd name="T55" fmla="*/ 0 h 3442"/>
                <a:gd name="T56" fmla="*/ 1305 w 2637"/>
                <a:gd name="T57" fmla="*/ 0 h 3442"/>
                <a:gd name="T58" fmla="*/ 1305 w 2637"/>
                <a:gd name="T59" fmla="*/ 0 h 3442"/>
                <a:gd name="T60" fmla="*/ 1305 w 2637"/>
                <a:gd name="T61" fmla="*/ 0 h 3442"/>
                <a:gd name="T62" fmla="*/ 1305 w 2637"/>
                <a:gd name="T63" fmla="*/ 0 h 3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3442">
                  <a:moveTo>
                    <a:pt x="1305" y="0"/>
                  </a:moveTo>
                  <a:lnTo>
                    <a:pt x="0" y="3186"/>
                  </a:lnTo>
                  <a:lnTo>
                    <a:pt x="82" y="3219"/>
                  </a:lnTo>
                  <a:lnTo>
                    <a:pt x="249" y="3276"/>
                  </a:lnTo>
                  <a:lnTo>
                    <a:pt x="416" y="3325"/>
                  </a:lnTo>
                  <a:lnTo>
                    <a:pt x="584" y="3365"/>
                  </a:lnTo>
                  <a:lnTo>
                    <a:pt x="753" y="3397"/>
                  </a:lnTo>
                  <a:lnTo>
                    <a:pt x="921" y="3420"/>
                  </a:lnTo>
                  <a:lnTo>
                    <a:pt x="1089" y="3434"/>
                  </a:lnTo>
                  <a:lnTo>
                    <a:pt x="1258" y="3442"/>
                  </a:lnTo>
                  <a:lnTo>
                    <a:pt x="1426" y="3440"/>
                  </a:lnTo>
                  <a:lnTo>
                    <a:pt x="1593" y="3430"/>
                  </a:lnTo>
                  <a:lnTo>
                    <a:pt x="1759" y="3413"/>
                  </a:lnTo>
                  <a:lnTo>
                    <a:pt x="1923" y="3387"/>
                  </a:lnTo>
                  <a:lnTo>
                    <a:pt x="2086" y="3354"/>
                  </a:lnTo>
                  <a:lnTo>
                    <a:pt x="2245" y="3314"/>
                  </a:lnTo>
                  <a:lnTo>
                    <a:pt x="2404" y="3265"/>
                  </a:lnTo>
                  <a:lnTo>
                    <a:pt x="2559" y="3210"/>
                  </a:lnTo>
                  <a:lnTo>
                    <a:pt x="2637" y="3178"/>
                  </a:lnTo>
                  <a:lnTo>
                    <a:pt x="1305" y="0"/>
                  </a:lnTo>
                  <a:lnTo>
                    <a:pt x="1305" y="0"/>
                  </a:lnTo>
                  <a:lnTo>
                    <a:pt x="1305" y="0"/>
                  </a:lnTo>
                  <a:lnTo>
                    <a:pt x="1305" y="0"/>
                  </a:lnTo>
                  <a:lnTo>
                    <a:pt x="1305" y="0"/>
                  </a:lnTo>
                  <a:lnTo>
                    <a:pt x="1305" y="0"/>
                  </a:lnTo>
                  <a:lnTo>
                    <a:pt x="1305" y="0"/>
                  </a:lnTo>
                  <a:lnTo>
                    <a:pt x="1305" y="0"/>
                  </a:lnTo>
                  <a:lnTo>
                    <a:pt x="1305" y="0"/>
                  </a:lnTo>
                  <a:lnTo>
                    <a:pt x="1305" y="0"/>
                  </a:lnTo>
                  <a:lnTo>
                    <a:pt x="1305" y="0"/>
                  </a:lnTo>
                  <a:lnTo>
                    <a:pt x="1305" y="0"/>
                  </a:lnTo>
                  <a:lnTo>
                    <a:pt x="130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 name="Freeform 75"/>
            <p:cNvSpPr>
              <a:spLocks/>
            </p:cNvSpPr>
            <p:nvPr/>
          </p:nvSpPr>
          <p:spPr bwMode="auto">
            <a:xfrm>
              <a:off x="4268788" y="3778250"/>
              <a:ext cx="1593850" cy="1597025"/>
            </a:xfrm>
            <a:custGeom>
              <a:avLst/>
              <a:gdLst>
                <a:gd name="T0" fmla="*/ 3010 w 3010"/>
                <a:gd name="T1" fmla="*/ 0 h 3020"/>
                <a:gd name="T2" fmla="*/ 0 w 3010"/>
                <a:gd name="T3" fmla="*/ 1259 h 3020"/>
                <a:gd name="T4" fmla="*/ 33 w 3010"/>
                <a:gd name="T5" fmla="*/ 1337 h 3020"/>
                <a:gd name="T6" fmla="*/ 105 w 3010"/>
                <a:gd name="T7" fmla="*/ 1486 h 3020"/>
                <a:gd name="T8" fmla="*/ 186 w 3010"/>
                <a:gd name="T9" fmla="*/ 1632 h 3020"/>
                <a:gd name="T10" fmla="*/ 271 w 3010"/>
                <a:gd name="T11" fmla="*/ 1771 h 3020"/>
                <a:gd name="T12" fmla="*/ 363 w 3010"/>
                <a:gd name="T13" fmla="*/ 1905 h 3020"/>
                <a:gd name="T14" fmla="*/ 461 w 3010"/>
                <a:gd name="T15" fmla="*/ 2033 h 3020"/>
                <a:gd name="T16" fmla="*/ 563 w 3010"/>
                <a:gd name="T17" fmla="*/ 2157 h 3020"/>
                <a:gd name="T18" fmla="*/ 672 w 3010"/>
                <a:gd name="T19" fmla="*/ 2273 h 3020"/>
                <a:gd name="T20" fmla="*/ 785 w 3010"/>
                <a:gd name="T21" fmla="*/ 2384 h 3020"/>
                <a:gd name="T22" fmla="*/ 904 w 3010"/>
                <a:gd name="T23" fmla="*/ 2489 h 3020"/>
                <a:gd name="T24" fmla="*/ 1026 w 3010"/>
                <a:gd name="T25" fmla="*/ 2588 h 3020"/>
                <a:gd name="T26" fmla="*/ 1153 w 3010"/>
                <a:gd name="T27" fmla="*/ 2682 h 3020"/>
                <a:gd name="T28" fmla="*/ 1284 w 3010"/>
                <a:gd name="T29" fmla="*/ 2768 h 3020"/>
                <a:gd name="T30" fmla="*/ 1419 w 3010"/>
                <a:gd name="T31" fmla="*/ 2849 h 3020"/>
                <a:gd name="T32" fmla="*/ 1558 w 3010"/>
                <a:gd name="T33" fmla="*/ 2922 h 3020"/>
                <a:gd name="T34" fmla="*/ 1699 w 3010"/>
                <a:gd name="T35" fmla="*/ 2990 h 3020"/>
                <a:gd name="T36" fmla="*/ 1771 w 3010"/>
                <a:gd name="T37" fmla="*/ 3020 h 3020"/>
                <a:gd name="T38" fmla="*/ 3010 w 3010"/>
                <a:gd name="T39" fmla="*/ 0 h 3020"/>
                <a:gd name="T40" fmla="*/ 3010 w 3010"/>
                <a:gd name="T41" fmla="*/ 0 h 3020"/>
                <a:gd name="T42" fmla="*/ 3010 w 3010"/>
                <a:gd name="T43" fmla="*/ 0 h 3020"/>
                <a:gd name="T44" fmla="*/ 3010 w 3010"/>
                <a:gd name="T45" fmla="*/ 0 h 3020"/>
                <a:gd name="T46" fmla="*/ 3010 w 3010"/>
                <a:gd name="T47" fmla="*/ 0 h 3020"/>
                <a:gd name="T48" fmla="*/ 3010 w 3010"/>
                <a:gd name="T49" fmla="*/ 0 h 3020"/>
                <a:gd name="T50" fmla="*/ 3010 w 3010"/>
                <a:gd name="T51" fmla="*/ 0 h 3020"/>
                <a:gd name="T52" fmla="*/ 3010 w 3010"/>
                <a:gd name="T53" fmla="*/ 0 h 3020"/>
                <a:gd name="T54" fmla="*/ 3010 w 3010"/>
                <a:gd name="T55" fmla="*/ 0 h 3020"/>
                <a:gd name="T56" fmla="*/ 3010 w 3010"/>
                <a:gd name="T57" fmla="*/ 0 h 3020"/>
                <a:gd name="T58" fmla="*/ 3010 w 3010"/>
                <a:gd name="T59" fmla="*/ 0 h 3020"/>
                <a:gd name="T60" fmla="*/ 3010 w 3010"/>
                <a:gd name="T61" fmla="*/ 0 h 3020"/>
                <a:gd name="T62" fmla="*/ 3010 w 3010"/>
                <a:gd name="T63" fmla="*/ 0 h 3020"/>
                <a:gd name="T64" fmla="*/ 3010 w 3010"/>
                <a:gd name="T65" fmla="*/ 0 h 3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10" h="3020">
                  <a:moveTo>
                    <a:pt x="3010" y="0"/>
                  </a:moveTo>
                  <a:lnTo>
                    <a:pt x="0" y="1259"/>
                  </a:lnTo>
                  <a:lnTo>
                    <a:pt x="33" y="1337"/>
                  </a:lnTo>
                  <a:lnTo>
                    <a:pt x="105" y="1486"/>
                  </a:lnTo>
                  <a:lnTo>
                    <a:pt x="186" y="1632"/>
                  </a:lnTo>
                  <a:lnTo>
                    <a:pt x="271" y="1771"/>
                  </a:lnTo>
                  <a:lnTo>
                    <a:pt x="363" y="1905"/>
                  </a:lnTo>
                  <a:lnTo>
                    <a:pt x="461" y="2033"/>
                  </a:lnTo>
                  <a:lnTo>
                    <a:pt x="563" y="2157"/>
                  </a:lnTo>
                  <a:lnTo>
                    <a:pt x="672" y="2273"/>
                  </a:lnTo>
                  <a:lnTo>
                    <a:pt x="785" y="2384"/>
                  </a:lnTo>
                  <a:lnTo>
                    <a:pt x="904" y="2489"/>
                  </a:lnTo>
                  <a:lnTo>
                    <a:pt x="1026" y="2588"/>
                  </a:lnTo>
                  <a:lnTo>
                    <a:pt x="1153" y="2682"/>
                  </a:lnTo>
                  <a:lnTo>
                    <a:pt x="1284" y="2768"/>
                  </a:lnTo>
                  <a:lnTo>
                    <a:pt x="1419" y="2849"/>
                  </a:lnTo>
                  <a:lnTo>
                    <a:pt x="1558" y="2922"/>
                  </a:lnTo>
                  <a:lnTo>
                    <a:pt x="1699" y="2990"/>
                  </a:lnTo>
                  <a:lnTo>
                    <a:pt x="1771" y="302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close/>
                </a:path>
              </a:pathLst>
            </a:custGeom>
            <a:solidFill>
              <a:srgbClr val="0D9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5" name="Freeform 145"/>
            <p:cNvSpPr>
              <a:spLocks/>
            </p:cNvSpPr>
            <p:nvPr/>
          </p:nvSpPr>
          <p:spPr bwMode="auto">
            <a:xfrm>
              <a:off x="4006851" y="3076575"/>
              <a:ext cx="1855788" cy="1420813"/>
            </a:xfrm>
            <a:custGeom>
              <a:avLst/>
              <a:gdLst>
                <a:gd name="T0" fmla="*/ 3509 w 3509"/>
                <a:gd name="T1" fmla="*/ 1329 h 2686"/>
                <a:gd name="T2" fmla="*/ 261 w 3509"/>
                <a:gd name="T3" fmla="*/ 0 h 2686"/>
                <a:gd name="T4" fmla="*/ 226 w 3509"/>
                <a:gd name="T5" fmla="*/ 83 h 2686"/>
                <a:gd name="T6" fmla="*/ 169 w 3509"/>
                <a:gd name="T7" fmla="*/ 253 h 2686"/>
                <a:gd name="T8" fmla="*/ 118 w 3509"/>
                <a:gd name="T9" fmla="*/ 423 h 2686"/>
                <a:gd name="T10" fmla="*/ 77 w 3509"/>
                <a:gd name="T11" fmla="*/ 594 h 2686"/>
                <a:gd name="T12" fmla="*/ 45 w 3509"/>
                <a:gd name="T13" fmla="*/ 767 h 2686"/>
                <a:gd name="T14" fmla="*/ 22 w 3509"/>
                <a:gd name="T15" fmla="*/ 938 h 2686"/>
                <a:gd name="T16" fmla="*/ 6 w 3509"/>
                <a:gd name="T17" fmla="*/ 1111 h 2686"/>
                <a:gd name="T18" fmla="*/ 0 w 3509"/>
                <a:gd name="T19" fmla="*/ 1282 h 2686"/>
                <a:gd name="T20" fmla="*/ 2 w 3509"/>
                <a:gd name="T21" fmla="*/ 1453 h 2686"/>
                <a:gd name="T22" fmla="*/ 12 w 3509"/>
                <a:gd name="T23" fmla="*/ 1623 h 2686"/>
                <a:gd name="T24" fmla="*/ 29 w 3509"/>
                <a:gd name="T25" fmla="*/ 1791 h 2686"/>
                <a:gd name="T26" fmla="*/ 55 w 3509"/>
                <a:gd name="T27" fmla="*/ 1958 h 2686"/>
                <a:gd name="T28" fmla="*/ 90 w 3509"/>
                <a:gd name="T29" fmla="*/ 2123 h 2686"/>
                <a:gd name="T30" fmla="*/ 130 w 3509"/>
                <a:gd name="T31" fmla="*/ 2288 h 2686"/>
                <a:gd name="T32" fmla="*/ 179 w 3509"/>
                <a:gd name="T33" fmla="*/ 2449 h 2686"/>
                <a:gd name="T34" fmla="*/ 237 w 3509"/>
                <a:gd name="T35" fmla="*/ 2607 h 2686"/>
                <a:gd name="T36" fmla="*/ 268 w 3509"/>
                <a:gd name="T37" fmla="*/ 2686 h 2686"/>
                <a:gd name="T38" fmla="*/ 3509 w 3509"/>
                <a:gd name="T39" fmla="*/ 1331 h 2686"/>
                <a:gd name="T40" fmla="*/ 3509 w 3509"/>
                <a:gd name="T41" fmla="*/ 1331 h 2686"/>
                <a:gd name="T42" fmla="*/ 3509 w 3509"/>
                <a:gd name="T43" fmla="*/ 1331 h 2686"/>
                <a:gd name="T44" fmla="*/ 3509 w 3509"/>
                <a:gd name="T45" fmla="*/ 1331 h 2686"/>
                <a:gd name="T46" fmla="*/ 3509 w 3509"/>
                <a:gd name="T47" fmla="*/ 1331 h 2686"/>
                <a:gd name="T48" fmla="*/ 3509 w 3509"/>
                <a:gd name="T49" fmla="*/ 1331 h 2686"/>
                <a:gd name="T50" fmla="*/ 3509 w 3509"/>
                <a:gd name="T51" fmla="*/ 1331 h 2686"/>
                <a:gd name="T52" fmla="*/ 3509 w 3509"/>
                <a:gd name="T53" fmla="*/ 1331 h 2686"/>
                <a:gd name="T54" fmla="*/ 3509 w 3509"/>
                <a:gd name="T55" fmla="*/ 1329 h 2686"/>
                <a:gd name="T56" fmla="*/ 3509 w 3509"/>
                <a:gd name="T57" fmla="*/ 1329 h 2686"/>
                <a:gd name="T58" fmla="*/ 3509 w 3509"/>
                <a:gd name="T59" fmla="*/ 1329 h 2686"/>
                <a:gd name="T60" fmla="*/ 3509 w 3509"/>
                <a:gd name="T61" fmla="*/ 1329 h 2686"/>
                <a:gd name="T62" fmla="*/ 3509 w 3509"/>
                <a:gd name="T63" fmla="*/ 1329 h 2686"/>
                <a:gd name="T64" fmla="*/ 3509 w 3509"/>
                <a:gd name="T65" fmla="*/ 1329 h 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09" h="2686">
                  <a:moveTo>
                    <a:pt x="3509" y="1329"/>
                  </a:moveTo>
                  <a:lnTo>
                    <a:pt x="261" y="0"/>
                  </a:lnTo>
                  <a:lnTo>
                    <a:pt x="226" y="83"/>
                  </a:lnTo>
                  <a:lnTo>
                    <a:pt x="169" y="253"/>
                  </a:lnTo>
                  <a:lnTo>
                    <a:pt x="118" y="423"/>
                  </a:lnTo>
                  <a:lnTo>
                    <a:pt x="77" y="594"/>
                  </a:lnTo>
                  <a:lnTo>
                    <a:pt x="45" y="767"/>
                  </a:lnTo>
                  <a:lnTo>
                    <a:pt x="22" y="938"/>
                  </a:lnTo>
                  <a:lnTo>
                    <a:pt x="6" y="1111"/>
                  </a:lnTo>
                  <a:lnTo>
                    <a:pt x="0" y="1282"/>
                  </a:lnTo>
                  <a:lnTo>
                    <a:pt x="2" y="1453"/>
                  </a:lnTo>
                  <a:lnTo>
                    <a:pt x="12" y="1623"/>
                  </a:lnTo>
                  <a:lnTo>
                    <a:pt x="29" y="1791"/>
                  </a:lnTo>
                  <a:lnTo>
                    <a:pt x="55" y="1958"/>
                  </a:lnTo>
                  <a:lnTo>
                    <a:pt x="90" y="2123"/>
                  </a:lnTo>
                  <a:lnTo>
                    <a:pt x="130" y="2288"/>
                  </a:lnTo>
                  <a:lnTo>
                    <a:pt x="179" y="2449"/>
                  </a:lnTo>
                  <a:lnTo>
                    <a:pt x="237" y="2607"/>
                  </a:lnTo>
                  <a:lnTo>
                    <a:pt x="268" y="2686"/>
                  </a:lnTo>
                  <a:lnTo>
                    <a:pt x="3509" y="1331"/>
                  </a:lnTo>
                  <a:lnTo>
                    <a:pt x="3509" y="1331"/>
                  </a:lnTo>
                  <a:lnTo>
                    <a:pt x="3509" y="1331"/>
                  </a:lnTo>
                  <a:lnTo>
                    <a:pt x="3509" y="1331"/>
                  </a:lnTo>
                  <a:lnTo>
                    <a:pt x="3509" y="1331"/>
                  </a:lnTo>
                  <a:lnTo>
                    <a:pt x="3509" y="1331"/>
                  </a:lnTo>
                  <a:lnTo>
                    <a:pt x="3509" y="1331"/>
                  </a:lnTo>
                  <a:lnTo>
                    <a:pt x="3509" y="1331"/>
                  </a:lnTo>
                  <a:lnTo>
                    <a:pt x="3509" y="1329"/>
                  </a:lnTo>
                  <a:lnTo>
                    <a:pt x="3509" y="1329"/>
                  </a:lnTo>
                  <a:lnTo>
                    <a:pt x="3509" y="1329"/>
                  </a:lnTo>
                  <a:lnTo>
                    <a:pt x="3509" y="1329"/>
                  </a:lnTo>
                  <a:lnTo>
                    <a:pt x="3509" y="1329"/>
                  </a:lnTo>
                  <a:lnTo>
                    <a:pt x="3509" y="1329"/>
                  </a:lnTo>
                  <a:close/>
                </a:path>
              </a:pathLst>
            </a:custGeom>
            <a:solidFill>
              <a:srgbClr val="7B0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6" name="Freeform 217"/>
            <p:cNvSpPr>
              <a:spLocks/>
            </p:cNvSpPr>
            <p:nvPr/>
          </p:nvSpPr>
          <p:spPr bwMode="auto">
            <a:xfrm>
              <a:off x="4002089" y="1928813"/>
              <a:ext cx="1860550" cy="1852613"/>
            </a:xfrm>
            <a:custGeom>
              <a:avLst/>
              <a:gdLst>
                <a:gd name="T0" fmla="*/ 3515 w 3515"/>
                <a:gd name="T1" fmla="*/ 3497 h 3499"/>
                <a:gd name="T2" fmla="*/ 2050 w 3515"/>
                <a:gd name="T3" fmla="*/ 0 h 3499"/>
                <a:gd name="T4" fmla="*/ 1959 w 3515"/>
                <a:gd name="T5" fmla="*/ 38 h 3499"/>
                <a:gd name="T6" fmla="*/ 1785 w 3515"/>
                <a:gd name="T7" fmla="*/ 123 h 3499"/>
                <a:gd name="T8" fmla="*/ 1616 w 3515"/>
                <a:gd name="T9" fmla="*/ 215 h 3499"/>
                <a:gd name="T10" fmla="*/ 1454 w 3515"/>
                <a:gd name="T11" fmla="*/ 315 h 3499"/>
                <a:gd name="T12" fmla="*/ 1298 w 3515"/>
                <a:gd name="T13" fmla="*/ 421 h 3499"/>
                <a:gd name="T14" fmla="*/ 1149 w 3515"/>
                <a:gd name="T15" fmla="*/ 535 h 3499"/>
                <a:gd name="T16" fmla="*/ 1006 w 3515"/>
                <a:gd name="T17" fmla="*/ 654 h 3499"/>
                <a:gd name="T18" fmla="*/ 869 w 3515"/>
                <a:gd name="T19" fmla="*/ 781 h 3499"/>
                <a:gd name="T20" fmla="*/ 740 w 3515"/>
                <a:gd name="T21" fmla="*/ 912 h 3499"/>
                <a:gd name="T22" fmla="*/ 617 w 3515"/>
                <a:gd name="T23" fmla="*/ 1050 h 3499"/>
                <a:gd name="T24" fmla="*/ 502 w 3515"/>
                <a:gd name="T25" fmla="*/ 1192 h 3499"/>
                <a:gd name="T26" fmla="*/ 394 w 3515"/>
                <a:gd name="T27" fmla="*/ 1341 h 3499"/>
                <a:gd name="T28" fmla="*/ 293 w 3515"/>
                <a:gd name="T29" fmla="*/ 1493 h 3499"/>
                <a:gd name="T30" fmla="*/ 200 w 3515"/>
                <a:gd name="T31" fmla="*/ 1650 h 3499"/>
                <a:gd name="T32" fmla="*/ 114 w 3515"/>
                <a:gd name="T33" fmla="*/ 1810 h 3499"/>
                <a:gd name="T34" fmla="*/ 36 w 3515"/>
                <a:gd name="T35" fmla="*/ 1975 h 3499"/>
                <a:gd name="T36" fmla="*/ 0 w 3515"/>
                <a:gd name="T37" fmla="*/ 2058 h 3499"/>
                <a:gd name="T38" fmla="*/ 3515 w 3515"/>
                <a:gd name="T39" fmla="*/ 3497 h 3499"/>
                <a:gd name="T40" fmla="*/ 3515 w 3515"/>
                <a:gd name="T41" fmla="*/ 3499 h 3499"/>
                <a:gd name="T42" fmla="*/ 3515 w 3515"/>
                <a:gd name="T43" fmla="*/ 3499 h 3499"/>
                <a:gd name="T44" fmla="*/ 3515 w 3515"/>
                <a:gd name="T45" fmla="*/ 3499 h 3499"/>
                <a:gd name="T46" fmla="*/ 3515 w 3515"/>
                <a:gd name="T47" fmla="*/ 3499 h 3499"/>
                <a:gd name="T48" fmla="*/ 3515 w 3515"/>
                <a:gd name="T49" fmla="*/ 3499 h 3499"/>
                <a:gd name="T50" fmla="*/ 3515 w 3515"/>
                <a:gd name="T51" fmla="*/ 3499 h 3499"/>
                <a:gd name="T52" fmla="*/ 3515 w 3515"/>
                <a:gd name="T53" fmla="*/ 3499 h 3499"/>
                <a:gd name="T54" fmla="*/ 3515 w 3515"/>
                <a:gd name="T55" fmla="*/ 3499 h 3499"/>
                <a:gd name="T56" fmla="*/ 3515 w 3515"/>
                <a:gd name="T57" fmla="*/ 3499 h 3499"/>
                <a:gd name="T58" fmla="*/ 3515 w 3515"/>
                <a:gd name="T59" fmla="*/ 3499 h 3499"/>
                <a:gd name="T60" fmla="*/ 3515 w 3515"/>
                <a:gd name="T61" fmla="*/ 3497 h 3499"/>
                <a:gd name="T62" fmla="*/ 3515 w 3515"/>
                <a:gd name="T63" fmla="*/ 3499 h 3499"/>
                <a:gd name="T64" fmla="*/ 3515 w 3515"/>
                <a:gd name="T65" fmla="*/ 3497 h 3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15" h="3499">
                  <a:moveTo>
                    <a:pt x="3515" y="3497"/>
                  </a:moveTo>
                  <a:lnTo>
                    <a:pt x="2050" y="0"/>
                  </a:lnTo>
                  <a:lnTo>
                    <a:pt x="1959" y="38"/>
                  </a:lnTo>
                  <a:lnTo>
                    <a:pt x="1785" y="123"/>
                  </a:lnTo>
                  <a:lnTo>
                    <a:pt x="1616" y="215"/>
                  </a:lnTo>
                  <a:lnTo>
                    <a:pt x="1454" y="315"/>
                  </a:lnTo>
                  <a:lnTo>
                    <a:pt x="1298" y="421"/>
                  </a:lnTo>
                  <a:lnTo>
                    <a:pt x="1149" y="535"/>
                  </a:lnTo>
                  <a:lnTo>
                    <a:pt x="1006" y="654"/>
                  </a:lnTo>
                  <a:lnTo>
                    <a:pt x="869" y="781"/>
                  </a:lnTo>
                  <a:lnTo>
                    <a:pt x="740" y="912"/>
                  </a:lnTo>
                  <a:lnTo>
                    <a:pt x="617" y="1050"/>
                  </a:lnTo>
                  <a:lnTo>
                    <a:pt x="502" y="1192"/>
                  </a:lnTo>
                  <a:lnTo>
                    <a:pt x="394" y="1341"/>
                  </a:lnTo>
                  <a:lnTo>
                    <a:pt x="293" y="1493"/>
                  </a:lnTo>
                  <a:lnTo>
                    <a:pt x="200" y="1650"/>
                  </a:lnTo>
                  <a:lnTo>
                    <a:pt x="114" y="1810"/>
                  </a:lnTo>
                  <a:lnTo>
                    <a:pt x="36" y="1975"/>
                  </a:lnTo>
                  <a:lnTo>
                    <a:pt x="0" y="2058"/>
                  </a:lnTo>
                  <a:lnTo>
                    <a:pt x="3515" y="3497"/>
                  </a:lnTo>
                  <a:lnTo>
                    <a:pt x="3515" y="3499"/>
                  </a:lnTo>
                  <a:lnTo>
                    <a:pt x="3515" y="3499"/>
                  </a:lnTo>
                  <a:lnTo>
                    <a:pt x="3515" y="3499"/>
                  </a:lnTo>
                  <a:lnTo>
                    <a:pt x="3515" y="3499"/>
                  </a:lnTo>
                  <a:lnTo>
                    <a:pt x="3515" y="3499"/>
                  </a:lnTo>
                  <a:lnTo>
                    <a:pt x="3515" y="3499"/>
                  </a:lnTo>
                  <a:lnTo>
                    <a:pt x="3515" y="3499"/>
                  </a:lnTo>
                  <a:lnTo>
                    <a:pt x="3515" y="3499"/>
                  </a:lnTo>
                  <a:lnTo>
                    <a:pt x="3515" y="3499"/>
                  </a:lnTo>
                  <a:lnTo>
                    <a:pt x="3515" y="3499"/>
                  </a:lnTo>
                  <a:lnTo>
                    <a:pt x="3515" y="3497"/>
                  </a:lnTo>
                  <a:lnTo>
                    <a:pt x="3515" y="3499"/>
                  </a:lnTo>
                  <a:lnTo>
                    <a:pt x="3515" y="34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7" name="Freeform 318"/>
            <p:cNvSpPr>
              <a:spLocks/>
            </p:cNvSpPr>
            <p:nvPr/>
          </p:nvSpPr>
          <p:spPr bwMode="auto">
            <a:xfrm>
              <a:off x="4735184" y="917456"/>
              <a:ext cx="2204263" cy="2879113"/>
            </a:xfrm>
            <a:custGeom>
              <a:avLst/>
              <a:gdLst>
                <a:gd name="T0" fmla="*/ 1586 w 3142"/>
                <a:gd name="T1" fmla="*/ 4102 h 4102"/>
                <a:gd name="T2" fmla="*/ 3142 w 3142"/>
                <a:gd name="T3" fmla="*/ 305 h 4102"/>
                <a:gd name="T4" fmla="*/ 3044 w 3142"/>
                <a:gd name="T5" fmla="*/ 266 h 4102"/>
                <a:gd name="T6" fmla="*/ 2846 w 3142"/>
                <a:gd name="T7" fmla="*/ 197 h 4102"/>
                <a:gd name="T8" fmla="*/ 2647 w 3142"/>
                <a:gd name="T9" fmla="*/ 140 h 4102"/>
                <a:gd name="T10" fmla="*/ 2445 w 3142"/>
                <a:gd name="T11" fmla="*/ 91 h 4102"/>
                <a:gd name="T12" fmla="*/ 2245 w 3142"/>
                <a:gd name="T13" fmla="*/ 53 h 4102"/>
                <a:gd name="T14" fmla="*/ 2044 w 3142"/>
                <a:gd name="T15" fmla="*/ 26 h 4102"/>
                <a:gd name="T16" fmla="*/ 1842 w 3142"/>
                <a:gd name="T17" fmla="*/ 9 h 4102"/>
                <a:gd name="T18" fmla="*/ 1642 w 3142"/>
                <a:gd name="T19" fmla="*/ 0 h 4102"/>
                <a:gd name="T20" fmla="*/ 1442 w 3142"/>
                <a:gd name="T21" fmla="*/ 3 h 4102"/>
                <a:gd name="T22" fmla="*/ 1243 w 3142"/>
                <a:gd name="T23" fmla="*/ 15 h 4102"/>
                <a:gd name="T24" fmla="*/ 1046 w 3142"/>
                <a:gd name="T25" fmla="*/ 35 h 4102"/>
                <a:gd name="T26" fmla="*/ 850 w 3142"/>
                <a:gd name="T27" fmla="*/ 65 h 4102"/>
                <a:gd name="T28" fmla="*/ 656 w 3142"/>
                <a:gd name="T29" fmla="*/ 105 h 4102"/>
                <a:gd name="T30" fmla="*/ 465 w 3142"/>
                <a:gd name="T31" fmla="*/ 153 h 4102"/>
                <a:gd name="T32" fmla="*/ 276 w 3142"/>
                <a:gd name="T33" fmla="*/ 210 h 4102"/>
                <a:gd name="T34" fmla="*/ 90 w 3142"/>
                <a:gd name="T35" fmla="*/ 276 h 4102"/>
                <a:gd name="T36" fmla="*/ 0 w 3142"/>
                <a:gd name="T37" fmla="*/ 314 h 4102"/>
                <a:gd name="T38" fmla="*/ 1586 w 3142"/>
                <a:gd name="T39" fmla="*/ 4102 h 4102"/>
                <a:gd name="T40" fmla="*/ 1586 w 3142"/>
                <a:gd name="T41" fmla="*/ 4102 h 4102"/>
                <a:gd name="T42" fmla="*/ 1586 w 3142"/>
                <a:gd name="T43" fmla="*/ 4102 h 4102"/>
                <a:gd name="T44" fmla="*/ 1586 w 3142"/>
                <a:gd name="T45" fmla="*/ 4102 h 4102"/>
                <a:gd name="T46" fmla="*/ 1586 w 3142"/>
                <a:gd name="T47" fmla="*/ 4102 h 4102"/>
                <a:gd name="T48" fmla="*/ 1586 w 3142"/>
                <a:gd name="T49" fmla="*/ 4102 h 4102"/>
                <a:gd name="T50" fmla="*/ 1586 w 3142"/>
                <a:gd name="T51" fmla="*/ 4102 h 4102"/>
                <a:gd name="T52" fmla="*/ 1586 w 3142"/>
                <a:gd name="T53" fmla="*/ 4102 h 4102"/>
                <a:gd name="T54" fmla="*/ 1586 w 3142"/>
                <a:gd name="T55" fmla="*/ 4102 h 4102"/>
                <a:gd name="T56" fmla="*/ 1586 w 3142"/>
                <a:gd name="T57" fmla="*/ 4102 h 4102"/>
                <a:gd name="T58" fmla="*/ 1586 w 3142"/>
                <a:gd name="T59" fmla="*/ 4102 h 4102"/>
                <a:gd name="T60" fmla="*/ 1586 w 3142"/>
                <a:gd name="T61" fmla="*/ 4102 h 4102"/>
                <a:gd name="T62" fmla="*/ 1586 w 3142"/>
                <a:gd name="T63" fmla="*/ 4102 h 4102"/>
                <a:gd name="T64" fmla="*/ 1586 w 3142"/>
                <a:gd name="T65" fmla="*/ 4102 h 4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2" h="4102">
                  <a:moveTo>
                    <a:pt x="1586" y="4102"/>
                  </a:moveTo>
                  <a:lnTo>
                    <a:pt x="3142" y="305"/>
                  </a:lnTo>
                  <a:lnTo>
                    <a:pt x="3044" y="266"/>
                  </a:lnTo>
                  <a:lnTo>
                    <a:pt x="2846" y="197"/>
                  </a:lnTo>
                  <a:lnTo>
                    <a:pt x="2647" y="140"/>
                  </a:lnTo>
                  <a:lnTo>
                    <a:pt x="2445" y="91"/>
                  </a:lnTo>
                  <a:lnTo>
                    <a:pt x="2245" y="53"/>
                  </a:lnTo>
                  <a:lnTo>
                    <a:pt x="2044" y="26"/>
                  </a:lnTo>
                  <a:lnTo>
                    <a:pt x="1842" y="9"/>
                  </a:lnTo>
                  <a:lnTo>
                    <a:pt x="1642" y="0"/>
                  </a:lnTo>
                  <a:lnTo>
                    <a:pt x="1442" y="3"/>
                  </a:lnTo>
                  <a:lnTo>
                    <a:pt x="1243" y="15"/>
                  </a:lnTo>
                  <a:lnTo>
                    <a:pt x="1046" y="35"/>
                  </a:lnTo>
                  <a:lnTo>
                    <a:pt x="850" y="65"/>
                  </a:lnTo>
                  <a:lnTo>
                    <a:pt x="656" y="105"/>
                  </a:lnTo>
                  <a:lnTo>
                    <a:pt x="465" y="153"/>
                  </a:lnTo>
                  <a:lnTo>
                    <a:pt x="276" y="210"/>
                  </a:lnTo>
                  <a:lnTo>
                    <a:pt x="90" y="276"/>
                  </a:lnTo>
                  <a:lnTo>
                    <a:pt x="0" y="314"/>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close/>
                </a:path>
              </a:pathLst>
            </a:custGeom>
            <a:solidFill>
              <a:schemeClr val="accent6">
                <a:lumMod val="40000"/>
                <a:lumOff val="60000"/>
              </a:schemeClr>
            </a:solidFill>
            <a:ln>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 name="Freeform 412"/>
            <p:cNvSpPr>
              <a:spLocks/>
            </p:cNvSpPr>
            <p:nvPr/>
          </p:nvSpPr>
          <p:spPr bwMode="auto">
            <a:xfrm>
              <a:off x="5859463" y="1681163"/>
              <a:ext cx="2092325" cy="2100263"/>
            </a:xfrm>
            <a:custGeom>
              <a:avLst/>
              <a:gdLst>
                <a:gd name="T0" fmla="*/ 2 w 3955"/>
                <a:gd name="T1" fmla="*/ 3968 h 3968"/>
                <a:gd name="T2" fmla="*/ 3955 w 3955"/>
                <a:gd name="T3" fmla="*/ 2313 h 3968"/>
                <a:gd name="T4" fmla="*/ 3910 w 3955"/>
                <a:gd name="T5" fmla="*/ 2212 h 3968"/>
                <a:gd name="T6" fmla="*/ 3815 w 3955"/>
                <a:gd name="T7" fmla="*/ 2015 h 3968"/>
                <a:gd name="T8" fmla="*/ 3711 w 3955"/>
                <a:gd name="T9" fmla="*/ 1824 h 3968"/>
                <a:gd name="T10" fmla="*/ 3598 w 3955"/>
                <a:gd name="T11" fmla="*/ 1641 h 3968"/>
                <a:gd name="T12" fmla="*/ 3478 w 3955"/>
                <a:gd name="T13" fmla="*/ 1466 h 3968"/>
                <a:gd name="T14" fmla="*/ 3350 w 3955"/>
                <a:gd name="T15" fmla="*/ 1296 h 3968"/>
                <a:gd name="T16" fmla="*/ 3215 w 3955"/>
                <a:gd name="T17" fmla="*/ 1135 h 3968"/>
                <a:gd name="T18" fmla="*/ 3072 w 3955"/>
                <a:gd name="T19" fmla="*/ 981 h 3968"/>
                <a:gd name="T20" fmla="*/ 2923 w 3955"/>
                <a:gd name="T21" fmla="*/ 835 h 3968"/>
                <a:gd name="T22" fmla="*/ 2767 w 3955"/>
                <a:gd name="T23" fmla="*/ 697 h 3968"/>
                <a:gd name="T24" fmla="*/ 2606 w 3955"/>
                <a:gd name="T25" fmla="*/ 566 h 3968"/>
                <a:gd name="T26" fmla="*/ 2439 w 3955"/>
                <a:gd name="T27" fmla="*/ 444 h 3968"/>
                <a:gd name="T28" fmla="*/ 2268 w 3955"/>
                <a:gd name="T29" fmla="*/ 330 h 3968"/>
                <a:gd name="T30" fmla="*/ 2090 w 3955"/>
                <a:gd name="T31" fmla="*/ 225 h 3968"/>
                <a:gd name="T32" fmla="*/ 1909 w 3955"/>
                <a:gd name="T33" fmla="*/ 129 h 3968"/>
                <a:gd name="T34" fmla="*/ 1723 w 3955"/>
                <a:gd name="T35" fmla="*/ 41 h 3968"/>
                <a:gd name="T36" fmla="*/ 1628 w 3955"/>
                <a:gd name="T37" fmla="*/ 0 h 3968"/>
                <a:gd name="T38" fmla="*/ 2 w 3955"/>
                <a:gd name="T39" fmla="*/ 3966 h 3968"/>
                <a:gd name="T40" fmla="*/ 2 w 3955"/>
                <a:gd name="T41" fmla="*/ 3966 h 3968"/>
                <a:gd name="T42" fmla="*/ 2 w 3955"/>
                <a:gd name="T43" fmla="*/ 3966 h 3968"/>
                <a:gd name="T44" fmla="*/ 2 w 3955"/>
                <a:gd name="T45" fmla="*/ 3966 h 3968"/>
                <a:gd name="T46" fmla="*/ 0 w 3955"/>
                <a:gd name="T47" fmla="*/ 3966 h 3968"/>
                <a:gd name="T48" fmla="*/ 0 w 3955"/>
                <a:gd name="T49" fmla="*/ 3966 h 3968"/>
                <a:gd name="T50" fmla="*/ 0 w 3955"/>
                <a:gd name="T51" fmla="*/ 3968 h 3968"/>
                <a:gd name="T52" fmla="*/ 0 w 3955"/>
                <a:gd name="T53" fmla="*/ 3968 h 3968"/>
                <a:gd name="T54" fmla="*/ 2 w 3955"/>
                <a:gd name="T55" fmla="*/ 3968 h 3968"/>
                <a:gd name="T56" fmla="*/ 2 w 3955"/>
                <a:gd name="T57" fmla="*/ 3968 h 3968"/>
                <a:gd name="T58" fmla="*/ 2 w 3955"/>
                <a:gd name="T59" fmla="*/ 3968 h 3968"/>
                <a:gd name="T60" fmla="*/ 2 w 3955"/>
                <a:gd name="T61" fmla="*/ 3968 h 3968"/>
                <a:gd name="T62" fmla="*/ 2 w 3955"/>
                <a:gd name="T63" fmla="*/ 3966 h 3968"/>
                <a:gd name="T64" fmla="*/ 2 w 3955"/>
                <a:gd name="T65" fmla="*/ 3968 h 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5" h="3968">
                  <a:moveTo>
                    <a:pt x="2" y="3968"/>
                  </a:moveTo>
                  <a:lnTo>
                    <a:pt x="3955" y="2313"/>
                  </a:lnTo>
                  <a:lnTo>
                    <a:pt x="3910" y="2212"/>
                  </a:lnTo>
                  <a:lnTo>
                    <a:pt x="3815" y="2015"/>
                  </a:lnTo>
                  <a:lnTo>
                    <a:pt x="3711" y="1824"/>
                  </a:lnTo>
                  <a:lnTo>
                    <a:pt x="3598" y="1641"/>
                  </a:lnTo>
                  <a:lnTo>
                    <a:pt x="3478" y="1466"/>
                  </a:lnTo>
                  <a:lnTo>
                    <a:pt x="3350" y="1296"/>
                  </a:lnTo>
                  <a:lnTo>
                    <a:pt x="3215" y="1135"/>
                  </a:lnTo>
                  <a:lnTo>
                    <a:pt x="3072" y="981"/>
                  </a:lnTo>
                  <a:lnTo>
                    <a:pt x="2923" y="835"/>
                  </a:lnTo>
                  <a:lnTo>
                    <a:pt x="2767" y="697"/>
                  </a:lnTo>
                  <a:lnTo>
                    <a:pt x="2606" y="566"/>
                  </a:lnTo>
                  <a:lnTo>
                    <a:pt x="2439" y="444"/>
                  </a:lnTo>
                  <a:lnTo>
                    <a:pt x="2268" y="330"/>
                  </a:lnTo>
                  <a:lnTo>
                    <a:pt x="2090" y="225"/>
                  </a:lnTo>
                  <a:lnTo>
                    <a:pt x="1909" y="129"/>
                  </a:lnTo>
                  <a:lnTo>
                    <a:pt x="1723" y="41"/>
                  </a:lnTo>
                  <a:lnTo>
                    <a:pt x="1628" y="0"/>
                  </a:lnTo>
                  <a:lnTo>
                    <a:pt x="2" y="3966"/>
                  </a:lnTo>
                  <a:lnTo>
                    <a:pt x="2" y="3966"/>
                  </a:lnTo>
                  <a:lnTo>
                    <a:pt x="2" y="3966"/>
                  </a:lnTo>
                  <a:lnTo>
                    <a:pt x="2" y="3966"/>
                  </a:lnTo>
                  <a:lnTo>
                    <a:pt x="0" y="3966"/>
                  </a:lnTo>
                  <a:lnTo>
                    <a:pt x="0" y="3966"/>
                  </a:lnTo>
                  <a:lnTo>
                    <a:pt x="0" y="3968"/>
                  </a:lnTo>
                  <a:lnTo>
                    <a:pt x="0" y="3968"/>
                  </a:lnTo>
                  <a:lnTo>
                    <a:pt x="2" y="3968"/>
                  </a:lnTo>
                  <a:lnTo>
                    <a:pt x="2" y="3968"/>
                  </a:lnTo>
                  <a:lnTo>
                    <a:pt x="2" y="3968"/>
                  </a:lnTo>
                  <a:lnTo>
                    <a:pt x="2" y="3968"/>
                  </a:lnTo>
                  <a:lnTo>
                    <a:pt x="2" y="3966"/>
                  </a:lnTo>
                  <a:lnTo>
                    <a:pt x="2" y="396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9" name="Freeform 497"/>
            <p:cNvSpPr>
              <a:spLocks/>
            </p:cNvSpPr>
            <p:nvPr/>
          </p:nvSpPr>
          <p:spPr bwMode="auto">
            <a:xfrm>
              <a:off x="5857876" y="3773488"/>
              <a:ext cx="1898650" cy="1843088"/>
            </a:xfrm>
            <a:custGeom>
              <a:avLst/>
              <a:gdLst>
                <a:gd name="T0" fmla="*/ 0 w 3587"/>
                <a:gd name="T1" fmla="*/ 1 h 3483"/>
                <a:gd name="T2" fmla="*/ 1498 w 3587"/>
                <a:gd name="T3" fmla="*/ 3483 h 3483"/>
                <a:gd name="T4" fmla="*/ 1589 w 3587"/>
                <a:gd name="T5" fmla="*/ 3443 h 3483"/>
                <a:gd name="T6" fmla="*/ 1768 w 3587"/>
                <a:gd name="T7" fmla="*/ 3356 h 3483"/>
                <a:gd name="T8" fmla="*/ 1939 w 3587"/>
                <a:gd name="T9" fmla="*/ 3263 h 3483"/>
                <a:gd name="T10" fmla="*/ 2104 w 3587"/>
                <a:gd name="T11" fmla="*/ 3161 h 3483"/>
                <a:gd name="T12" fmla="*/ 2264 w 3587"/>
                <a:gd name="T13" fmla="*/ 3053 h 3483"/>
                <a:gd name="T14" fmla="*/ 2417 w 3587"/>
                <a:gd name="T15" fmla="*/ 2938 h 3483"/>
                <a:gd name="T16" fmla="*/ 2562 w 3587"/>
                <a:gd name="T17" fmla="*/ 2815 h 3483"/>
                <a:gd name="T18" fmla="*/ 2700 w 3587"/>
                <a:gd name="T19" fmla="*/ 2686 h 3483"/>
                <a:gd name="T20" fmla="*/ 2833 w 3587"/>
                <a:gd name="T21" fmla="*/ 2552 h 3483"/>
                <a:gd name="T22" fmla="*/ 2958 w 3587"/>
                <a:gd name="T23" fmla="*/ 2411 h 3483"/>
                <a:gd name="T24" fmla="*/ 3075 w 3587"/>
                <a:gd name="T25" fmla="*/ 2266 h 3483"/>
                <a:gd name="T26" fmla="*/ 3186 w 3587"/>
                <a:gd name="T27" fmla="*/ 2116 h 3483"/>
                <a:gd name="T28" fmla="*/ 3288 w 3587"/>
                <a:gd name="T29" fmla="*/ 1961 h 3483"/>
                <a:gd name="T30" fmla="*/ 3383 w 3587"/>
                <a:gd name="T31" fmla="*/ 1801 h 3483"/>
                <a:gd name="T32" fmla="*/ 3471 w 3587"/>
                <a:gd name="T33" fmla="*/ 1637 h 3483"/>
                <a:gd name="T34" fmla="*/ 3550 w 3587"/>
                <a:gd name="T35" fmla="*/ 1469 h 3483"/>
                <a:gd name="T36" fmla="*/ 3587 w 3587"/>
                <a:gd name="T37" fmla="*/ 1384 h 3483"/>
                <a:gd name="T38" fmla="*/ 0 w 3587"/>
                <a:gd name="T39" fmla="*/ 1 h 3483"/>
                <a:gd name="T40" fmla="*/ 0 w 3587"/>
                <a:gd name="T41" fmla="*/ 0 h 3483"/>
                <a:gd name="T42" fmla="*/ 0 w 3587"/>
                <a:gd name="T43" fmla="*/ 0 h 3483"/>
                <a:gd name="T44" fmla="*/ 0 w 3587"/>
                <a:gd name="T45" fmla="*/ 0 h 3483"/>
                <a:gd name="T46" fmla="*/ 0 w 3587"/>
                <a:gd name="T47" fmla="*/ 0 h 3483"/>
                <a:gd name="T48" fmla="*/ 0 w 3587"/>
                <a:gd name="T49" fmla="*/ 0 h 3483"/>
                <a:gd name="T50" fmla="*/ 0 w 3587"/>
                <a:gd name="T51" fmla="*/ 0 h 3483"/>
                <a:gd name="T52" fmla="*/ 0 w 3587"/>
                <a:gd name="T53" fmla="*/ 0 h 3483"/>
                <a:gd name="T54" fmla="*/ 0 w 3587"/>
                <a:gd name="T55" fmla="*/ 0 h 3483"/>
                <a:gd name="T56" fmla="*/ 0 w 3587"/>
                <a:gd name="T57" fmla="*/ 0 h 3483"/>
                <a:gd name="T58" fmla="*/ 0 w 3587"/>
                <a:gd name="T59" fmla="*/ 1 h 3483"/>
                <a:gd name="T60" fmla="*/ 0 w 3587"/>
                <a:gd name="T61" fmla="*/ 1 h 3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87" h="3483">
                  <a:moveTo>
                    <a:pt x="0" y="1"/>
                  </a:moveTo>
                  <a:lnTo>
                    <a:pt x="1498" y="3483"/>
                  </a:lnTo>
                  <a:lnTo>
                    <a:pt x="1589" y="3443"/>
                  </a:lnTo>
                  <a:lnTo>
                    <a:pt x="1768" y="3356"/>
                  </a:lnTo>
                  <a:lnTo>
                    <a:pt x="1939" y="3263"/>
                  </a:lnTo>
                  <a:lnTo>
                    <a:pt x="2104" y="3161"/>
                  </a:lnTo>
                  <a:lnTo>
                    <a:pt x="2264" y="3053"/>
                  </a:lnTo>
                  <a:lnTo>
                    <a:pt x="2417" y="2938"/>
                  </a:lnTo>
                  <a:lnTo>
                    <a:pt x="2562" y="2815"/>
                  </a:lnTo>
                  <a:lnTo>
                    <a:pt x="2700" y="2686"/>
                  </a:lnTo>
                  <a:lnTo>
                    <a:pt x="2833" y="2552"/>
                  </a:lnTo>
                  <a:lnTo>
                    <a:pt x="2958" y="2411"/>
                  </a:lnTo>
                  <a:lnTo>
                    <a:pt x="3075" y="2266"/>
                  </a:lnTo>
                  <a:lnTo>
                    <a:pt x="3186" y="2116"/>
                  </a:lnTo>
                  <a:lnTo>
                    <a:pt x="3288" y="1961"/>
                  </a:lnTo>
                  <a:lnTo>
                    <a:pt x="3383" y="1801"/>
                  </a:lnTo>
                  <a:lnTo>
                    <a:pt x="3471" y="1637"/>
                  </a:lnTo>
                  <a:lnTo>
                    <a:pt x="3550" y="1469"/>
                  </a:lnTo>
                  <a:lnTo>
                    <a:pt x="3587" y="1384"/>
                  </a:lnTo>
                  <a:lnTo>
                    <a:pt x="0" y="1"/>
                  </a:lnTo>
                  <a:lnTo>
                    <a:pt x="0" y="0"/>
                  </a:lnTo>
                  <a:lnTo>
                    <a:pt x="0" y="0"/>
                  </a:lnTo>
                  <a:lnTo>
                    <a:pt x="0" y="0"/>
                  </a:lnTo>
                  <a:lnTo>
                    <a:pt x="0" y="0"/>
                  </a:lnTo>
                  <a:lnTo>
                    <a:pt x="0" y="0"/>
                  </a:lnTo>
                  <a:lnTo>
                    <a:pt x="0" y="0"/>
                  </a:lnTo>
                  <a:lnTo>
                    <a:pt x="0" y="0"/>
                  </a:lnTo>
                  <a:lnTo>
                    <a:pt x="0" y="0"/>
                  </a:lnTo>
                  <a:lnTo>
                    <a:pt x="0" y="0"/>
                  </a:lnTo>
                  <a:lnTo>
                    <a:pt x="0" y="1"/>
                  </a:lnTo>
                  <a:lnTo>
                    <a:pt x="0" y="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Freeform 570"/>
            <p:cNvSpPr>
              <a:spLocks/>
            </p:cNvSpPr>
            <p:nvPr/>
          </p:nvSpPr>
          <p:spPr bwMode="auto">
            <a:xfrm>
              <a:off x="5861051" y="2849563"/>
              <a:ext cx="2366963" cy="1827213"/>
            </a:xfrm>
            <a:custGeom>
              <a:avLst/>
              <a:gdLst>
                <a:gd name="T0" fmla="*/ 0 w 4472"/>
                <a:gd name="T1" fmla="*/ 1758 h 3453"/>
                <a:gd name="T2" fmla="*/ 4138 w 4472"/>
                <a:gd name="T3" fmla="*/ 3453 h 3453"/>
                <a:gd name="T4" fmla="*/ 4180 w 4472"/>
                <a:gd name="T5" fmla="*/ 3345 h 3453"/>
                <a:gd name="T6" fmla="*/ 4255 w 4472"/>
                <a:gd name="T7" fmla="*/ 3129 h 3453"/>
                <a:gd name="T8" fmla="*/ 4318 w 4472"/>
                <a:gd name="T9" fmla="*/ 2910 h 3453"/>
                <a:gd name="T10" fmla="*/ 4371 w 4472"/>
                <a:gd name="T11" fmla="*/ 2690 h 3453"/>
                <a:gd name="T12" fmla="*/ 4413 w 4472"/>
                <a:gd name="T13" fmla="*/ 2469 h 3453"/>
                <a:gd name="T14" fmla="*/ 4443 w 4472"/>
                <a:gd name="T15" fmla="*/ 2248 h 3453"/>
                <a:gd name="T16" fmla="*/ 4464 w 4472"/>
                <a:gd name="T17" fmla="*/ 2025 h 3453"/>
                <a:gd name="T18" fmla="*/ 4472 w 4472"/>
                <a:gd name="T19" fmla="*/ 1805 h 3453"/>
                <a:gd name="T20" fmla="*/ 4471 w 4472"/>
                <a:gd name="T21" fmla="*/ 1584 h 3453"/>
                <a:gd name="T22" fmla="*/ 4459 w 4472"/>
                <a:gd name="T23" fmla="*/ 1365 h 3453"/>
                <a:gd name="T24" fmla="*/ 4436 w 4472"/>
                <a:gd name="T25" fmla="*/ 1148 h 3453"/>
                <a:gd name="T26" fmla="*/ 4405 w 4472"/>
                <a:gd name="T27" fmla="*/ 932 h 3453"/>
                <a:gd name="T28" fmla="*/ 4361 w 4472"/>
                <a:gd name="T29" fmla="*/ 719 h 3453"/>
                <a:gd name="T30" fmla="*/ 4308 w 4472"/>
                <a:gd name="T31" fmla="*/ 509 h 3453"/>
                <a:gd name="T32" fmla="*/ 4246 w 4472"/>
                <a:gd name="T33" fmla="*/ 302 h 3453"/>
                <a:gd name="T34" fmla="*/ 4174 w 4472"/>
                <a:gd name="T35" fmla="*/ 100 h 3453"/>
                <a:gd name="T36" fmla="*/ 4135 w 4472"/>
                <a:gd name="T37" fmla="*/ 0 h 3453"/>
                <a:gd name="T38" fmla="*/ 0 w 4472"/>
                <a:gd name="T39" fmla="*/ 1756 h 3453"/>
                <a:gd name="T40" fmla="*/ 0 w 4472"/>
                <a:gd name="T41" fmla="*/ 1756 h 3453"/>
                <a:gd name="T42" fmla="*/ 0 w 4472"/>
                <a:gd name="T43" fmla="*/ 1756 h 3453"/>
                <a:gd name="T44" fmla="*/ 0 w 4472"/>
                <a:gd name="T45" fmla="*/ 1756 h 3453"/>
                <a:gd name="T46" fmla="*/ 0 w 4472"/>
                <a:gd name="T47" fmla="*/ 1756 h 3453"/>
                <a:gd name="T48" fmla="*/ 0 w 4472"/>
                <a:gd name="T49" fmla="*/ 1756 h 3453"/>
                <a:gd name="T50" fmla="*/ 0 w 4472"/>
                <a:gd name="T51" fmla="*/ 1756 h 3453"/>
                <a:gd name="T52" fmla="*/ 0 w 4472"/>
                <a:gd name="T53" fmla="*/ 1756 h 3453"/>
                <a:gd name="T54" fmla="*/ 0 w 4472"/>
                <a:gd name="T55" fmla="*/ 1758 h 3453"/>
                <a:gd name="T56" fmla="*/ 0 w 4472"/>
                <a:gd name="T57" fmla="*/ 1758 h 3453"/>
                <a:gd name="T58" fmla="*/ 0 w 4472"/>
                <a:gd name="T59" fmla="*/ 1758 h 3453"/>
                <a:gd name="T60" fmla="*/ 0 w 4472"/>
                <a:gd name="T61" fmla="*/ 1758 h 3453"/>
                <a:gd name="T62" fmla="*/ 0 w 4472"/>
                <a:gd name="T63" fmla="*/ 1758 h 3453"/>
                <a:gd name="T64" fmla="*/ 0 w 4472"/>
                <a:gd name="T65" fmla="*/ 1758 h 3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72" h="3453">
                  <a:moveTo>
                    <a:pt x="0" y="1758"/>
                  </a:moveTo>
                  <a:lnTo>
                    <a:pt x="4138" y="3453"/>
                  </a:lnTo>
                  <a:lnTo>
                    <a:pt x="4180" y="3345"/>
                  </a:lnTo>
                  <a:lnTo>
                    <a:pt x="4255" y="3129"/>
                  </a:lnTo>
                  <a:lnTo>
                    <a:pt x="4318" y="2910"/>
                  </a:lnTo>
                  <a:lnTo>
                    <a:pt x="4371" y="2690"/>
                  </a:lnTo>
                  <a:lnTo>
                    <a:pt x="4413" y="2469"/>
                  </a:lnTo>
                  <a:lnTo>
                    <a:pt x="4443" y="2248"/>
                  </a:lnTo>
                  <a:lnTo>
                    <a:pt x="4464" y="2025"/>
                  </a:lnTo>
                  <a:lnTo>
                    <a:pt x="4472" y="1805"/>
                  </a:lnTo>
                  <a:lnTo>
                    <a:pt x="4471" y="1584"/>
                  </a:lnTo>
                  <a:lnTo>
                    <a:pt x="4459" y="1365"/>
                  </a:lnTo>
                  <a:lnTo>
                    <a:pt x="4436" y="1148"/>
                  </a:lnTo>
                  <a:lnTo>
                    <a:pt x="4405" y="932"/>
                  </a:lnTo>
                  <a:lnTo>
                    <a:pt x="4361" y="719"/>
                  </a:lnTo>
                  <a:lnTo>
                    <a:pt x="4308" y="509"/>
                  </a:lnTo>
                  <a:lnTo>
                    <a:pt x="4246" y="302"/>
                  </a:lnTo>
                  <a:lnTo>
                    <a:pt x="4174" y="100"/>
                  </a:lnTo>
                  <a:lnTo>
                    <a:pt x="4135" y="0"/>
                  </a:lnTo>
                  <a:lnTo>
                    <a:pt x="0" y="1756"/>
                  </a:lnTo>
                  <a:lnTo>
                    <a:pt x="0" y="1756"/>
                  </a:lnTo>
                  <a:lnTo>
                    <a:pt x="0" y="1756"/>
                  </a:lnTo>
                  <a:lnTo>
                    <a:pt x="0" y="1756"/>
                  </a:lnTo>
                  <a:lnTo>
                    <a:pt x="0" y="1756"/>
                  </a:lnTo>
                  <a:lnTo>
                    <a:pt x="0" y="1756"/>
                  </a:lnTo>
                  <a:lnTo>
                    <a:pt x="0" y="1756"/>
                  </a:lnTo>
                  <a:lnTo>
                    <a:pt x="0" y="1756"/>
                  </a:lnTo>
                  <a:lnTo>
                    <a:pt x="0" y="1758"/>
                  </a:lnTo>
                  <a:lnTo>
                    <a:pt x="0" y="1758"/>
                  </a:lnTo>
                  <a:lnTo>
                    <a:pt x="0" y="1758"/>
                  </a:lnTo>
                  <a:lnTo>
                    <a:pt x="0" y="1758"/>
                  </a:lnTo>
                  <a:lnTo>
                    <a:pt x="0" y="1758"/>
                  </a:lnTo>
                  <a:lnTo>
                    <a:pt x="0" y="175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1" name="Oval 10"/>
            <p:cNvSpPr/>
            <p:nvPr/>
          </p:nvSpPr>
          <p:spPr>
            <a:xfrm>
              <a:off x="5180013" y="3011884"/>
              <a:ext cx="1472407" cy="1472407"/>
            </a:xfrm>
            <a:prstGeom prst="ellipse">
              <a:avLst/>
            </a:pr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2" name="Oval 11"/>
            <p:cNvSpPr/>
            <p:nvPr/>
          </p:nvSpPr>
          <p:spPr>
            <a:xfrm>
              <a:off x="5344716" y="3176587"/>
              <a:ext cx="1143000" cy="1143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grpSp>
      <p:cxnSp>
        <p:nvCxnSpPr>
          <p:cNvPr id="74" name="Straight Connector 73"/>
          <p:cNvCxnSpPr>
            <a:cxnSpLocks/>
          </p:cNvCxnSpPr>
          <p:nvPr/>
        </p:nvCxnSpPr>
        <p:spPr>
          <a:xfrm>
            <a:off x="6823557" y="4462794"/>
            <a:ext cx="1489543" cy="711954"/>
          </a:xfrm>
          <a:prstGeom prst="line">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cxnSpLocks/>
          </p:cNvCxnSpPr>
          <p:nvPr/>
        </p:nvCxnSpPr>
        <p:spPr>
          <a:xfrm>
            <a:off x="7632219" y="3339046"/>
            <a:ext cx="838681" cy="51484"/>
          </a:xfrm>
          <a:prstGeom prst="line">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86" name="Connector: Elbow 85"/>
          <p:cNvCxnSpPr>
            <a:cxnSpLocks/>
          </p:cNvCxnSpPr>
          <p:nvPr/>
        </p:nvCxnSpPr>
        <p:spPr>
          <a:xfrm rot="5400000">
            <a:off x="5266716" y="5369214"/>
            <a:ext cx="1187454" cy="291524"/>
          </a:xfrm>
          <a:prstGeom prst="bentConnector3">
            <a:avLst>
              <a:gd name="adj1" fmla="val -267"/>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cxnSpLocks/>
          </p:cNvCxnSpPr>
          <p:nvPr/>
        </p:nvCxnSpPr>
        <p:spPr>
          <a:xfrm flipH="1" flipV="1">
            <a:off x="3657600" y="1855938"/>
            <a:ext cx="1147014" cy="625993"/>
          </a:xfrm>
          <a:prstGeom prst="line">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6363993" y="2527474"/>
            <a:ext cx="601887" cy="523220"/>
          </a:xfrm>
          <a:prstGeom prst="rect">
            <a:avLst/>
          </a:prstGeom>
          <a:noFill/>
        </p:spPr>
        <p:txBody>
          <a:bodyPr wrap="square" rtlCol="0" anchor="ctr">
            <a:spAutoFit/>
          </a:bodyPr>
          <a:lstStyle>
            <a:defPPr>
              <a:defRPr lang="ru-RU"/>
            </a:defPPr>
            <a:lvl1pPr algn="ctr">
              <a:defRPr sz="2400" b="1">
                <a:solidFill>
                  <a:schemeClr val="bg1"/>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0</a:t>
            </a:r>
            <a:r>
              <a:rPr kumimoji="0" lang="uz-Cyrl-UZ"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1</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endParaRPr>
          </a:p>
        </p:txBody>
      </p:sp>
      <p:sp>
        <p:nvSpPr>
          <p:cNvPr id="130" name="TextBox 129"/>
          <p:cNvSpPr txBox="1"/>
          <p:nvPr/>
        </p:nvSpPr>
        <p:spPr>
          <a:xfrm>
            <a:off x="6566590" y="3339045"/>
            <a:ext cx="601887" cy="523220"/>
          </a:xfrm>
          <a:prstGeom prst="rect">
            <a:avLst/>
          </a:prstGeom>
          <a:noFill/>
        </p:spPr>
        <p:txBody>
          <a:bodyPr wrap="square" rtlCol="0" anchor="ctr">
            <a:spAutoFit/>
          </a:bodyPr>
          <a:lstStyle>
            <a:defPPr>
              <a:defRPr lang="ru-RU"/>
            </a:defPPr>
            <a:lvl1pPr algn="ctr">
              <a:defRPr sz="2800" b="1">
                <a:solidFill>
                  <a:schemeClr val="bg1"/>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0</a:t>
            </a:r>
            <a:r>
              <a:rPr kumimoji="0" lang="uz-Cyrl-UZ"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2</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endParaRPr>
          </a:p>
        </p:txBody>
      </p:sp>
      <p:sp>
        <p:nvSpPr>
          <p:cNvPr id="131" name="TextBox 130"/>
          <p:cNvSpPr txBox="1"/>
          <p:nvPr/>
        </p:nvSpPr>
        <p:spPr>
          <a:xfrm>
            <a:off x="6207344" y="3931074"/>
            <a:ext cx="660189" cy="523220"/>
          </a:xfrm>
          <a:prstGeom prst="rect">
            <a:avLst/>
          </a:prstGeom>
          <a:noFill/>
        </p:spPr>
        <p:txBody>
          <a:bodyPr wrap="square" rtlCol="0" anchor="ctr">
            <a:spAutoFit/>
          </a:bodyPr>
          <a:lstStyle>
            <a:defPPr>
              <a:defRPr lang="ru-RU"/>
            </a:defPPr>
            <a:lvl1pPr algn="ctr">
              <a:defRPr sz="2800" b="1">
                <a:solidFill>
                  <a:schemeClr val="bg1"/>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0</a:t>
            </a:r>
            <a:r>
              <a:rPr kumimoji="0" lang="uz-Cyrl-UZ"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3</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endParaRPr>
          </a:p>
        </p:txBody>
      </p:sp>
      <p:sp>
        <p:nvSpPr>
          <p:cNvPr id="132" name="TextBox 131"/>
          <p:cNvSpPr txBox="1"/>
          <p:nvPr/>
        </p:nvSpPr>
        <p:spPr>
          <a:xfrm>
            <a:off x="5535178" y="4174474"/>
            <a:ext cx="601887" cy="523220"/>
          </a:xfrm>
          <a:prstGeom prst="rect">
            <a:avLst/>
          </a:prstGeom>
          <a:noFill/>
        </p:spPr>
        <p:txBody>
          <a:bodyPr wrap="square" rtlCol="0" anchor="ctr">
            <a:spAutoFit/>
          </a:bodyPr>
          <a:lstStyle>
            <a:defPPr>
              <a:defRPr lang="ru-RU"/>
            </a:defPPr>
            <a:lvl1pPr algn="ctr">
              <a:defRPr sz="2800" b="1">
                <a:solidFill>
                  <a:schemeClr val="bg1"/>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0</a:t>
            </a:r>
            <a:r>
              <a:rPr kumimoji="0" lang="uz-Cyrl-UZ"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4</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endParaRPr>
          </a:p>
        </p:txBody>
      </p:sp>
      <p:sp>
        <p:nvSpPr>
          <p:cNvPr id="133" name="TextBox 132"/>
          <p:cNvSpPr txBox="1"/>
          <p:nvPr/>
        </p:nvSpPr>
        <p:spPr>
          <a:xfrm>
            <a:off x="4904496" y="4009378"/>
            <a:ext cx="601887" cy="523220"/>
          </a:xfrm>
          <a:prstGeom prst="rect">
            <a:avLst/>
          </a:prstGeom>
          <a:noFill/>
        </p:spPr>
        <p:txBody>
          <a:bodyPr wrap="square" rtlCol="0" anchor="ctr">
            <a:spAutoFit/>
          </a:bodyPr>
          <a:lstStyle>
            <a:defPPr>
              <a:defRPr lang="ru-RU"/>
            </a:defPPr>
            <a:lvl1pPr algn="ctr">
              <a:defRPr sz="2800" b="1">
                <a:solidFill>
                  <a:schemeClr val="bg1"/>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0</a:t>
            </a:r>
            <a:r>
              <a:rPr kumimoji="0" lang="uz-Cyrl-UZ"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5</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endParaRPr>
          </a:p>
        </p:txBody>
      </p:sp>
      <p:sp>
        <p:nvSpPr>
          <p:cNvPr id="134" name="TextBox 133"/>
          <p:cNvSpPr txBox="1"/>
          <p:nvPr/>
        </p:nvSpPr>
        <p:spPr>
          <a:xfrm>
            <a:off x="4521882" y="3324987"/>
            <a:ext cx="601887" cy="523220"/>
          </a:xfrm>
          <a:prstGeom prst="rect">
            <a:avLst/>
          </a:prstGeom>
          <a:noFill/>
        </p:spPr>
        <p:txBody>
          <a:bodyPr wrap="square" rtlCol="0" anchor="ctr">
            <a:spAutoFit/>
          </a:bodyPr>
          <a:lstStyle>
            <a:defPPr>
              <a:defRPr lang="ru-RU"/>
            </a:defPPr>
            <a:lvl1pPr algn="ctr">
              <a:defRPr sz="2400" b="1">
                <a:solidFill>
                  <a:schemeClr val="bg1"/>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0</a:t>
            </a:r>
            <a:r>
              <a:rPr kumimoji="0" lang="uz-Cyrl-UZ"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6</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endParaRPr>
          </a:p>
        </p:txBody>
      </p:sp>
      <p:sp>
        <p:nvSpPr>
          <p:cNvPr id="135" name="TextBox 134"/>
          <p:cNvSpPr txBox="1"/>
          <p:nvPr/>
        </p:nvSpPr>
        <p:spPr>
          <a:xfrm>
            <a:off x="4680075" y="2481930"/>
            <a:ext cx="601887"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0</a:t>
            </a:r>
            <a:r>
              <a:rPr kumimoji="0" lang="uz-Cyrl-UZ"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rPr>
              <a:t>7</a:t>
            </a:r>
            <a:endPar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a:ea typeface="+mn-ea"/>
              <a:cs typeface="+mn-cs"/>
            </a:endParaRPr>
          </a:p>
        </p:txBody>
      </p:sp>
      <p:cxnSp>
        <p:nvCxnSpPr>
          <p:cNvPr id="81" name="Straight Connector 98"/>
          <p:cNvCxnSpPr>
            <a:cxnSpLocks/>
          </p:cNvCxnSpPr>
          <p:nvPr/>
        </p:nvCxnSpPr>
        <p:spPr>
          <a:xfrm flipH="1" flipV="1">
            <a:off x="3228579" y="3209203"/>
            <a:ext cx="1293303" cy="363335"/>
          </a:xfrm>
          <a:prstGeom prst="line">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87" name="Straight Connector 98"/>
          <p:cNvCxnSpPr>
            <a:cxnSpLocks/>
          </p:cNvCxnSpPr>
          <p:nvPr/>
        </p:nvCxnSpPr>
        <p:spPr>
          <a:xfrm flipH="1">
            <a:off x="3759925" y="4403884"/>
            <a:ext cx="1185444" cy="829774"/>
          </a:xfrm>
          <a:prstGeom prst="line">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8057995" y="974340"/>
            <a:ext cx="413400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Давлат хизмати тизими, унинг мақсадлари ва вазифаларини тубдан такомиллаштириш</a:t>
            </a:r>
            <a:endParaRPr kumimoji="0" lang="ru-RU"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3" name="TextBox 92"/>
          <p:cNvSpPr txBox="1"/>
          <p:nvPr/>
        </p:nvSpPr>
        <p:spPr>
          <a:xfrm>
            <a:off x="0" y="88900"/>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Ўзбекистон Республикасида коррупцияга қарши курашишга оид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давлат сиёсатининг устувор йўналишлари </a:t>
            </a:r>
            <a:endPar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1" name="TextBox 90"/>
          <p:cNvSpPr txBox="1"/>
          <p:nvPr/>
        </p:nvSpPr>
        <p:spPr>
          <a:xfrm>
            <a:off x="8185547" y="2647508"/>
            <a:ext cx="41340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Тадбиркорликнинг ривожланиши учун ҳуқуқий чекловларни </a:t>
            </a:r>
            <a:br>
              <a:rPr kumimoji="0" lang="uz-Cyrl-UZ"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uz-Cyrl-UZ"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ва ташкилий тўсиқларни олиб ташлаш</a:t>
            </a:r>
            <a:endParaRPr kumimoji="0" lang="ru-RU"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4" name="TextBox 93"/>
          <p:cNvSpPr txBox="1"/>
          <p:nvPr/>
        </p:nvSpPr>
        <p:spPr>
          <a:xfrm>
            <a:off x="8313100" y="4609967"/>
            <a:ext cx="38789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Давлат хизматларини тақдим этиш ва маъмурий тартиб-таомилларни тартибга солишнинг ҳуқуқий </a:t>
            </a:r>
            <a:br>
              <a:rPr kumimoji="0" lang="uz-Cyrl-UZ"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uz-Cyrl-UZ"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ва институционал асосларини такомиллаштириш</a:t>
            </a:r>
            <a:endParaRPr kumimoji="0" lang="ru-RU"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8" name="TextBox 97"/>
          <p:cNvSpPr txBox="1"/>
          <p:nvPr/>
        </p:nvSpPr>
        <p:spPr>
          <a:xfrm>
            <a:off x="2741264" y="5657671"/>
            <a:ext cx="63372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Маъмурий ислоҳотларни амалга ошириш, давлат органларининг вазифаларини такомиллаштириш, давлатга тегишли бўлмаган функцияларни хусусий секторга ўтказиш</a:t>
            </a:r>
            <a:endParaRPr kumimoji="0" lang="ru-RU"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140" name="Straight Connector 98"/>
          <p:cNvCxnSpPr>
            <a:cxnSpLocks/>
            <a:endCxn id="84" idx="1"/>
          </p:cNvCxnSpPr>
          <p:nvPr/>
        </p:nvCxnSpPr>
        <p:spPr>
          <a:xfrm flipV="1">
            <a:off x="6940113" y="1436005"/>
            <a:ext cx="1117882" cy="839866"/>
          </a:xfrm>
          <a:prstGeom prst="line">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a:xfrm>
            <a:off x="0" y="4344974"/>
            <a:ext cx="434408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Коррупцияга қарши кураш соҳасида суд ва ҳуқуқни мухофаза қилиш органларининг мақсадлари, вазифалари ва функцияларини такомиллаштириш</a:t>
            </a:r>
            <a:endParaRPr kumimoji="0" lang="ru-RU"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3" name="TextBox 152"/>
          <p:cNvSpPr txBox="1"/>
          <p:nvPr/>
        </p:nvSpPr>
        <p:spPr>
          <a:xfrm>
            <a:off x="23464" y="2609038"/>
            <a:ext cx="33655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Давлат органлари, жамоат </a:t>
            </a:r>
            <a:br>
              <a:rPr kumimoji="0" lang="uz-Cyrl-UZ"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uz-Cyrl-UZ"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ва фуқаролик жамияти институтлари ўртасида алоқа тизимини йўлга қўйиш</a:t>
            </a:r>
            <a:endParaRPr kumimoji="0" lang="ru-RU"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4" name="TextBox 153"/>
          <p:cNvSpPr txBox="1"/>
          <p:nvPr/>
        </p:nvSpPr>
        <p:spPr>
          <a:xfrm>
            <a:off x="-53741" y="907225"/>
            <a:ext cx="385176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z-Cyrl-UZ"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Кадрлар тайёрлаш, қайта тайёрлаш ва малакасини ошириш тизимини такомиллаштириш, юқори аҳлоқий меъёрларни шакллантириш</a:t>
            </a:r>
            <a:endParaRPr kumimoji="0" lang="ru-RU"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67550662"/>
      </p:ext>
    </p:extLst>
  </p:cSld>
  <p:clrMapOvr>
    <a:masterClrMapping/>
  </p:clrMapOvr>
</p:sld>
</file>

<file path=ppt/theme/theme1.xml><?xml version="1.0" encoding="utf-8"?>
<a:theme xmlns:a="http://schemas.openxmlformats.org/drawingml/2006/main" name="0102_T_PGO_Template-Finance-16_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02_T_PGO_Template-Finance-16_9" id="{426C50CF-778B-487E-9378-1BC294E37EA6}" vid="{F91C419C-9E4A-455F-87F9-DCCCFBEE6E1B}"/>
    </a:ext>
  </a:extLst>
</a:theme>
</file>

<file path=ppt/theme/theme10.xml><?xml version="1.0" encoding="utf-8"?>
<a:theme xmlns:a="http://schemas.openxmlformats.org/drawingml/2006/main" name="7_Template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Template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oncept - L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Template PresentationGo">
  <a:themeElements>
    <a:clrScheme name="PGO">
      <a:dk1>
        <a:sysClr val="windowText" lastClr="000000"/>
      </a:dk1>
      <a:lt1>
        <a:sysClr val="window" lastClr="FFFFFF"/>
      </a:lt1>
      <a:dk2>
        <a:srgbClr val="063951"/>
      </a:dk2>
      <a:lt2>
        <a:srgbClr val="F0EEEF"/>
      </a:lt2>
      <a:accent1>
        <a:srgbClr val="00B09B"/>
      </a:accent1>
      <a:accent2>
        <a:srgbClr val="F36F13"/>
      </a:accent2>
      <a:accent3>
        <a:srgbClr val="0D95BC"/>
      </a:accent3>
      <a:accent4>
        <a:srgbClr val="EBCB38"/>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Template PresentationGo">
  <a:themeElements>
    <a:clrScheme name="PGO5">
      <a:dk1>
        <a:sysClr val="windowText" lastClr="000000"/>
      </a:dk1>
      <a:lt1>
        <a:sysClr val="window" lastClr="FFFFFF"/>
      </a:lt1>
      <a:dk2>
        <a:srgbClr val="013D4D"/>
      </a:dk2>
      <a:lt2>
        <a:srgbClr val="D3D3D3"/>
      </a:lt2>
      <a:accent1>
        <a:srgbClr val="00A891"/>
      </a:accent1>
      <a:accent2>
        <a:srgbClr val="D9126B"/>
      </a:accent2>
      <a:accent3>
        <a:srgbClr val="FE7600"/>
      </a:accent3>
      <a:accent4>
        <a:srgbClr val="B1DB15"/>
      </a:accent4>
      <a:accent5>
        <a:srgbClr val="854D82"/>
      </a:accent5>
      <a:accent6>
        <a:srgbClr val="FFE200"/>
      </a:accent6>
      <a:hlink>
        <a:srgbClr val="00B0F0"/>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Template PresentationGo">
  <a:themeElements>
    <a:clrScheme name="PGO">
      <a:dk1>
        <a:sysClr val="windowText" lastClr="000000"/>
      </a:dk1>
      <a:lt1>
        <a:sysClr val="window" lastClr="FFFFFF"/>
      </a:lt1>
      <a:dk2>
        <a:srgbClr val="063951"/>
      </a:dk2>
      <a:lt2>
        <a:srgbClr val="F0EEEF"/>
      </a:lt2>
      <a:accent1>
        <a:srgbClr val="00B09B"/>
      </a:accent1>
      <a:accent2>
        <a:srgbClr val="F36F13"/>
      </a:accent2>
      <a:accent3>
        <a:srgbClr val="0D95BC"/>
      </a:accent3>
      <a:accent4>
        <a:srgbClr val="EBCB38"/>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2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4_Template PresentationGo">
  <a:themeElements>
    <a:clrScheme name="PGO5">
      <a:dk1>
        <a:sysClr val="windowText" lastClr="000000"/>
      </a:dk1>
      <a:lt1>
        <a:sysClr val="window" lastClr="FFFFFF"/>
      </a:lt1>
      <a:dk2>
        <a:srgbClr val="013D4D"/>
      </a:dk2>
      <a:lt2>
        <a:srgbClr val="D3D3D3"/>
      </a:lt2>
      <a:accent1>
        <a:srgbClr val="00A891"/>
      </a:accent1>
      <a:accent2>
        <a:srgbClr val="D9126B"/>
      </a:accent2>
      <a:accent3>
        <a:srgbClr val="FE7600"/>
      </a:accent3>
      <a:accent4>
        <a:srgbClr val="B1DB15"/>
      </a:accent4>
      <a:accent5>
        <a:srgbClr val="854D82"/>
      </a:accent5>
      <a:accent6>
        <a:srgbClr val="FFE200"/>
      </a:accent6>
      <a:hlink>
        <a:srgbClr val="00B0F0"/>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5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02_T_PGO_Template-Finance-16_9" id="{426C50CF-778B-487E-9378-1BC294E37EA6}" vid="{69EDBCC9-4882-4C21-B0C6-FA25AF7A885D}"/>
    </a:ext>
  </a:extLst>
</a:theme>
</file>

<file path=ppt/theme/theme20.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plate PresentationGo">
  <a:themeElements>
    <a:clrScheme name="PGO">
      <a:dk1>
        <a:sysClr val="windowText" lastClr="000000"/>
      </a:dk1>
      <a:lt1>
        <a:sysClr val="window" lastClr="FFFFFF"/>
      </a:lt1>
      <a:dk2>
        <a:srgbClr val="063951"/>
      </a:dk2>
      <a:lt2>
        <a:srgbClr val="F0EEEF"/>
      </a:lt2>
      <a:accent1>
        <a:srgbClr val="00B09B"/>
      </a:accent1>
      <a:accent2>
        <a:srgbClr val="F36F13"/>
      </a:accent2>
      <a:accent3>
        <a:srgbClr val="0D95BC"/>
      </a:accent3>
      <a:accent4>
        <a:srgbClr val="EBCB38"/>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plate PresentationGo">
  <a:themeElements>
    <a:clrScheme name="PGO">
      <a:dk1>
        <a:sysClr val="windowText" lastClr="000000"/>
      </a:dk1>
      <a:lt1>
        <a:sysClr val="window" lastClr="FFFFFF"/>
      </a:lt1>
      <a:dk2>
        <a:srgbClr val="063951"/>
      </a:dk2>
      <a:lt2>
        <a:srgbClr val="F0EEEF"/>
      </a:lt2>
      <a:accent1>
        <a:srgbClr val="00B09B"/>
      </a:accent1>
      <a:accent2>
        <a:srgbClr val="F36F13"/>
      </a:accent2>
      <a:accent3>
        <a:srgbClr val="0D95BC"/>
      </a:accent3>
      <a:accent4>
        <a:srgbClr val="EBCB38"/>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emplate PresentationGo">
  <a:themeElements>
    <a:clrScheme name="PGO">
      <a:dk1>
        <a:sysClr val="windowText" lastClr="000000"/>
      </a:dk1>
      <a:lt1>
        <a:sysClr val="window" lastClr="FFFFFF"/>
      </a:lt1>
      <a:dk2>
        <a:srgbClr val="063951"/>
      </a:dk2>
      <a:lt2>
        <a:srgbClr val="F0EEEF"/>
      </a:lt2>
      <a:accent1>
        <a:srgbClr val="00B09B"/>
      </a:accent1>
      <a:accent2>
        <a:srgbClr val="F36F13"/>
      </a:accent2>
      <a:accent3>
        <a:srgbClr val="0D95BC"/>
      </a:accent3>
      <a:accent4>
        <a:srgbClr val="EBCB38"/>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Template PresentationGo">
  <a:themeElements>
    <a:clrScheme name="PGO">
      <a:dk1>
        <a:sysClr val="windowText" lastClr="000000"/>
      </a:dk1>
      <a:lt1>
        <a:sysClr val="window" lastClr="FFFFFF"/>
      </a:lt1>
      <a:dk2>
        <a:srgbClr val="063951"/>
      </a:dk2>
      <a:lt2>
        <a:srgbClr val="F0EEEF"/>
      </a:lt2>
      <a:accent1>
        <a:srgbClr val="00B09B"/>
      </a:accent1>
      <a:accent2>
        <a:srgbClr val="F36F13"/>
      </a:accent2>
      <a:accent3>
        <a:srgbClr val="0D95BC"/>
      </a:accent3>
      <a:accent4>
        <a:srgbClr val="EBCB38"/>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Template PresentationGo">
  <a:themeElements>
    <a:clrScheme name="PGO">
      <a:dk1>
        <a:sysClr val="windowText" lastClr="000000"/>
      </a:dk1>
      <a:lt1>
        <a:sysClr val="window" lastClr="FFFFFF"/>
      </a:lt1>
      <a:dk2>
        <a:srgbClr val="063951"/>
      </a:dk2>
      <a:lt2>
        <a:srgbClr val="F0EEEF"/>
      </a:lt2>
      <a:accent1>
        <a:srgbClr val="00B09B"/>
      </a:accent1>
      <a:accent2>
        <a:srgbClr val="F36F13"/>
      </a:accent2>
      <a:accent3>
        <a:srgbClr val="0D95BC"/>
      </a:accent3>
      <a:accent4>
        <a:srgbClr val="EBCB38"/>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emplate PresentationGo">
  <a:themeElements>
    <a:clrScheme name="PGO5">
      <a:dk1>
        <a:sysClr val="windowText" lastClr="000000"/>
      </a:dk1>
      <a:lt1>
        <a:sysClr val="window" lastClr="FFFFFF"/>
      </a:lt1>
      <a:dk2>
        <a:srgbClr val="013D4D"/>
      </a:dk2>
      <a:lt2>
        <a:srgbClr val="D3D3D3"/>
      </a:lt2>
      <a:accent1>
        <a:srgbClr val="00A891"/>
      </a:accent1>
      <a:accent2>
        <a:srgbClr val="D9126B"/>
      </a:accent2>
      <a:accent3>
        <a:srgbClr val="FE7600"/>
      </a:accent3>
      <a:accent4>
        <a:srgbClr val="B1DB15"/>
      </a:accent4>
      <a:accent5>
        <a:srgbClr val="854D82"/>
      </a:accent5>
      <a:accent6>
        <a:srgbClr val="FFE200"/>
      </a:accent6>
      <a:hlink>
        <a:srgbClr val="00B0F0"/>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Template PresentationGo">
  <a:themeElements>
    <a:clrScheme name="PGO5">
      <a:dk1>
        <a:sysClr val="windowText" lastClr="000000"/>
      </a:dk1>
      <a:lt1>
        <a:sysClr val="window" lastClr="FFFFFF"/>
      </a:lt1>
      <a:dk2>
        <a:srgbClr val="013D4D"/>
      </a:dk2>
      <a:lt2>
        <a:srgbClr val="D3D3D3"/>
      </a:lt2>
      <a:accent1>
        <a:srgbClr val="00A891"/>
      </a:accent1>
      <a:accent2>
        <a:srgbClr val="D9126B"/>
      </a:accent2>
      <a:accent3>
        <a:srgbClr val="FE7600"/>
      </a:accent3>
      <a:accent4>
        <a:srgbClr val="B1DB15"/>
      </a:accent4>
      <a:accent5>
        <a:srgbClr val="854D82"/>
      </a:accent5>
      <a:accent6>
        <a:srgbClr val="FFE200"/>
      </a:accent6>
      <a:hlink>
        <a:srgbClr val="00B0F0"/>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0102_T_PGO_Template-Finance-16_9</Template>
  <TotalTime>973</TotalTime>
  <Words>2896</Words>
  <Application>Microsoft Office PowerPoint</Application>
  <PresentationFormat>Широкоэкранный</PresentationFormat>
  <Paragraphs>281</Paragraphs>
  <Slides>37</Slides>
  <Notes>21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20</vt:i4>
      </vt:variant>
      <vt:variant>
        <vt:lpstr>Заголовки слайдов</vt:lpstr>
      </vt:variant>
      <vt:variant>
        <vt:i4>37</vt:i4>
      </vt:variant>
    </vt:vector>
  </HeadingPairs>
  <TitlesOfParts>
    <vt:vector size="66" baseType="lpstr">
      <vt:lpstr>Arial</vt:lpstr>
      <vt:lpstr>Calibri</vt:lpstr>
      <vt:lpstr>Calibri Light</vt:lpstr>
      <vt:lpstr>Century Gothic</vt:lpstr>
      <vt:lpstr>Helvetica</vt:lpstr>
      <vt:lpstr>Lato Light</vt:lpstr>
      <vt:lpstr>Open Sans</vt:lpstr>
      <vt:lpstr>Times New Roman</vt:lpstr>
      <vt:lpstr>Wingdings 3</vt:lpstr>
      <vt:lpstr>0102_T_PGO_Template-Finance-16_9</vt:lpstr>
      <vt:lpstr>Custom Design</vt:lpstr>
      <vt:lpstr>Template PresentationGo</vt:lpstr>
      <vt:lpstr>1_Template PresentationGo</vt:lpstr>
      <vt:lpstr>2_Template PresentationGo</vt:lpstr>
      <vt:lpstr>3_Template PresentationGo</vt:lpstr>
      <vt:lpstr>4_Template PresentationGo</vt:lpstr>
      <vt:lpstr>5_Template PresentationGo</vt:lpstr>
      <vt:lpstr>6_Template PresentationGo</vt:lpstr>
      <vt:lpstr>7_Template PresentationGo</vt:lpstr>
      <vt:lpstr>8_Template PresentationGo</vt:lpstr>
      <vt:lpstr>Concept - Light</vt:lpstr>
      <vt:lpstr>9_Template PresentationGo</vt:lpstr>
      <vt:lpstr>10_Template PresentationGo</vt:lpstr>
      <vt:lpstr>11_Template PresentationGo</vt:lpstr>
      <vt:lpstr>12_Template PresentationGo</vt:lpstr>
      <vt:lpstr>13_Template PresentationGo</vt:lpstr>
      <vt:lpstr>14_Template PresentationGo</vt:lpstr>
      <vt:lpstr>15_Template PresentationGo</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“Коррупцияга қарши курашиш тўғрисида”ги Қонунда қўлланилган асосий тушунчалар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“Коррупцияга қарши курашиш тўғрисида”ги Қонуннинг 4-боби Коррупциянинг олдини олишга доир чора-тадбирлар масалаларига қаратилган</vt:lpstr>
      <vt:lpstr>Презентация PowerPoint</vt:lpstr>
      <vt:lpstr>Презентация PowerPoint</vt:lpstr>
      <vt:lpstr>Презентация PowerPoint</vt:lpstr>
      <vt:lpstr>Презентация PowerPoint</vt:lpstr>
      <vt:lpstr>Қонуннинг 20-моддасига биноан ижтимоий-иқтисодий ривожланиш ва тадбиркорлик соҳасида коррупциянинг олдини олишга доир чора-тадбирлар қуйидагилардан иборат: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2019 йил 10 майда «Давлат-хусусий шериклик тўғрисида»ги  қонун қабул қилинди</vt:lpstr>
      <vt:lpstr>Презентация PowerPoint</vt:lpstr>
      <vt:lpstr>Презентация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dc:description>© Copyright PresentationGo.com</dc:description>
  <cp:lastModifiedBy>Baxron Nazarov Bobomurotovich</cp:lastModifiedBy>
  <cp:revision>142</cp:revision>
  <cp:lastPrinted>2019-04-01T08:20:17Z</cp:lastPrinted>
  <dcterms:created xsi:type="dcterms:W3CDTF">2019-02-11T04:18:58Z</dcterms:created>
  <dcterms:modified xsi:type="dcterms:W3CDTF">2022-05-16T13:10:45Z</dcterms:modified>
  <cp:category>Templates</cp:category>
</cp:coreProperties>
</file>